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56" r:id="rId3"/>
    <p:sldId id="257" r:id="rId4"/>
    <p:sldId id="258"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0" d="100"/>
          <a:sy n="100" d="100"/>
        </p:scale>
        <p:origin x="-28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5B106E36-FD25-4E2D-B0AA-010F637433A0}" type="datetimeFigureOut">
              <a:rPr lang="ru-RU" smtClean="0"/>
              <a:pPr/>
              <a:t>14.01.2010</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14.01.2010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14.01.2010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14.01.2010</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5B106E36-FD25-4E2D-B0AA-010F637433A0}" type="datetimeFigureOut">
              <a:rPr lang="ru-RU" smtClean="0"/>
              <a:pPr/>
              <a:t>14.01.2010</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725C68B6-61C2-468F-89AB-4B9F7531AA68}"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5B106E36-FD25-4E2D-B0AA-010F637433A0}" type="datetimeFigureOut">
              <a:rPr lang="ru-RU" smtClean="0"/>
              <a:pPr/>
              <a:t>14.01.2010</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5B106E36-FD25-4E2D-B0AA-010F637433A0}" type="datetimeFigureOut">
              <a:rPr lang="ru-RU" smtClean="0"/>
              <a:pPr/>
              <a:t>14.01.2010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725C68B6-61C2-468F-89AB-4B9F7531AA68}"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B106E36-FD25-4E2D-B0AA-010F637433A0}" type="datetimeFigureOut">
              <a:rPr lang="ru-RU" smtClean="0"/>
              <a:pPr/>
              <a:t>14.01.2010</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14.01.2010</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14.01.2010</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5B106E36-FD25-4E2D-B0AA-010F637433A0}" type="datetimeFigureOut">
              <a:rPr lang="ru-RU" smtClean="0"/>
              <a:pPr/>
              <a:t>14.01.2010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B106E36-FD25-4E2D-B0AA-010F637433A0}" type="datetimeFigureOut">
              <a:rPr lang="ru-RU" smtClean="0"/>
              <a:pPr/>
              <a:t>14.01.2010</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25C68B6-61C2-468F-89AB-4B9F7531AA68}"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47500" lnSpcReduction="20000"/>
          </a:bodyPr>
          <a:lstStyle/>
          <a:p>
            <a:r>
              <a:rPr lang="ru-RU" b="1" i="1" dirty="0" smtClean="0"/>
              <a:t>Тема:</a:t>
            </a:r>
            <a:r>
              <a:rPr lang="ru-RU" dirty="0" smtClean="0"/>
              <a:t> «Скорость прямолинейного движения. График скорости» </a:t>
            </a:r>
          </a:p>
          <a:p>
            <a:r>
              <a:rPr lang="ru-RU" b="1" i="1" dirty="0" smtClean="0"/>
              <a:t>Основное содержание урока:</a:t>
            </a:r>
            <a:r>
              <a:rPr lang="ru-RU" dirty="0" smtClean="0"/>
              <a:t> работа с графиками зависимости скорости прямолинейного движения от времени. </a:t>
            </a:r>
          </a:p>
          <a:p>
            <a:r>
              <a:rPr lang="ru-RU" dirty="0" smtClean="0"/>
              <a:t>   Данный урок шестой в системе уроков по теме «Законы взаимодействия и движения тел». На предыдущем уроке на основе теоретических знаний обучающимися была построена таблица «Графики скорости прямолинейного движения», истинность которой необходимо было подтвердить опытным путём на этом уроке. </a:t>
            </a:r>
          </a:p>
          <a:p>
            <a:r>
              <a:rPr lang="ru-RU" dirty="0" smtClean="0"/>
              <a:t>  </a:t>
            </a:r>
            <a:r>
              <a:rPr lang="ru-RU" b="1" i="1" dirty="0" smtClean="0"/>
              <a:t>Тип</a:t>
            </a:r>
            <a:r>
              <a:rPr lang="ru-RU" dirty="0" smtClean="0"/>
              <a:t> урока — урок комплексного применения знаний.  </a:t>
            </a:r>
          </a:p>
          <a:p>
            <a:r>
              <a:rPr lang="ru-RU" b="1" i="1" dirty="0" smtClean="0"/>
              <a:t>Цель</a:t>
            </a:r>
            <a:r>
              <a:rPr lang="ru-RU" dirty="0" smtClean="0"/>
              <a:t> этого </a:t>
            </a:r>
            <a:r>
              <a:rPr lang="ru-RU" b="1" i="1" dirty="0" smtClean="0"/>
              <a:t>урока</a:t>
            </a:r>
            <a:r>
              <a:rPr lang="ru-RU" dirty="0" smtClean="0"/>
              <a:t> – создать условия для развития:</a:t>
            </a:r>
          </a:p>
          <a:p>
            <a:pPr lvl="0"/>
            <a:r>
              <a:rPr lang="ru-RU" dirty="0" smtClean="0"/>
              <a:t>интеллектуальных способностей обучающихся, мыслительных и практических умений;</a:t>
            </a:r>
          </a:p>
          <a:p>
            <a:pPr lvl="0"/>
            <a:r>
              <a:rPr lang="ru-RU" dirty="0" smtClean="0"/>
              <a:t>умения проводить наблюдения и опыты, математически и графически оформлять результаты деятельности, переносить знания в новую ситуацию, обобщать и анализировать;</a:t>
            </a:r>
          </a:p>
          <a:p>
            <a:pPr lvl="0"/>
            <a:r>
              <a:rPr lang="ru-RU" dirty="0" smtClean="0"/>
              <a:t>умения «читать» графики </a:t>
            </a:r>
            <a:r>
              <a:rPr lang="en-US" dirty="0" smtClean="0"/>
              <a:t>v</a:t>
            </a:r>
            <a:r>
              <a:rPr lang="ru-RU" dirty="0" smtClean="0"/>
              <a:t>(</a:t>
            </a:r>
            <a:r>
              <a:rPr lang="en-US" dirty="0" smtClean="0"/>
              <a:t>t</a:t>
            </a:r>
            <a:r>
              <a:rPr lang="ru-RU" dirty="0" smtClean="0"/>
              <a:t>);</a:t>
            </a:r>
          </a:p>
          <a:p>
            <a:pPr lvl="0"/>
            <a:r>
              <a:rPr lang="ru-RU" dirty="0" smtClean="0"/>
              <a:t>навыка работы с ИКТ для получения новых знаний;</a:t>
            </a:r>
          </a:p>
          <a:p>
            <a:pPr lvl="0"/>
            <a:r>
              <a:rPr lang="ru-RU" dirty="0" smtClean="0"/>
              <a:t> личностных качеств, обеспечивающих успешность исполнительской и творческой деятельности учащихся: трудолюбия, ответственности, дисциплинированности, воображения, познавательного интереса, активности, целеустремленности, способности к рефлексии;</a:t>
            </a:r>
          </a:p>
          <a:p>
            <a:pPr lvl="0"/>
            <a:r>
              <a:rPr lang="ru-RU" dirty="0" smtClean="0"/>
              <a:t> культуры речи.</a:t>
            </a:r>
          </a:p>
          <a:p>
            <a:r>
              <a:rPr lang="ru-RU" dirty="0" smtClean="0"/>
              <a:t>Показать важность и практическую значимость применения знания по предметам.</a:t>
            </a:r>
          </a:p>
          <a:p>
            <a:endParaRPr lang="ru-RU" dirty="0"/>
          </a:p>
        </p:txBody>
      </p:sp>
      <p:sp>
        <p:nvSpPr>
          <p:cNvPr id="1026" name="WordArt 2"/>
          <p:cNvSpPr>
            <a:spLocks noChangeArrowheads="1" noChangeShapeType="1" noTextEdit="1"/>
          </p:cNvSpPr>
          <p:nvPr/>
        </p:nvSpPr>
        <p:spPr bwMode="auto">
          <a:xfrm>
            <a:off x="1643042" y="142852"/>
            <a:ext cx="5522912" cy="1238250"/>
          </a:xfrm>
          <a:prstGeom prst="rect">
            <a:avLst/>
          </a:prstGeom>
        </p:spPr>
        <p:txBody>
          <a:bodyPr wrap="none" fromWordArt="1">
            <a:prstTxWarp prst="textWave1">
              <a:avLst>
                <a:gd name="adj1" fmla="val 13005"/>
                <a:gd name="adj2" fmla="val 0"/>
              </a:avLst>
            </a:prstTxWarp>
          </a:bodyPr>
          <a:lstStyle/>
          <a:p>
            <a:pPr algn="ctr" rtl="0"/>
            <a:r>
              <a:rPr lang="ru-RU" sz="3600" kern="10" spc="0" dirty="0" smtClean="0">
                <a:ln w="9525">
                  <a:solidFill>
                    <a:srgbClr val="FF0000"/>
                  </a:solidFill>
                  <a:round/>
                  <a:headEnd/>
                  <a:tailEnd/>
                </a:ln>
                <a:gradFill rotWithShape="0">
                  <a:gsLst>
                    <a:gs pos="0">
                      <a:srgbClr val="FF7C80"/>
                    </a:gs>
                    <a:gs pos="100000">
                      <a:srgbClr val="FABF8F"/>
                    </a:gs>
                  </a:gsLst>
                  <a:lin ang="5400000" scaled="1"/>
                </a:gradFill>
                <a:effectLst>
                  <a:outerShdw dist="53882" dir="2700000" algn="ctr" rotWithShape="0">
                    <a:srgbClr val="C0C0C0">
                      <a:alpha val="80000"/>
                    </a:srgbClr>
                  </a:outerShdw>
                </a:effectLst>
                <a:latin typeface="Monotype Corsiva"/>
              </a:rPr>
              <a:t>Анализ урока.</a:t>
            </a:r>
            <a:endParaRPr lang="ru-RU" sz="3600" kern="10" spc="0" dirty="0">
              <a:ln w="9525">
                <a:solidFill>
                  <a:srgbClr val="FF0000"/>
                </a:solidFill>
                <a:round/>
                <a:headEnd/>
                <a:tailEnd/>
              </a:ln>
              <a:gradFill rotWithShape="0">
                <a:gsLst>
                  <a:gs pos="0">
                    <a:srgbClr val="FF7C80"/>
                  </a:gs>
                  <a:gs pos="100000">
                    <a:srgbClr val="FABF8F"/>
                  </a:gs>
                </a:gsLst>
                <a:lin ang="5400000" scaled="1"/>
              </a:gradFill>
              <a:effectLst>
                <a:outerShdw dist="53882" dir="2700000" algn="ctr" rotWithShape="0">
                  <a:srgbClr val="C0C0C0">
                    <a:alpha val="80000"/>
                  </a:srgbClr>
                </a:outerShdw>
              </a:effectLst>
              <a:latin typeface="Monotype Corsiva"/>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214290"/>
            <a:ext cx="8643966" cy="5929354"/>
          </a:xfrm>
        </p:spPr>
        <p:txBody>
          <a:bodyPr>
            <a:noAutofit/>
          </a:bodyPr>
          <a:lstStyle/>
          <a:p>
            <a:r>
              <a:rPr lang="ru-RU" sz="1800" dirty="0" smtClean="0">
                <a:latin typeface="Arial" pitchFamily="34" charset="0"/>
                <a:cs typeface="Arial" pitchFamily="34" charset="0"/>
              </a:rPr>
              <a:t>Учитывая психофизиологические особенности обучающихся и уровень их подготовки, я подобрала следующие методы  и приёмы обучения:</a:t>
            </a:r>
            <a:br>
              <a:rPr lang="ru-RU" sz="1800" dirty="0" smtClean="0">
                <a:latin typeface="Arial" pitchFamily="34" charset="0"/>
                <a:cs typeface="Arial" pitchFamily="34" charset="0"/>
              </a:rPr>
            </a:br>
            <a:r>
              <a:rPr lang="ru-RU" sz="1800" b="1" i="1" dirty="0" smtClean="0">
                <a:latin typeface="Arial" pitchFamily="34" charset="0"/>
                <a:cs typeface="Arial" pitchFamily="34" charset="0"/>
              </a:rPr>
              <a:t>Методы обучения:</a:t>
            </a:r>
            <a:r>
              <a:rPr lang="ru-RU" sz="1800" dirty="0" smtClean="0">
                <a:latin typeface="Arial" pitchFamily="34" charset="0"/>
                <a:cs typeface="Arial" pitchFamily="34" charset="0"/>
              </a:rPr>
              <a:t/>
            </a:r>
            <a:br>
              <a:rPr lang="ru-RU" sz="1800" dirty="0" smtClean="0">
                <a:latin typeface="Arial" pitchFamily="34" charset="0"/>
                <a:cs typeface="Arial" pitchFamily="34" charset="0"/>
              </a:rPr>
            </a:br>
            <a:r>
              <a:rPr lang="ru-RU" sz="1800" dirty="0" smtClean="0">
                <a:latin typeface="Arial" pitchFamily="34" charset="0"/>
                <a:cs typeface="Arial" pitchFamily="34" charset="0"/>
              </a:rPr>
              <a:t>По источнику знания:</a:t>
            </a:r>
            <a:br>
              <a:rPr lang="ru-RU" sz="1800" dirty="0" smtClean="0">
                <a:latin typeface="Arial" pitchFamily="34" charset="0"/>
                <a:cs typeface="Arial" pitchFamily="34" charset="0"/>
              </a:rPr>
            </a:br>
            <a:r>
              <a:rPr lang="ru-RU" sz="1800" dirty="0" smtClean="0">
                <a:latin typeface="Arial" pitchFamily="34" charset="0"/>
                <a:cs typeface="Arial" pitchFamily="34" charset="0"/>
              </a:rPr>
              <a:t>    словесные </a:t>
            </a:r>
            <a:r>
              <a:rPr lang="ru-RU" sz="1800" dirty="0" smtClean="0">
                <a:latin typeface="Arial" pitchFamily="34" charset="0"/>
                <a:cs typeface="Arial" pitchFamily="34" charset="0"/>
              </a:rPr>
              <a:t>(объяснение, беседа);</a:t>
            </a:r>
            <a:br>
              <a:rPr lang="ru-RU" sz="1800" dirty="0" smtClean="0">
                <a:latin typeface="Arial" pitchFamily="34" charset="0"/>
                <a:cs typeface="Arial" pitchFamily="34" charset="0"/>
              </a:rPr>
            </a:br>
            <a:r>
              <a:rPr lang="ru-RU" sz="1800" dirty="0" smtClean="0">
                <a:latin typeface="Arial" pitchFamily="34" charset="0"/>
                <a:cs typeface="Arial" pitchFamily="34" charset="0"/>
              </a:rPr>
              <a:t>    наглядный </a:t>
            </a:r>
            <a:r>
              <a:rPr lang="ru-RU" sz="1800" dirty="0" smtClean="0">
                <a:latin typeface="Arial" pitchFamily="34" charset="0"/>
                <a:cs typeface="Arial" pitchFamily="34" charset="0"/>
              </a:rPr>
              <a:t>(демонстрация);</a:t>
            </a:r>
            <a:br>
              <a:rPr lang="ru-RU" sz="1800" dirty="0" smtClean="0">
                <a:latin typeface="Arial" pitchFamily="34" charset="0"/>
                <a:cs typeface="Arial" pitchFamily="34" charset="0"/>
              </a:rPr>
            </a:br>
            <a:r>
              <a:rPr lang="ru-RU" sz="1800" dirty="0" smtClean="0">
                <a:latin typeface="Arial" pitchFamily="34" charset="0"/>
                <a:cs typeface="Arial" pitchFamily="34" charset="0"/>
              </a:rPr>
              <a:t>    видеометод </a:t>
            </a:r>
            <a:r>
              <a:rPr lang="ru-RU" sz="1800" dirty="0" smtClean="0">
                <a:latin typeface="Arial" pitchFamily="34" charset="0"/>
                <a:cs typeface="Arial" pitchFamily="34" charset="0"/>
              </a:rPr>
              <a:t>(упражнения с использованием компьютера);</a:t>
            </a:r>
            <a:br>
              <a:rPr lang="ru-RU" sz="1800" dirty="0" smtClean="0">
                <a:latin typeface="Arial" pitchFamily="34" charset="0"/>
                <a:cs typeface="Arial" pitchFamily="34" charset="0"/>
              </a:rPr>
            </a:br>
            <a:r>
              <a:rPr lang="ru-RU" sz="1800" dirty="0" smtClean="0">
                <a:latin typeface="Arial" pitchFamily="34" charset="0"/>
                <a:cs typeface="Arial" pitchFamily="34" charset="0"/>
              </a:rPr>
              <a:t>    практический </a:t>
            </a:r>
            <a:r>
              <a:rPr lang="ru-RU" sz="1800" dirty="0" smtClean="0">
                <a:latin typeface="Arial" pitchFamily="34" charset="0"/>
                <a:cs typeface="Arial" pitchFamily="34" charset="0"/>
              </a:rPr>
              <a:t>(опыт).  </a:t>
            </a:r>
            <a:br>
              <a:rPr lang="ru-RU" sz="1800" dirty="0" smtClean="0">
                <a:latin typeface="Arial" pitchFamily="34" charset="0"/>
                <a:cs typeface="Arial" pitchFamily="34" charset="0"/>
              </a:rPr>
            </a:br>
            <a:r>
              <a:rPr lang="ru-RU" sz="1800" dirty="0" smtClean="0">
                <a:latin typeface="Arial" pitchFamily="34" charset="0"/>
                <a:cs typeface="Arial" pitchFamily="34" charset="0"/>
              </a:rPr>
              <a:t>По характеру познавательной деятельности:</a:t>
            </a:r>
            <a:br>
              <a:rPr lang="ru-RU" sz="1800" dirty="0" smtClean="0">
                <a:latin typeface="Arial" pitchFamily="34" charset="0"/>
                <a:cs typeface="Arial" pitchFamily="34" charset="0"/>
              </a:rPr>
            </a:br>
            <a:r>
              <a:rPr lang="ru-RU" sz="1800" dirty="0" smtClean="0">
                <a:latin typeface="Arial" pitchFamily="34" charset="0"/>
                <a:cs typeface="Arial" pitchFamily="34" charset="0"/>
              </a:rPr>
              <a:t>    объяснительно-иллюстративный </a:t>
            </a:r>
            <a:r>
              <a:rPr lang="ru-RU" sz="1800" dirty="0" smtClean="0">
                <a:latin typeface="Arial" pitchFamily="34" charset="0"/>
                <a:cs typeface="Arial" pitchFamily="34" charset="0"/>
              </a:rPr>
              <a:t>(инструктаж);</a:t>
            </a:r>
            <a:br>
              <a:rPr lang="ru-RU" sz="1800" dirty="0" smtClean="0">
                <a:latin typeface="Arial" pitchFamily="34" charset="0"/>
                <a:cs typeface="Arial" pitchFamily="34" charset="0"/>
              </a:rPr>
            </a:br>
            <a:r>
              <a:rPr lang="ru-RU" sz="1800" dirty="0" smtClean="0">
                <a:latin typeface="Arial" pitchFamily="34" charset="0"/>
                <a:cs typeface="Arial" pitchFamily="34" charset="0"/>
              </a:rPr>
              <a:t>    проблемный </a:t>
            </a:r>
            <a:r>
              <a:rPr lang="ru-RU" sz="1800" dirty="0" smtClean="0">
                <a:latin typeface="Arial" pitchFamily="34" charset="0"/>
                <a:cs typeface="Arial" pitchFamily="34" charset="0"/>
              </a:rPr>
              <a:t>(проблемная ситуация, игра);</a:t>
            </a:r>
            <a:br>
              <a:rPr lang="ru-RU" sz="1800" dirty="0" smtClean="0">
                <a:latin typeface="Arial" pitchFamily="34" charset="0"/>
                <a:cs typeface="Arial" pitchFamily="34" charset="0"/>
              </a:rPr>
            </a:br>
            <a:r>
              <a:rPr lang="ru-RU" sz="1800" dirty="0" smtClean="0">
                <a:latin typeface="Arial" pitchFamily="34" charset="0"/>
                <a:cs typeface="Arial" pitchFamily="34" charset="0"/>
              </a:rPr>
              <a:t>    частично-поисковый </a:t>
            </a:r>
            <a:r>
              <a:rPr lang="ru-RU" sz="1800" dirty="0" smtClean="0">
                <a:latin typeface="Arial" pitchFamily="34" charset="0"/>
                <a:cs typeface="Arial" pitchFamily="34" charset="0"/>
              </a:rPr>
              <a:t>(лабораторная работа);</a:t>
            </a:r>
            <a:br>
              <a:rPr lang="ru-RU" sz="1800" dirty="0" smtClean="0">
                <a:latin typeface="Arial" pitchFamily="34" charset="0"/>
                <a:cs typeface="Arial" pitchFamily="34" charset="0"/>
              </a:rPr>
            </a:br>
            <a:r>
              <a:rPr lang="ru-RU" sz="1800" dirty="0" smtClean="0">
                <a:latin typeface="Arial" pitchFamily="34" charset="0"/>
                <a:cs typeface="Arial" pitchFamily="34" charset="0"/>
              </a:rPr>
              <a:t>    исследовательское </a:t>
            </a:r>
            <a:r>
              <a:rPr lang="ru-RU" sz="1800" dirty="0" smtClean="0">
                <a:latin typeface="Arial" pitchFamily="34" charset="0"/>
                <a:cs typeface="Arial" pitchFamily="34" charset="0"/>
              </a:rPr>
              <a:t>моделирование с </a:t>
            </a:r>
            <a:r>
              <a:rPr lang="ru-RU" sz="1800" dirty="0" smtClean="0">
                <a:latin typeface="Arial" pitchFamily="34" charset="0"/>
                <a:cs typeface="Arial" pitchFamily="34" charset="0"/>
              </a:rPr>
              <a:t>использованием компьютера</a:t>
            </a:r>
            <a:r>
              <a:rPr lang="ru-RU" sz="1800" dirty="0" smtClean="0">
                <a:latin typeface="Arial" pitchFamily="34" charset="0"/>
                <a:cs typeface="Arial" pitchFamily="34" charset="0"/>
              </a:rPr>
              <a:t>.</a:t>
            </a:r>
            <a:br>
              <a:rPr lang="ru-RU" sz="1800" dirty="0" smtClean="0">
                <a:latin typeface="Arial" pitchFamily="34" charset="0"/>
                <a:cs typeface="Arial" pitchFamily="34" charset="0"/>
              </a:rPr>
            </a:br>
            <a:r>
              <a:rPr lang="ru-RU" sz="1800" dirty="0" smtClean="0">
                <a:latin typeface="Arial" pitchFamily="34" charset="0"/>
                <a:cs typeface="Arial" pitchFamily="34" charset="0"/>
              </a:rPr>
              <a:t>По степени самостоятельности:</a:t>
            </a:r>
            <a:br>
              <a:rPr lang="ru-RU" sz="1800" dirty="0" smtClean="0">
                <a:latin typeface="Arial" pitchFamily="34" charset="0"/>
                <a:cs typeface="Arial" pitchFamily="34" charset="0"/>
              </a:rPr>
            </a:br>
            <a:r>
              <a:rPr lang="ru-RU" sz="1800" dirty="0" smtClean="0">
                <a:latin typeface="Arial" pitchFamily="34" charset="0"/>
                <a:cs typeface="Arial" pitchFamily="34" charset="0"/>
              </a:rPr>
              <a:t>     работа </a:t>
            </a:r>
            <a:r>
              <a:rPr lang="ru-RU" sz="1800" dirty="0" smtClean="0">
                <a:latin typeface="Arial" pitchFamily="34" charset="0"/>
                <a:cs typeface="Arial" pitchFamily="34" charset="0"/>
              </a:rPr>
              <a:t>под руководством учителя;</a:t>
            </a:r>
            <a:br>
              <a:rPr lang="ru-RU" sz="1800" dirty="0" smtClean="0">
                <a:latin typeface="Arial" pitchFamily="34" charset="0"/>
                <a:cs typeface="Arial" pitchFamily="34" charset="0"/>
              </a:rPr>
            </a:br>
            <a:r>
              <a:rPr lang="ru-RU" sz="1800" dirty="0" smtClean="0">
                <a:latin typeface="Arial" pitchFamily="34" charset="0"/>
                <a:cs typeface="Arial" pitchFamily="34" charset="0"/>
              </a:rPr>
              <a:t>     работа </a:t>
            </a:r>
            <a:r>
              <a:rPr lang="ru-RU" sz="1800" dirty="0" smtClean="0">
                <a:latin typeface="Arial" pitchFamily="34" charset="0"/>
                <a:cs typeface="Arial" pitchFamily="34" charset="0"/>
              </a:rPr>
              <a:t>в малых группах;</a:t>
            </a:r>
            <a:br>
              <a:rPr lang="ru-RU" sz="1800" dirty="0" smtClean="0">
                <a:latin typeface="Arial" pitchFamily="34" charset="0"/>
                <a:cs typeface="Arial" pitchFamily="34" charset="0"/>
              </a:rPr>
            </a:br>
            <a:r>
              <a:rPr lang="ru-RU" sz="1800" dirty="0" smtClean="0">
                <a:latin typeface="Arial" pitchFamily="34" charset="0"/>
                <a:cs typeface="Arial" pitchFamily="34" charset="0"/>
              </a:rPr>
              <a:t>     самостоятельная </a:t>
            </a:r>
            <a:r>
              <a:rPr lang="ru-RU" sz="1800" dirty="0" smtClean="0">
                <a:latin typeface="Arial" pitchFamily="34" charset="0"/>
                <a:cs typeface="Arial" pitchFamily="34" charset="0"/>
              </a:rPr>
              <a:t>работа.</a:t>
            </a:r>
            <a:br>
              <a:rPr lang="ru-RU" sz="1800" dirty="0" smtClean="0">
                <a:latin typeface="Arial" pitchFamily="34" charset="0"/>
                <a:cs typeface="Arial" pitchFamily="34" charset="0"/>
              </a:rPr>
            </a:br>
            <a:r>
              <a:rPr lang="ru-RU" sz="1800" dirty="0" smtClean="0">
                <a:latin typeface="Arial" pitchFamily="34" charset="0"/>
                <a:cs typeface="Arial" pitchFamily="34" charset="0"/>
              </a:rPr>
              <a:t>Методы контроля:</a:t>
            </a:r>
            <a:br>
              <a:rPr lang="ru-RU" sz="1800" dirty="0" smtClean="0">
                <a:latin typeface="Arial" pitchFamily="34" charset="0"/>
                <a:cs typeface="Arial" pitchFamily="34" charset="0"/>
              </a:rPr>
            </a:br>
            <a:r>
              <a:rPr lang="ru-RU" sz="1800" dirty="0" smtClean="0">
                <a:latin typeface="Arial" pitchFamily="34" charset="0"/>
                <a:cs typeface="Arial" pitchFamily="34" charset="0"/>
              </a:rPr>
              <a:t>     тестирование</a:t>
            </a:r>
            <a:r>
              <a:rPr lang="ru-RU" sz="1800" dirty="0" smtClean="0">
                <a:latin typeface="Arial" pitchFamily="34" charset="0"/>
                <a:cs typeface="Arial" pitchFamily="34" charset="0"/>
              </a:rPr>
              <a:t>;</a:t>
            </a:r>
            <a:br>
              <a:rPr lang="ru-RU" sz="1800" dirty="0" smtClean="0">
                <a:latin typeface="Arial" pitchFamily="34" charset="0"/>
                <a:cs typeface="Arial" pitchFamily="34" charset="0"/>
              </a:rPr>
            </a:br>
            <a:r>
              <a:rPr lang="ru-RU" sz="1800" dirty="0" smtClean="0">
                <a:latin typeface="Arial" pitchFamily="34" charset="0"/>
                <a:cs typeface="Arial" pitchFamily="34" charset="0"/>
              </a:rPr>
              <a:t>     фронтальный </a:t>
            </a:r>
            <a:r>
              <a:rPr lang="ru-RU" sz="1800" dirty="0" smtClean="0">
                <a:latin typeface="Arial" pitchFamily="34" charset="0"/>
                <a:cs typeface="Arial" pitchFamily="34" charset="0"/>
              </a:rPr>
              <a:t>опрос.</a:t>
            </a:r>
            <a:br>
              <a:rPr lang="ru-RU" sz="1800" dirty="0" smtClean="0">
                <a:latin typeface="Arial" pitchFamily="34" charset="0"/>
                <a:cs typeface="Arial" pitchFamily="34" charset="0"/>
              </a:rPr>
            </a:br>
            <a:endParaRPr lang="ru-RU" sz="1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62500" lnSpcReduction="20000"/>
          </a:bodyPr>
          <a:lstStyle/>
          <a:p>
            <a:r>
              <a:rPr lang="ru-RU" b="1" i="1" dirty="0" smtClean="0"/>
              <a:t>Приёмы обучения:</a:t>
            </a:r>
            <a:endParaRPr lang="ru-RU" dirty="0" smtClean="0"/>
          </a:p>
          <a:p>
            <a:pPr lvl="0"/>
            <a:r>
              <a:rPr lang="ru-RU" dirty="0" smtClean="0"/>
              <a:t>показ процесса механического движения на уроке посредством демонстрации и ученических опытов;</a:t>
            </a:r>
          </a:p>
          <a:p>
            <a:pPr lvl="0"/>
            <a:r>
              <a:rPr lang="ru-RU" dirty="0" smtClean="0"/>
              <a:t>использование проектора и компьютерных программ («Физика в картинках», </a:t>
            </a:r>
            <a:r>
              <a:rPr lang="en-US" dirty="0" smtClean="0"/>
              <a:t>Visual Basic</a:t>
            </a:r>
            <a:r>
              <a:rPr lang="ru-RU" dirty="0" smtClean="0"/>
              <a:t> 6.0, </a:t>
            </a:r>
            <a:r>
              <a:rPr lang="en-US" dirty="0" smtClean="0"/>
              <a:t>Microsoft Office Power Point</a:t>
            </a:r>
            <a:r>
              <a:rPr lang="ru-RU" dirty="0" smtClean="0"/>
              <a:t> 2007);</a:t>
            </a:r>
          </a:p>
          <a:p>
            <a:pPr lvl="0"/>
            <a:r>
              <a:rPr lang="ru-RU" dirty="0" smtClean="0"/>
              <a:t>изложение материала в процессе учебной игры;</a:t>
            </a:r>
          </a:p>
          <a:p>
            <a:pPr lvl="0"/>
            <a:r>
              <a:rPr lang="ru-RU" dirty="0" smtClean="0"/>
              <a:t>работа с терминами;</a:t>
            </a:r>
          </a:p>
          <a:p>
            <a:pPr lvl="0"/>
            <a:r>
              <a:rPr lang="ru-RU" dirty="0" smtClean="0"/>
              <a:t>использование абстрактной наглядности (таблица, графики);</a:t>
            </a:r>
          </a:p>
          <a:p>
            <a:pPr lvl="0"/>
            <a:r>
              <a:rPr lang="ru-RU" dirty="0" smtClean="0"/>
              <a:t>фронтальный опрос, решение задач;</a:t>
            </a:r>
          </a:p>
          <a:p>
            <a:pPr lvl="0"/>
            <a:r>
              <a:rPr lang="ru-RU" dirty="0" smtClean="0"/>
              <a:t>выявление взаимосвязей в материале;</a:t>
            </a:r>
          </a:p>
          <a:p>
            <a:pPr lvl="0"/>
            <a:r>
              <a:rPr lang="ru-RU" dirty="0" smtClean="0"/>
              <a:t>тестовый опрос;</a:t>
            </a:r>
          </a:p>
          <a:p>
            <a:pPr lvl="0"/>
            <a:r>
              <a:rPr lang="ru-RU" dirty="0" smtClean="0"/>
              <a:t>анализ ошибочных решений;</a:t>
            </a:r>
          </a:p>
          <a:p>
            <a:pPr lvl="0"/>
            <a:r>
              <a:rPr lang="ru-RU" dirty="0" smtClean="0"/>
              <a:t>алгоритмизация;</a:t>
            </a:r>
          </a:p>
          <a:p>
            <a:pPr lvl="0"/>
            <a:r>
              <a:rPr lang="ru-RU" dirty="0" smtClean="0"/>
              <a:t>использование программ, разработанных обучающимися на уроках информатики и ИКТ.</a:t>
            </a:r>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357166"/>
            <a:ext cx="8686800" cy="6286544"/>
          </a:xfrm>
        </p:spPr>
        <p:txBody>
          <a:bodyPr>
            <a:normAutofit fontScale="47500" lnSpcReduction="20000"/>
          </a:bodyPr>
          <a:lstStyle/>
          <a:p>
            <a:r>
              <a:rPr lang="ru-RU" b="1" i="1" dirty="0" smtClean="0"/>
              <a:t>Планируемы результаты деятельности обучающихся: </a:t>
            </a:r>
            <a:endParaRPr lang="ru-RU" sz="2400" dirty="0" smtClean="0"/>
          </a:p>
          <a:p>
            <a:pPr lvl="0"/>
            <a:r>
              <a:rPr lang="ru-RU" b="1" i="1" dirty="0" smtClean="0"/>
              <a:t>1 уровень (базовый) – репродуктивная деятельность. </a:t>
            </a:r>
            <a:r>
              <a:rPr lang="ru-RU" dirty="0" smtClean="0"/>
              <a:t>Обучающиеся должны знать определение скорости прямолинейного движения, общий вид графиков зависимости скорости от времени для различных видов движения; уметь определять вид движения тела, пользуясь графиком зависимости скорости от времени и руководствуясь указаниями учителя, измерять путь, пройденный телом, и время, затраченное на прохождение этого пути, вычислять скорость тела, используя формулу, выведенную более сильными обучающимися, знать единицы измерения таких физических величин, как скорость, время, ускорение, путь.</a:t>
            </a:r>
            <a:endParaRPr lang="ru-RU" sz="2400" dirty="0" smtClean="0"/>
          </a:p>
          <a:p>
            <a:pPr lvl="0"/>
            <a:r>
              <a:rPr lang="ru-RU" b="1" i="1" dirty="0" smtClean="0"/>
              <a:t>2 уровень (повышенный) – частично-поисковая деятельность. </a:t>
            </a:r>
            <a:r>
              <a:rPr lang="ru-RU" dirty="0" smtClean="0"/>
              <a:t>Обучающиеся должны уметь: </a:t>
            </a:r>
            <a:endParaRPr lang="ru-RU" sz="2400" dirty="0" smtClean="0"/>
          </a:p>
          <a:p>
            <a:pPr lvl="1"/>
            <a:r>
              <a:rPr lang="ru-RU" dirty="0" smtClean="0"/>
              <a:t>Пользуясь алгоритмом, описывать движение тела (по графику определять начальную скорость тела, скорость тела в определённый момент времени, ускорение тела, путь, пройденный телом, вид движения тела).</a:t>
            </a:r>
            <a:endParaRPr lang="ru-RU" sz="2000" dirty="0" smtClean="0"/>
          </a:p>
          <a:p>
            <a:pPr lvl="1"/>
            <a:r>
              <a:rPr lang="ru-RU" dirty="0" smtClean="0"/>
              <a:t>Выводить формулу для вычисления скорости прямолинейного равноускоренного движения (при условии, что начальная скорость равна нулю).</a:t>
            </a:r>
            <a:endParaRPr lang="ru-RU" sz="2000" dirty="0" smtClean="0"/>
          </a:p>
          <a:p>
            <a:pPr lvl="1"/>
            <a:r>
              <a:rPr lang="ru-RU" dirty="0" smtClean="0"/>
              <a:t>По данным, полученным в ходе опыта, строить график функции зависимости скорости от времени.</a:t>
            </a:r>
            <a:endParaRPr lang="ru-RU" sz="2000" dirty="0" smtClean="0"/>
          </a:p>
          <a:p>
            <a:pPr lvl="1"/>
            <a:r>
              <a:rPr lang="ru-RU" dirty="0" smtClean="0"/>
              <a:t>Используя возможности ИКТ, строить график функции зависимости скорости от времени (в программе «Физика в картинках»).</a:t>
            </a:r>
            <a:endParaRPr lang="ru-RU" sz="2000" dirty="0" smtClean="0"/>
          </a:p>
          <a:p>
            <a:pPr lvl="1"/>
            <a:r>
              <a:rPr lang="ru-RU" dirty="0" smtClean="0"/>
              <a:t>Понимать принцип действия электронного секундомера.</a:t>
            </a:r>
            <a:endParaRPr lang="ru-RU" sz="2000" dirty="0" smtClean="0"/>
          </a:p>
          <a:p>
            <a:pPr lvl="0"/>
            <a:r>
              <a:rPr lang="ru-RU" b="1" i="1" dirty="0" smtClean="0"/>
              <a:t>3 уровень (высокий) – проектировочно-конструкторская деятельность.</a:t>
            </a:r>
            <a:r>
              <a:rPr lang="ru-RU" dirty="0" smtClean="0"/>
              <a:t> Обучающиеся должны уметь:</a:t>
            </a:r>
            <a:endParaRPr lang="ru-RU" sz="2400" dirty="0" smtClean="0"/>
          </a:p>
          <a:p>
            <a:pPr lvl="1"/>
            <a:r>
              <a:rPr lang="ru-RU" dirty="0" smtClean="0"/>
              <a:t>Теоретически представлять конечные результаты опыта.</a:t>
            </a:r>
            <a:endParaRPr lang="ru-RU" sz="2000" dirty="0" smtClean="0"/>
          </a:p>
          <a:p>
            <a:pPr lvl="1"/>
            <a:r>
              <a:rPr lang="ru-RU" dirty="0" smtClean="0"/>
              <a:t>Составлять мини-рассказы о движении тела, пользуясь графиком функции зависимости скорости от времени.</a:t>
            </a:r>
            <a:endParaRPr lang="ru-RU" sz="2000" dirty="0" smtClean="0"/>
          </a:p>
          <a:p>
            <a:pPr lvl="1"/>
            <a:r>
              <a:rPr lang="ru-RU" dirty="0" smtClean="0"/>
              <a:t>Применять программы, разработанные на уроках информатики и ИКТ, при определении характеристик движения.</a:t>
            </a:r>
            <a:endParaRPr lang="ru-RU" sz="2000" dirty="0" smtClean="0"/>
          </a:p>
          <a:p>
            <a:pPr lvl="1"/>
            <a:r>
              <a:rPr lang="ru-RU" dirty="0" smtClean="0"/>
              <a:t>Сопоставлять движение нескольких тел по графикам функции зависимости скорости от времени, расположенным в одной системе координат.</a:t>
            </a:r>
            <a:endParaRPr lang="ru-RU" sz="2000" dirty="0" smtClean="0"/>
          </a:p>
          <a:p>
            <a:pPr lvl="1"/>
            <a:r>
              <a:rPr lang="ru-RU" dirty="0" smtClean="0"/>
              <a:t>Анализировать и обобщать информацию, полученную из различных источников.</a:t>
            </a:r>
            <a:endParaRPr lang="ru-RU" sz="2000" dirty="0" smtClean="0"/>
          </a:p>
          <a:p>
            <a:pPr lvl="1"/>
            <a:r>
              <a:rPr lang="ru-RU" dirty="0" smtClean="0"/>
              <a:t>Сопровождать ответ экспериментом, подбирать необходимые для этого приборы.</a:t>
            </a:r>
            <a:endParaRPr lang="ru-RU" sz="2000" dirty="0" smtClean="0"/>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357166"/>
            <a:ext cx="8991600" cy="6143668"/>
          </a:xfrm>
        </p:spPr>
        <p:txBody>
          <a:bodyPr>
            <a:normAutofit fontScale="40000" lnSpcReduction="20000"/>
          </a:bodyPr>
          <a:lstStyle/>
          <a:p>
            <a:r>
              <a:rPr lang="ru-RU" dirty="0" smtClean="0"/>
              <a:t>Урок проводился в форме игры «Следствие ведут знатоки». В ходе урока обучающиеся должны были провести «расследование» и опытным путём подтвердить истинность таблицы «Графики скорости прямолинейного движения», составленной на основе теоретических знаний, и, пользуясь знаниями, полученными на уроках данной темы, описать движение тел по их графикам зависимости скорости от времени. </a:t>
            </a:r>
          </a:p>
          <a:p>
            <a:r>
              <a:rPr lang="ru-RU" dirty="0" smtClean="0"/>
              <a:t>    Урок я начала со стихотворения Ф.И.Тютчева:</a:t>
            </a:r>
          </a:p>
          <a:p>
            <a:r>
              <a:rPr lang="ru-RU" dirty="0" smtClean="0"/>
              <a:t>Не то, что мните вы, природа:</a:t>
            </a:r>
          </a:p>
          <a:p>
            <a:r>
              <a:rPr lang="ru-RU" dirty="0" smtClean="0"/>
              <a:t>Не слепок, не бездушный лик,-</a:t>
            </a:r>
          </a:p>
          <a:p>
            <a:r>
              <a:rPr lang="ru-RU" dirty="0" smtClean="0"/>
              <a:t>В ней есть душа, в ней есть свобода,</a:t>
            </a:r>
          </a:p>
          <a:p>
            <a:r>
              <a:rPr lang="ru-RU" dirty="0" smtClean="0"/>
              <a:t>В ней есть любовь, в ней есть язык.</a:t>
            </a:r>
          </a:p>
          <a:p>
            <a:r>
              <a:rPr lang="ru-RU" dirty="0" smtClean="0"/>
              <a:t> Выбор обусловлен тем, что в стихотворении отражена мысль о важности изучения физики для объяснения процессов и явлений окружающего мира.</a:t>
            </a:r>
          </a:p>
          <a:p>
            <a:r>
              <a:rPr lang="ru-RU" dirty="0" smtClean="0"/>
              <a:t>    Урок состоял из 10 этапов. В ходе организационного момента обучающимся были представлены правила поведения на уроке, которые, как я считаю,  способствовали более успешной  реализации целей урока. </a:t>
            </a:r>
          </a:p>
          <a:p>
            <a:r>
              <a:rPr lang="ru-RU" dirty="0" smtClean="0"/>
              <a:t>    Проверка домашнего задания проходила в форме фронтального опроса по терминам и основным характеристикам прямолинейного движения. Обучающиеся, ответившие верно на вопросы, получили карточки с изображением совы — символа мудрости.</a:t>
            </a:r>
          </a:p>
          <a:p>
            <a:r>
              <a:rPr lang="ru-RU" dirty="0" smtClean="0"/>
              <a:t>    Затем были сформулированы задачи урока:</a:t>
            </a:r>
          </a:p>
          <a:p>
            <a:pPr lvl="0"/>
            <a:r>
              <a:rPr lang="ru-RU" dirty="0" smtClean="0"/>
              <a:t>Опытным путём подтвердить справедливость графиков зависимости скорости прямолинейного движения от времени.</a:t>
            </a:r>
          </a:p>
          <a:p>
            <a:pPr lvl="0"/>
            <a:r>
              <a:rPr lang="ru-RU" dirty="0" smtClean="0"/>
              <a:t>Развивать умение определять характер  прямолинейного движения по </a:t>
            </a:r>
          </a:p>
          <a:p>
            <a:r>
              <a:rPr lang="ru-RU" dirty="0" smtClean="0"/>
              <a:t>графикам зависимости скорости от времени. </a:t>
            </a:r>
          </a:p>
          <a:p>
            <a:r>
              <a:rPr lang="ru-RU" dirty="0" smtClean="0"/>
              <a:t>    Практическая работа была разделена на две части: </a:t>
            </a:r>
          </a:p>
          <a:p>
            <a:pPr lvl="0"/>
            <a:r>
              <a:rPr lang="ru-RU" dirty="0" smtClean="0"/>
              <a:t>Я с помощью демонстрационного набора «Механика» и компьютера с измерительным блоком провела эксперимент «Построение графика функции зависимости скорости от времени при равноускоренном движении». Данный этап способствовал развитию умения анализировать и сравнивать. </a:t>
            </a:r>
          </a:p>
          <a:p>
            <a:pPr lvl="0"/>
            <a:r>
              <a:rPr lang="ru-RU" dirty="0" smtClean="0"/>
              <a:t>Обучающиеся с помощью лабораторного оборудования провели эксперимент по построению графика функции зависимости скорости от времени при равноускоренном движении (при условии, что начальная скорость равна нулю) по данным, полученным в результате опыта.  Данный этап способствовал повышению уровня </a:t>
            </a:r>
            <a:r>
              <a:rPr lang="ru-RU" dirty="0" err="1" smtClean="0"/>
              <a:t>самоорганизованности</a:t>
            </a:r>
            <a:r>
              <a:rPr lang="ru-RU" dirty="0" smtClean="0"/>
              <a:t>, активности и самостоятельности обучающихся при выполнении практической работы, развивал умение работать с лабораторным оборудованием, математически и графически оформлять результаты деятельности.</a:t>
            </a:r>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500042"/>
            <a:ext cx="8686800" cy="5929354"/>
          </a:xfrm>
        </p:spPr>
        <p:txBody>
          <a:bodyPr>
            <a:normAutofit fontScale="47500" lnSpcReduction="20000"/>
          </a:bodyPr>
          <a:lstStyle/>
          <a:p>
            <a:r>
              <a:rPr lang="ru-RU" dirty="0" smtClean="0"/>
              <a:t>На следующем этапе обучающиеся использовали компьютерную программу «Физика в картинках», чтобы убедиться в истинности графиков. Этот этап способствовал развитию навыков работы со средствами ИКТ для получения знаний, раскрывал возможности ИКТ при изучении процессов и явлений окружающего мира.</a:t>
            </a:r>
          </a:p>
          <a:p>
            <a:r>
              <a:rPr lang="ru-RU" dirty="0" smtClean="0"/>
              <a:t>    На шестом этапе обучающимся была предложена проблемная ситуация (спор двух мальчиков), для решения которой необходимо было применить умение «читать» графики: определять вид движения, начальную скорость, ускорение и путь, пройденный телом. Обучающиеся с низким уровнем познавательных возможностей руководствовались алгоритмом, составленным на предыдущем уроке. А ученица с высоким уровнем — при вычислении ускорения тела использовала программу, созданную ею на уроке информатики в среде </a:t>
            </a:r>
            <a:r>
              <a:rPr lang="en-US" dirty="0" smtClean="0"/>
              <a:t>Visual Basic</a:t>
            </a:r>
            <a:r>
              <a:rPr lang="ru-RU" dirty="0" smtClean="0"/>
              <a:t>. Этот момент позволил показать важность и практическую значимость применения знания по другим предметам (в частности, по информатике). Также данный этап был направлен на развитие:</a:t>
            </a:r>
          </a:p>
          <a:p>
            <a:pPr lvl="0"/>
            <a:r>
              <a:rPr lang="ru-RU" dirty="0" smtClean="0"/>
              <a:t>культуры речи; </a:t>
            </a:r>
          </a:p>
          <a:p>
            <a:pPr lvl="0"/>
            <a:r>
              <a:rPr lang="ru-RU" dirty="0" smtClean="0"/>
              <a:t>умения переносить знания в новую ситуацию; </a:t>
            </a:r>
          </a:p>
          <a:p>
            <a:pPr lvl="0"/>
            <a:r>
              <a:rPr lang="ru-RU" dirty="0" smtClean="0"/>
              <a:t>умения анализировать и  сравнивать движение нескольких тел.</a:t>
            </a:r>
          </a:p>
          <a:p>
            <a:r>
              <a:rPr lang="ru-RU" dirty="0" smtClean="0"/>
              <a:t>    Проверка уровня усвоения знаний проводилась в форме теста, из правильных ответов на вопросы которого должно было получиться слово «успех».</a:t>
            </a:r>
          </a:p>
          <a:p>
            <a:r>
              <a:rPr lang="ru-RU" dirty="0" smtClean="0"/>
              <a:t>    Заключительный этап  - рефлексия- способствовал не только развитию умения анализировать собственную деятельность , но и воспитанию эстетического отношения к окружающей действительности.</a:t>
            </a:r>
          </a:p>
          <a:p>
            <a:r>
              <a:rPr lang="ru-RU" dirty="0" smtClean="0"/>
              <a:t>    Для повышения продуктивности урока я использовала различные сочетания   методов: наглядного и практического, словесного и </a:t>
            </a:r>
            <a:r>
              <a:rPr lang="ru-RU" dirty="0" err="1" smtClean="0"/>
              <a:t>видеометода</a:t>
            </a:r>
            <a:r>
              <a:rPr lang="ru-RU" dirty="0" smtClean="0"/>
              <a:t>. Это позволило одновременно задействовать несколько видов памяти (зрительную, слуховую и тактильную), создать условия для активизации образного и абстрактного мышления.</a:t>
            </a:r>
          </a:p>
          <a:p>
            <a:r>
              <a:rPr lang="ru-RU" dirty="0" smtClean="0"/>
              <a:t>    Стержневой задачей урока было развитие умения обучающихся работать с информацией, представленной в виде графиков, так как навык работы с такой формой представления информации играет важную роль при изучении всех разделов физики.</a:t>
            </a: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55000" lnSpcReduction="20000"/>
          </a:bodyPr>
          <a:lstStyle/>
          <a:p>
            <a:r>
              <a:rPr lang="ru-RU" dirty="0" smtClean="0"/>
              <a:t>Я считаю, что все цели урока были успешно реализованы, методы и приёмы обучения выбраны рационально, с учётом уровня подготовки обучающихся. Использовались различные способы организации работы на уроке (групповая по парам, под руководством учителя, индивидуальная).  Однако при планировании данного урока в будущем я постараюсь  добавить больше дифференцированных заданий. Например, при решении задачи можно было раздать индивидуальные задания по работе с графиками для каждого обучающегося. Но на данном уроке дифференцированный подход реализовывался и при предварительной подготовке к уроку (обучающиеся в классе были рассажены с учётом особенностей восприятия, мышления, типа темперамента), и при проведении урока (все вопросы и задания были подобраны таким образом, чтобы цели и задачи реализовывались в отношении  как класса в целом, так и каждого ребёнка в отдельности).</a:t>
            </a:r>
          </a:p>
          <a:p>
            <a:r>
              <a:rPr lang="ru-RU" dirty="0" smtClean="0"/>
              <a:t>    В целом урок можно считать  успешным. Анализируя «Пейзаж настроения и деятельности», я увидела, что у всех детей урок вызвал положительные эмоции, и большинство из них позиционирует себя на уроке в роли ответственного, руководящего лица. Это говорит о том, что каждый обучающийся был увлечён работой на уроке и достиг определённого результата.  </a:t>
            </a:r>
          </a:p>
          <a:p>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0</TotalTime>
  <Words>1389</Words>
  <PresentationFormat>Экран (4:3)</PresentationFormat>
  <Paragraphs>68</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Трек</vt:lpstr>
      <vt:lpstr>Слайд 1</vt:lpstr>
      <vt:lpstr>Учитывая психофизиологические особенности обучающихся и уровень их подготовки, я подобрала следующие методы  и приёмы обучения: Методы обучения: По источнику знания:     словесные (объяснение, беседа);     наглядный (демонстрация);     видеометод (упражнения с использованием компьютера);     практический (опыт).   По характеру познавательной деятельности:     объяснительно-иллюстративный (инструктаж);     проблемный (проблемная ситуация, игра);     частично-поисковый (лабораторная работа);     исследовательское моделирование с использованием компьютера. По степени самостоятельности:      работа под руководством учителя;      работа в малых группах;      самостоятельная работа. Методы контроля:      тестирование;      фронтальный опрос. </vt:lpstr>
      <vt:lpstr>Слайд 3</vt:lpstr>
      <vt:lpstr>Слайд 4</vt:lpstr>
      <vt:lpstr>Слайд 5</vt:lpstr>
      <vt:lpstr>Слайд 6</vt:lpstr>
      <vt:lpstr>Слайд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user</cp:lastModifiedBy>
  <cp:revision>1</cp:revision>
  <dcterms:modified xsi:type="dcterms:W3CDTF">2010-01-14T18:43:15Z</dcterms:modified>
</cp:coreProperties>
</file>