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9" r:id="rId10"/>
    <p:sldId id="264" r:id="rId11"/>
    <p:sldId id="270" r:id="rId12"/>
    <p:sldId id="265" r:id="rId13"/>
    <p:sldId id="267" r:id="rId14"/>
    <p:sldId id="266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E846-4C60-4418-B42E-ACC8E04EEBA6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745E1-0521-4264-A57A-D1FD25D97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F4669-0991-4A7F-B2B5-E09578B48D69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899B6-8C54-48C3-9C43-4EBCA3E6C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BE4A9-4F04-4653-BFCC-EC1750E868A2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27DC9-2731-4ABE-AE90-A6B16EA00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6EDA4-FA13-4D0F-8CA6-0ECED1318EE4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332F-AE1F-4B28-9950-136565C95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B805F-2EBA-4D44-8831-8E3086740CD7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45D66-1E36-43BC-8866-BDBDDD12A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34AA-AF71-456A-A488-480E37CB9CD1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9157-E75A-4BC4-B7CA-109698CD7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EFC08-EF4A-4712-B150-FCCEEBAB6A84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ED7AD-646E-4B45-AE9C-6F67445B4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8A7E-3379-4267-9F53-C188081C880B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ED351-6AB3-4B0C-8778-2EECBE6D8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10C3-73F8-4EE0-A44E-6001DC755D19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03054-E564-4A5D-BC76-E47479C7B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21F2-906B-4C72-B36E-7AC9D2279FC5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1264-4748-4A5B-966A-BAD1A4DEF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81866-B357-4E88-A847-F0058E4132CB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4CC05-737A-46EE-97D8-E077E5652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D60522-2169-49C4-8B51-CC257AFD585D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0008F6-8F88-4812-A115-ACD44BF96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8CDD7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A8CDD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C0BEA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214422"/>
            <a:ext cx="6956320" cy="198597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/>
              <a:t>Скорость прямолинейного движения. </a:t>
            </a:r>
            <a:br>
              <a:rPr lang="ru-RU" sz="4400" dirty="0" smtClean="0"/>
            </a:br>
            <a:r>
              <a:rPr lang="ru-RU" sz="4400" dirty="0" smtClean="0"/>
              <a:t>График скорости.</a:t>
            </a:r>
            <a:endParaRPr lang="ru-RU" sz="4400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ru-RU" sz="3600" smtClean="0">
                <a:solidFill>
                  <a:srgbClr val="FFC000"/>
                </a:solidFill>
              </a:rPr>
              <a:t>О, сколько нам открытий чудных</a:t>
            </a:r>
          </a:p>
          <a:p>
            <a:pPr marR="0"/>
            <a:r>
              <a:rPr lang="ru-RU" sz="3600" smtClean="0">
                <a:solidFill>
                  <a:srgbClr val="FFC000"/>
                </a:solidFill>
              </a:rPr>
              <a:t>Готовит просвещенья дух,</a:t>
            </a:r>
          </a:p>
          <a:p>
            <a:pPr marR="0"/>
            <a:r>
              <a:rPr lang="ru-RU" sz="3600" smtClean="0">
                <a:solidFill>
                  <a:srgbClr val="FFC000"/>
                </a:solidFill>
              </a:rPr>
              <a:t>И опыт, сын ошибок трудных,</a:t>
            </a:r>
          </a:p>
          <a:p>
            <a:pPr marR="0"/>
            <a:r>
              <a:rPr lang="ru-RU" sz="3600" smtClean="0">
                <a:solidFill>
                  <a:srgbClr val="FFC000"/>
                </a:solidFill>
              </a:rPr>
              <a:t>И гений, парадоксов друг…</a:t>
            </a:r>
          </a:p>
          <a:p>
            <a:pPr marR="0"/>
            <a:r>
              <a:rPr lang="ru-RU" sz="3600" smtClean="0">
                <a:solidFill>
                  <a:srgbClr val="FFC000"/>
                </a:solidFill>
              </a:rPr>
              <a:t>А.С.Пушкин</a:t>
            </a:r>
          </a:p>
        </p:txBody>
      </p:sp>
      <p:pic>
        <p:nvPicPr>
          <p:cNvPr id="5124" name="Picture 2" descr="C:\Documents and Settings\Светлана\Мои документы\Мои рисунки\OFFICE\MANSITNG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286250"/>
            <a:ext cx="19970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Documents and Settings\Светлана\Мои документы\Мои рисунки\OFFICE\MAILPRS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786688" y="1571625"/>
            <a:ext cx="13573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56499" y="214290"/>
            <a:ext cx="4587501" cy="107721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unse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Следствие ведут знатоки.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Светлана\Мои документы\My Pictures\Scan Pictures\20081022\Image1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342863"/>
            <a:ext cx="6770880" cy="6157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Содержимое 3" descr="H:\Images\My photos\Фото-0183.jpg"/>
          <p:cNvPicPr>
            <a:picLocks noGrp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>
          <a:xfrm>
            <a:off x="214313" y="214313"/>
            <a:ext cx="8643937" cy="63579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Светлана\Мои документы\My Pictures\Scan Pictures\20081022\Image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56458" y="815057"/>
            <a:ext cx="6416507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6429375" y="2214563"/>
            <a:ext cx="12858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nstantia" pitchFamily="18" charset="0"/>
              </a:rPr>
              <a:t>t1=</a:t>
            </a:r>
            <a:r>
              <a:rPr lang="ru-RU" sz="2800">
                <a:latin typeface="Constantia" pitchFamily="18" charset="0"/>
              </a:rPr>
              <a:t>4с</a:t>
            </a:r>
            <a:endParaRPr lang="en-US" sz="2800">
              <a:latin typeface="Constantia" pitchFamily="18" charset="0"/>
            </a:endParaRPr>
          </a:p>
          <a:p>
            <a:r>
              <a:rPr lang="en-US" sz="2800">
                <a:latin typeface="Constantia" pitchFamily="18" charset="0"/>
              </a:rPr>
              <a:t>t2=</a:t>
            </a:r>
            <a:r>
              <a:rPr lang="ru-RU" sz="2800">
                <a:latin typeface="Constantia" pitchFamily="18" charset="0"/>
              </a:rPr>
              <a:t>8с</a:t>
            </a:r>
            <a:endParaRPr lang="en-US" sz="2800">
              <a:latin typeface="Constantia" pitchFamily="18" charset="0"/>
            </a:endParaRPr>
          </a:p>
          <a:p>
            <a:r>
              <a:rPr lang="en-US" sz="2800">
                <a:latin typeface="Constantia" pitchFamily="18" charset="0"/>
              </a:rPr>
              <a:t>t3=</a:t>
            </a:r>
            <a:r>
              <a:rPr lang="ru-RU" sz="2800">
                <a:latin typeface="Constantia" pitchFamily="18" charset="0"/>
              </a:rPr>
              <a:t>10с</a:t>
            </a:r>
          </a:p>
          <a:p>
            <a:r>
              <a:rPr lang="en-US" sz="2800">
                <a:latin typeface="Constantia" pitchFamily="18" charset="0"/>
              </a:rPr>
              <a:t>t4=12c</a:t>
            </a:r>
          </a:p>
          <a:p>
            <a:endParaRPr lang="ru-RU" sz="2800">
              <a:latin typeface="Constanti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>
            <a:off x="1785938" y="2071688"/>
            <a:ext cx="785812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>
            <a:off x="1785938" y="3429000"/>
            <a:ext cx="2714625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1214438" y="1714500"/>
            <a:ext cx="50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onstantia" pitchFamily="18" charset="0"/>
              </a:rPr>
              <a:t>4</a:t>
            </a:r>
          </a:p>
        </p:txBody>
      </p:sp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1214438" y="3143250"/>
            <a:ext cx="500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Constantia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642918"/>
            <a:ext cx="5384684" cy="8429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Ответы к тесту: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50" y="1643063"/>
            <a:ext cx="1316038" cy="4286250"/>
          </a:xfrm>
        </p:spPr>
        <p:txBody>
          <a:bodyPr/>
          <a:lstStyle/>
          <a:p>
            <a:pPr marL="514350" marR="0" indent="-514350" algn="l">
              <a:buFont typeface="Wingdings 2" pitchFamily="18" charset="2"/>
              <a:buAutoNum type="arabicPeriod"/>
            </a:pPr>
            <a:r>
              <a:rPr lang="ru-RU" sz="4400" smtClean="0"/>
              <a:t> </a:t>
            </a:r>
            <a:r>
              <a:rPr lang="ru-RU" sz="4400" smtClean="0">
                <a:solidFill>
                  <a:srgbClr val="FF0000"/>
                </a:solidFill>
              </a:rPr>
              <a:t>У</a:t>
            </a:r>
          </a:p>
          <a:p>
            <a:pPr marL="514350" marR="0" indent="-514350" algn="l">
              <a:buFont typeface="Wingdings 2" pitchFamily="18" charset="2"/>
              <a:buAutoNum type="arabicPeriod"/>
            </a:pPr>
            <a:r>
              <a:rPr lang="ru-RU" sz="4400" smtClean="0">
                <a:solidFill>
                  <a:srgbClr val="FF0000"/>
                </a:solidFill>
              </a:rPr>
              <a:t> С</a:t>
            </a:r>
          </a:p>
          <a:p>
            <a:pPr marL="514350" marR="0" indent="-514350" algn="l">
              <a:buFont typeface="Wingdings 2" pitchFamily="18" charset="2"/>
              <a:buAutoNum type="arabicPeriod"/>
            </a:pPr>
            <a:r>
              <a:rPr lang="ru-RU" sz="4400" smtClean="0">
                <a:solidFill>
                  <a:srgbClr val="FF0000"/>
                </a:solidFill>
              </a:rPr>
              <a:t> П</a:t>
            </a:r>
          </a:p>
          <a:p>
            <a:pPr marL="514350" marR="0" indent="-514350" algn="l">
              <a:buFont typeface="Wingdings 2" pitchFamily="18" charset="2"/>
              <a:buAutoNum type="arabicPeriod"/>
            </a:pPr>
            <a:r>
              <a:rPr lang="ru-RU" sz="4400" smtClean="0">
                <a:solidFill>
                  <a:srgbClr val="FF0000"/>
                </a:solidFill>
              </a:rPr>
              <a:t> Е</a:t>
            </a:r>
          </a:p>
          <a:p>
            <a:pPr marL="514350" marR="0" indent="-514350" algn="l">
              <a:buFont typeface="Wingdings 2" pitchFamily="18" charset="2"/>
              <a:buAutoNum type="arabicPeriod"/>
            </a:pPr>
            <a:r>
              <a:rPr lang="ru-RU" sz="4400" smtClean="0">
                <a:solidFill>
                  <a:srgbClr val="FF0000"/>
                </a:solidFill>
              </a:rPr>
              <a:t> Х</a:t>
            </a:r>
            <a:r>
              <a:rPr lang="ru-RU" sz="4400" smtClean="0"/>
              <a:t> </a:t>
            </a:r>
          </a:p>
        </p:txBody>
      </p:sp>
      <p:pic>
        <p:nvPicPr>
          <p:cNvPr id="17412" name="Picture 2" descr="C:\Documents and Settings\Светлана\Мои документы\Мои рисунки\Ира2\Анимации\мышь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78618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Documents and Settings\Светлана\Мои документы\Мои рисунки\Ира2\Анимации\ГУСЕННИЦ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14488"/>
            <a:ext cx="307183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Светлана\Мои документы\My Pictures\Scan Pictures\20081022\Image6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428736"/>
            <a:ext cx="3060700" cy="2628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786050" y="5786454"/>
            <a:ext cx="421484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Молодцы!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17145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2357438"/>
            <a:ext cx="7854950" cy="4286250"/>
          </a:xfrm>
        </p:spPr>
        <p:txBody>
          <a:bodyPr/>
          <a:lstStyle/>
          <a:p>
            <a:pPr marR="0" algn="l">
              <a:buFont typeface="Wingdings" pitchFamily="2" charset="2"/>
              <a:buChar char="Ø"/>
            </a:pPr>
            <a:r>
              <a:rPr lang="ru-RU" sz="3200" smtClean="0"/>
              <a:t>Опытным путём подтвердить справедливость графиков зависимости скорости прямолинейного движения от времени.</a:t>
            </a:r>
          </a:p>
          <a:p>
            <a:pPr marR="0" algn="l">
              <a:buFont typeface="Wingdings" pitchFamily="2" charset="2"/>
              <a:buChar char="Ø"/>
            </a:pPr>
            <a:r>
              <a:rPr lang="ru-RU" sz="3200" smtClean="0"/>
              <a:t>Развивать умение определять характер  прямолинейного движения по </a:t>
            </a:r>
          </a:p>
          <a:p>
            <a:pPr marR="0" algn="l"/>
            <a:r>
              <a:rPr lang="ru-RU" sz="3200" smtClean="0"/>
              <a:t>графикам зависимости скорости от времени.</a:t>
            </a:r>
          </a:p>
        </p:txBody>
      </p:sp>
      <p:pic>
        <p:nvPicPr>
          <p:cNvPr id="1843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135731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0763" y="4786313"/>
            <a:ext cx="1773237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G:\урок\Image1.t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285750"/>
            <a:ext cx="7286625" cy="60007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7851648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Правила поведения на уроке: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2714625"/>
            <a:ext cx="7854950" cy="3486150"/>
          </a:xfrm>
        </p:spPr>
        <p:txBody>
          <a:bodyPr>
            <a:normAutofit/>
          </a:bodyPr>
          <a:lstStyle/>
          <a:p>
            <a:pPr marR="0" algn="l">
              <a:lnSpc>
                <a:spcPct val="80000"/>
              </a:lnSpc>
              <a:buFont typeface="Wingdings" pitchFamily="2" charset="2"/>
              <a:buChar char="v"/>
            </a:pPr>
            <a:r>
              <a:rPr lang="ru-RU" sz="3600" smtClean="0">
                <a:solidFill>
                  <a:srgbClr val="EEF5F7"/>
                </a:solidFill>
              </a:rPr>
              <a:t>Краткость – сестра таланта.</a:t>
            </a:r>
          </a:p>
          <a:p>
            <a:pPr marR="0" algn="l">
              <a:lnSpc>
                <a:spcPct val="80000"/>
              </a:lnSpc>
              <a:buFont typeface="Wingdings" pitchFamily="2" charset="2"/>
              <a:buChar char="v"/>
            </a:pPr>
            <a:r>
              <a:rPr lang="ru-RU" sz="3600" smtClean="0">
                <a:solidFill>
                  <a:srgbClr val="EEF5F7"/>
                </a:solidFill>
              </a:rPr>
              <a:t>Знание – сила.</a:t>
            </a:r>
          </a:p>
          <a:p>
            <a:pPr marR="0" algn="l">
              <a:lnSpc>
                <a:spcPct val="80000"/>
              </a:lnSpc>
              <a:buFont typeface="Wingdings" pitchFamily="2" charset="2"/>
              <a:buChar char="v"/>
            </a:pPr>
            <a:r>
              <a:rPr lang="ru-RU" sz="3600" smtClean="0">
                <a:solidFill>
                  <a:srgbClr val="EEF5F7"/>
                </a:solidFill>
              </a:rPr>
              <a:t>Критикуя – предлагай.</a:t>
            </a:r>
          </a:p>
          <a:p>
            <a:pPr marR="0" algn="l">
              <a:lnSpc>
                <a:spcPct val="80000"/>
              </a:lnSpc>
              <a:buFont typeface="Wingdings" pitchFamily="2" charset="2"/>
              <a:buChar char="v"/>
            </a:pPr>
            <a:r>
              <a:rPr lang="ru-RU" sz="3600" smtClean="0">
                <a:solidFill>
                  <a:srgbClr val="EEF5F7"/>
                </a:solidFill>
              </a:rPr>
              <a:t>Будь бдителен.</a:t>
            </a:r>
          </a:p>
          <a:p>
            <a:pPr marR="0" algn="l">
              <a:lnSpc>
                <a:spcPct val="80000"/>
              </a:lnSpc>
              <a:buFont typeface="Wingdings" pitchFamily="2" charset="2"/>
              <a:buChar char="v"/>
            </a:pPr>
            <a:r>
              <a:rPr lang="ru-RU" sz="3600" smtClean="0">
                <a:solidFill>
                  <a:srgbClr val="EEF5F7"/>
                </a:solidFill>
              </a:rPr>
              <a:t>Знание составляется из мелких крупинок ежедневного опыта</a:t>
            </a:r>
            <a:r>
              <a:rPr lang="ru-RU" sz="1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Светлана\Мои документы\My Pictures\Scan Pictures\20081022\Image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Светлана\Мои документы\My Pictures\Scan Pictures\20081022\Image1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342863"/>
            <a:ext cx="6770880" cy="6157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17145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2357438"/>
            <a:ext cx="7854950" cy="4286250"/>
          </a:xfrm>
        </p:spPr>
        <p:txBody>
          <a:bodyPr/>
          <a:lstStyle/>
          <a:p>
            <a:pPr marR="0" algn="l">
              <a:buFont typeface="Wingdings" pitchFamily="2" charset="2"/>
              <a:buChar char="Ø"/>
            </a:pPr>
            <a:r>
              <a:rPr lang="ru-RU" sz="3200" smtClean="0"/>
              <a:t>Опытным путём подтвердить справедливость графиков зависимости скорости прямолинейного движения от времени.</a:t>
            </a:r>
          </a:p>
          <a:p>
            <a:pPr marR="0" algn="l">
              <a:buFont typeface="Wingdings" pitchFamily="2" charset="2"/>
              <a:buChar char="Ø"/>
            </a:pPr>
            <a:r>
              <a:rPr lang="ru-RU" sz="3200" smtClean="0"/>
              <a:t>Развивать умение определять характер  прямолинейного движения по </a:t>
            </a:r>
          </a:p>
          <a:p>
            <a:pPr marR="0" algn="l"/>
            <a:r>
              <a:rPr lang="ru-RU" sz="3200" smtClean="0"/>
              <a:t>графикам зависимости скорости от времени.</a:t>
            </a:r>
          </a:p>
        </p:txBody>
      </p:sp>
      <p:pic>
        <p:nvPicPr>
          <p:cNvPr id="9220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135731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0763" y="4786313"/>
            <a:ext cx="1773237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851648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/>
              <a:t>Правила техники безопасности:</a:t>
            </a:r>
            <a:endParaRPr lang="ru-RU" sz="4800" dirty="0"/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714500"/>
            <a:ext cx="8572500" cy="4500563"/>
          </a:xfrm>
        </p:spPr>
        <p:txBody>
          <a:bodyPr/>
          <a:lstStyle/>
          <a:p>
            <a:pPr marR="0" algn="l"/>
            <a:r>
              <a:rPr lang="ru-RU" sz="2800" smtClean="0"/>
              <a:t>1. </a:t>
            </a:r>
            <a:r>
              <a:rPr lang="ru-RU" sz="2800" u="sng" smtClean="0"/>
              <a:t>Перед началом работы:</a:t>
            </a:r>
          </a:p>
          <a:p>
            <a:pPr marR="0" algn="l"/>
            <a:r>
              <a:rPr lang="ru-RU" sz="2800" smtClean="0"/>
              <a:t>           a.  внимательно   изучить   содержание   и   порядок   проведения лабораторного практикума,</a:t>
            </a:r>
          </a:p>
          <a:p>
            <a:pPr marR="0" algn="l"/>
            <a:r>
              <a:rPr lang="ru-RU" sz="2800" smtClean="0"/>
              <a:t>          b.  подготовить рабочее место и убрать посторонние предметы,</a:t>
            </a:r>
          </a:p>
          <a:p>
            <a:pPr marR="0" algn="l"/>
            <a:r>
              <a:rPr lang="ru-RU" sz="2800" smtClean="0"/>
              <a:t>           c.  приборы и оборудование разместить таким образом, чтобы исключить их падение и опрокидывание,</a:t>
            </a:r>
          </a:p>
          <a:p>
            <a:pPr marR="0" algn="l"/>
            <a:r>
              <a:rPr lang="ru-RU" sz="2800" smtClean="0"/>
              <a:t>           </a:t>
            </a:r>
            <a:r>
              <a:rPr lang="en-US" sz="2800" smtClean="0"/>
              <a:t>d.  </a:t>
            </a:r>
            <a:r>
              <a:rPr lang="ru-RU" sz="2800" smtClean="0"/>
              <a:t>проверить исправность оборудования и приборов.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2357438"/>
            <a:ext cx="7854950" cy="1752600"/>
          </a:xfrm>
        </p:spPr>
        <p:txBody>
          <a:bodyPr/>
          <a:lstStyle/>
          <a:p>
            <a:pPr marR="0" algn="l"/>
            <a:r>
              <a:rPr lang="ru-RU" sz="3200" smtClean="0"/>
              <a:t>2. </a:t>
            </a:r>
            <a:r>
              <a:rPr lang="ru-RU" sz="3200" u="sng" smtClean="0"/>
              <a:t>Во время работы:</a:t>
            </a:r>
          </a:p>
          <a:p>
            <a:pPr marR="0" algn="l"/>
            <a:r>
              <a:rPr lang="ru-RU" sz="3200" smtClean="0"/>
              <a:t>      a.  точно выполнять все указания учителя,</a:t>
            </a:r>
          </a:p>
          <a:p>
            <a:pPr marR="0" algn="l"/>
            <a:r>
              <a:rPr lang="ru-RU" sz="3200" smtClean="0"/>
              <a:t>      b.  без его разрешения не выполнять самостоятельно никаких работ,</a:t>
            </a:r>
          </a:p>
          <a:p>
            <a:pPr marR="0" algn="l"/>
            <a:r>
              <a:rPr lang="ru-RU" sz="3200" smtClean="0"/>
              <a:t>      c.  следить   за   исправностью   всех   креплений   в   приборах   и приспособлениях.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851648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/>
              <a:t>Правила техники безопасности: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214563"/>
            <a:ext cx="7854950" cy="1752600"/>
          </a:xfrm>
        </p:spPr>
        <p:txBody>
          <a:bodyPr/>
          <a:lstStyle/>
          <a:p>
            <a:pPr marR="0" algn="l"/>
            <a:r>
              <a:rPr lang="ru-RU" sz="4000" smtClean="0"/>
              <a:t>3. </a:t>
            </a:r>
            <a:r>
              <a:rPr lang="ru-RU" sz="4000" u="sng" smtClean="0"/>
              <a:t>По окончании работы:</a:t>
            </a:r>
          </a:p>
          <a:p>
            <a:pPr marR="0" algn="l"/>
            <a:r>
              <a:rPr lang="ru-RU" sz="4000" smtClean="0"/>
              <a:t>      a.  привести в порядок рабочее место,</a:t>
            </a:r>
          </a:p>
          <a:p>
            <a:pPr marR="0" algn="l"/>
            <a:r>
              <a:rPr lang="ru-RU" sz="4000" smtClean="0"/>
              <a:t>      b.  сдать учителю приборы и оборудование.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851648" cy="150019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/>
              <a:t>Правила техники безопасности: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313" y="857250"/>
          <a:ext cx="609600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/>
                        <a:t>1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/>
                        <a:t>2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/>
                        <a:t>3</a:t>
                      </a:r>
                      <a:endParaRPr lang="ru-RU" sz="8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/>
                        <a:t>s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/>
                        <a:t>t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/>
                        <a:t>v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272</TotalTime>
  <Words>279</Words>
  <PresentationFormat>Экран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Constantia</vt:lpstr>
      <vt:lpstr>Arial</vt:lpstr>
      <vt:lpstr>Calibri</vt:lpstr>
      <vt:lpstr>Wingdings 2</vt:lpstr>
      <vt:lpstr>Wingdings</vt:lpstr>
      <vt:lpstr>Поток</vt:lpstr>
      <vt:lpstr>Скорость прямолинейного движения.  График скорости.</vt:lpstr>
      <vt:lpstr>Правила поведения на уроке:</vt:lpstr>
      <vt:lpstr>Слайд 3</vt:lpstr>
      <vt:lpstr>Слайд 4</vt:lpstr>
      <vt:lpstr>Задачи урока:</vt:lpstr>
      <vt:lpstr>Правила техники безопасности:</vt:lpstr>
      <vt:lpstr>Правила техники безопасности:</vt:lpstr>
      <vt:lpstr>Правила техники безопасности:</vt:lpstr>
      <vt:lpstr>Слайд 9</vt:lpstr>
      <vt:lpstr>Слайд 10</vt:lpstr>
      <vt:lpstr>Слайд 11</vt:lpstr>
      <vt:lpstr>Слайд 12</vt:lpstr>
      <vt:lpstr>Ответы к тесту:</vt:lpstr>
      <vt:lpstr>Цели урока: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Скорость прямолинейного движения.  График скорости</dc:title>
  <cp:lastModifiedBy>user</cp:lastModifiedBy>
  <cp:revision>27</cp:revision>
  <dcterms:modified xsi:type="dcterms:W3CDTF">2010-01-14T18:34:15Z</dcterms:modified>
</cp:coreProperties>
</file>