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3" r:id="rId1"/>
    <p:sldMasterId id="2147483687" r:id="rId2"/>
  </p:sldMasterIdLst>
  <p:notesMasterIdLst>
    <p:notesMasterId r:id="rId33"/>
  </p:notesMasterIdLst>
  <p:sldIdLst>
    <p:sldId id="258" r:id="rId3"/>
    <p:sldId id="302" r:id="rId4"/>
    <p:sldId id="303" r:id="rId5"/>
    <p:sldId id="304" r:id="rId6"/>
    <p:sldId id="281" r:id="rId7"/>
    <p:sldId id="282" r:id="rId8"/>
    <p:sldId id="283" r:id="rId9"/>
    <p:sldId id="285" r:id="rId10"/>
    <p:sldId id="284" r:id="rId11"/>
    <p:sldId id="288" r:id="rId12"/>
    <p:sldId id="286" r:id="rId13"/>
    <p:sldId id="289" r:id="rId14"/>
    <p:sldId id="257" r:id="rId15"/>
    <p:sldId id="256" r:id="rId16"/>
    <p:sldId id="273" r:id="rId17"/>
    <p:sldId id="266" r:id="rId18"/>
    <p:sldId id="267" r:id="rId19"/>
    <p:sldId id="275" r:id="rId20"/>
    <p:sldId id="290" r:id="rId21"/>
    <p:sldId id="311" r:id="rId22"/>
    <p:sldId id="309" r:id="rId23"/>
    <p:sldId id="294" r:id="rId24"/>
    <p:sldId id="295" r:id="rId25"/>
    <p:sldId id="296" r:id="rId26"/>
    <p:sldId id="312" r:id="rId27"/>
    <p:sldId id="314" r:id="rId28"/>
    <p:sldId id="277" r:id="rId29"/>
    <p:sldId id="315" r:id="rId30"/>
    <p:sldId id="313" r:id="rId31"/>
    <p:sldId id="31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130D85"/>
    <a:srgbClr val="00FF00"/>
    <a:srgbClr val="9AEE9C"/>
    <a:srgbClr val="33CC33"/>
    <a:srgbClr val="A7FFA7"/>
    <a:srgbClr val="93FFDB"/>
    <a:srgbClr val="3BB0FF"/>
    <a:srgbClr val="0099FF"/>
    <a:srgbClr val="88D6E8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23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A17E6-3D36-44EF-9972-BB7B498529A0}" type="doc">
      <dgm:prSet loTypeId="urn:microsoft.com/office/officeart/2005/8/layout/default" loCatId="list" qsTypeId="urn:microsoft.com/office/officeart/2005/8/quickstyle/3d9" qsCatId="3D" csTypeId="urn:microsoft.com/office/officeart/2005/8/colors/colorful5" csCatId="colorful" phldr="1"/>
      <dgm:spPr>
        <a:scene3d>
          <a:camera prst="perspectiveRelaxed" fov="30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748CD102-8897-4E05-8204-6BF572C88B97}">
      <dgm:prSet phldrT="[Текст]"/>
      <dgm:spPr>
        <a:solidFill>
          <a:srgbClr val="33CC33"/>
        </a:solidFill>
        <a:scene3d>
          <a:camera prst="perspectiveRelaxed" fov="3000000">
            <a:rot lat="20400000" lon="20400000" rev="600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flat">
          <a:bevelT/>
        </a:sp3d>
      </dgm:spPr>
      <dgm:t>
        <a:bodyPr>
          <a:sp3d extrusionH="28000" prstMaterial="matte"/>
        </a:bodyPr>
        <a:lstStyle/>
        <a:p>
          <a:r>
            <a:rPr lang="ru-RU" b="1" dirty="0" smtClean="0">
              <a:latin typeface="Arno Pro Display" pitchFamily="18" charset="0"/>
            </a:rPr>
            <a:t>Многогранник – выпуклый</a:t>
          </a:r>
          <a:endParaRPr lang="ru-RU" dirty="0">
            <a:latin typeface="Arno Pro Display" pitchFamily="18" charset="0"/>
          </a:endParaRPr>
        </a:p>
      </dgm:t>
    </dgm:pt>
    <dgm:pt modelId="{91561A30-E8A6-4514-AAA7-7A718182AECF}" type="parTrans" cxnId="{415A8650-E7DE-43AB-8E58-1655B3251734}">
      <dgm:prSet/>
      <dgm:spPr/>
      <dgm:t>
        <a:bodyPr/>
        <a:lstStyle/>
        <a:p>
          <a:endParaRPr lang="ru-RU"/>
        </a:p>
      </dgm:t>
    </dgm:pt>
    <dgm:pt modelId="{375BE6D7-C9E2-43A6-A8A9-70F811D0E6A3}" type="sibTrans" cxnId="{415A8650-E7DE-43AB-8E58-1655B3251734}">
      <dgm:prSet/>
      <dgm:spPr/>
      <dgm:t>
        <a:bodyPr/>
        <a:lstStyle/>
        <a:p>
          <a:endParaRPr lang="ru-RU"/>
        </a:p>
      </dgm:t>
    </dgm:pt>
    <dgm:pt modelId="{A119FF63-851A-4F27-9A1A-B550273ED02A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Все его грани – равные правильные многоугольники</a:t>
          </a:r>
          <a:endParaRPr lang="ru-RU" dirty="0">
            <a:latin typeface="Arno Pro Display" pitchFamily="18" charset="0"/>
          </a:endParaRPr>
        </a:p>
      </dgm:t>
    </dgm:pt>
    <dgm:pt modelId="{A4407C30-3165-4FF4-BCB0-EEA8B4A996E7}" type="parTrans" cxnId="{D858843A-8AEB-4B63-888E-CA42EE18057A}">
      <dgm:prSet/>
      <dgm:spPr/>
      <dgm:t>
        <a:bodyPr/>
        <a:lstStyle/>
        <a:p>
          <a:endParaRPr lang="ru-RU"/>
        </a:p>
      </dgm:t>
    </dgm:pt>
    <dgm:pt modelId="{608F5F92-19D9-447E-BC58-A578256CDB33}" type="sibTrans" cxnId="{D858843A-8AEB-4B63-888E-CA42EE18057A}">
      <dgm:prSet/>
      <dgm:spPr/>
      <dgm:t>
        <a:bodyPr/>
        <a:lstStyle/>
        <a:p>
          <a:endParaRPr lang="ru-RU"/>
        </a:p>
      </dgm:t>
    </dgm:pt>
    <dgm:pt modelId="{BE1F6F3E-CE17-45F2-A5EF-04FA645D23D6}">
      <dgm:prSet phldrT="[Текст]"/>
      <dgm:spPr/>
      <dgm:t>
        <a:bodyPr/>
        <a:lstStyle/>
        <a:p>
          <a:r>
            <a:rPr lang="ru-RU" b="1" dirty="0" smtClean="0">
              <a:latin typeface="Arno Pro Display" pitchFamily="18" charset="0"/>
            </a:rPr>
            <a:t>В каждой вершине сходится одинаковое число граней </a:t>
          </a:r>
          <a:endParaRPr lang="ru-RU" dirty="0">
            <a:latin typeface="Arno Pro Display" pitchFamily="18" charset="0"/>
          </a:endParaRPr>
        </a:p>
      </dgm:t>
    </dgm:pt>
    <dgm:pt modelId="{E3D7B74D-F121-4B51-B568-F3AD57B511F8}" type="parTrans" cxnId="{F8C4E898-EDCA-4865-9578-C3692B8F9FBA}">
      <dgm:prSet/>
      <dgm:spPr/>
      <dgm:t>
        <a:bodyPr/>
        <a:lstStyle/>
        <a:p>
          <a:endParaRPr lang="ru-RU"/>
        </a:p>
      </dgm:t>
    </dgm:pt>
    <dgm:pt modelId="{5D6DA0F2-2764-4063-849B-4061E3D848E0}" type="sibTrans" cxnId="{F8C4E898-EDCA-4865-9578-C3692B8F9FBA}">
      <dgm:prSet/>
      <dgm:spPr/>
      <dgm:t>
        <a:bodyPr/>
        <a:lstStyle/>
        <a:p>
          <a:endParaRPr lang="ru-RU"/>
        </a:p>
      </dgm:t>
    </dgm:pt>
    <dgm:pt modelId="{875668AE-9C13-4C40-8DFF-7DF5BA40C00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Arno Pro Display" pitchFamily="18" charset="0"/>
            </a:rPr>
            <a:t>Равны все двугранные углы, содержащие две грани с общим ребром.</a:t>
          </a:r>
          <a:endParaRPr lang="ru-RU" dirty="0">
            <a:latin typeface="Arno Pro Display" pitchFamily="18" charset="0"/>
          </a:endParaRPr>
        </a:p>
      </dgm:t>
    </dgm:pt>
    <dgm:pt modelId="{21555D52-9BA1-40AC-9E97-F7CF48F5EE3A}" type="parTrans" cxnId="{0AC1A962-30B2-41A2-A9D2-6DDC53ABE983}">
      <dgm:prSet/>
      <dgm:spPr/>
      <dgm:t>
        <a:bodyPr/>
        <a:lstStyle/>
        <a:p>
          <a:endParaRPr lang="ru-RU"/>
        </a:p>
      </dgm:t>
    </dgm:pt>
    <dgm:pt modelId="{9F80BE46-B73F-46ED-B249-115DECC2965C}" type="sibTrans" cxnId="{0AC1A962-30B2-41A2-A9D2-6DDC53ABE983}">
      <dgm:prSet/>
      <dgm:spPr/>
      <dgm:t>
        <a:bodyPr/>
        <a:lstStyle/>
        <a:p>
          <a:endParaRPr lang="ru-RU"/>
        </a:p>
      </dgm:t>
    </dgm:pt>
    <dgm:pt modelId="{F05B88FB-77A3-4939-A823-A277E954975D}" type="pres">
      <dgm:prSet presAssocID="{520A17E6-3D36-44EF-9972-BB7B498529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3C91B-CD06-4D44-BE21-384D4902C6B2}" type="pres">
      <dgm:prSet presAssocID="{748CD102-8897-4E05-8204-6BF572C88B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84E8-F5F4-48C8-A51B-E3F14410973C}" type="pres">
      <dgm:prSet presAssocID="{375BE6D7-C9E2-43A6-A8A9-70F811D0E6A3}" presName="sibTrans" presStyleCnt="0"/>
      <dgm:spPr/>
      <dgm:t>
        <a:bodyPr/>
        <a:lstStyle/>
        <a:p>
          <a:endParaRPr lang="ru-RU"/>
        </a:p>
      </dgm:t>
    </dgm:pt>
    <dgm:pt modelId="{5F9AF828-A45D-4EE5-A767-AB65F5C917D0}" type="pres">
      <dgm:prSet presAssocID="{A119FF63-851A-4F27-9A1A-B550273ED0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5724-1856-4721-80DA-BB684269476E}" type="pres">
      <dgm:prSet presAssocID="{608F5F92-19D9-447E-BC58-A578256CDB33}" presName="sibTrans" presStyleCnt="0"/>
      <dgm:spPr/>
      <dgm:t>
        <a:bodyPr/>
        <a:lstStyle/>
        <a:p>
          <a:endParaRPr lang="ru-RU"/>
        </a:p>
      </dgm:t>
    </dgm:pt>
    <dgm:pt modelId="{9F6D93DE-FD45-4269-A743-F37661213C82}" type="pres">
      <dgm:prSet presAssocID="{BE1F6F3E-CE17-45F2-A5EF-04FA645D23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57D6-C36B-4D1C-A220-CE8775DBEA8A}" type="pres">
      <dgm:prSet presAssocID="{5D6DA0F2-2764-4063-849B-4061E3D848E0}" presName="sibTrans" presStyleCnt="0"/>
      <dgm:spPr/>
      <dgm:t>
        <a:bodyPr/>
        <a:lstStyle/>
        <a:p>
          <a:endParaRPr lang="ru-RU"/>
        </a:p>
      </dgm:t>
    </dgm:pt>
    <dgm:pt modelId="{A961B48A-6856-4C6B-BEC8-0BCD50607A4F}" type="pres">
      <dgm:prSet presAssocID="{875668AE-9C13-4C40-8DFF-7DF5BA40C0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E1E5D-2AA2-4C7F-8DA2-E8FED29A92BB}" type="presOf" srcId="{A119FF63-851A-4F27-9A1A-B550273ED02A}" destId="{5F9AF828-A45D-4EE5-A767-AB65F5C917D0}" srcOrd="0" destOrd="0" presId="urn:microsoft.com/office/officeart/2005/8/layout/default"/>
    <dgm:cxn modelId="{F2713A4F-7AAD-4AA7-BF7B-233C495CFE39}" type="presOf" srcId="{520A17E6-3D36-44EF-9972-BB7B498529A0}" destId="{F05B88FB-77A3-4939-A823-A277E954975D}" srcOrd="0" destOrd="0" presId="urn:microsoft.com/office/officeart/2005/8/layout/default"/>
    <dgm:cxn modelId="{415A8650-E7DE-43AB-8E58-1655B3251734}" srcId="{520A17E6-3D36-44EF-9972-BB7B498529A0}" destId="{748CD102-8897-4E05-8204-6BF572C88B97}" srcOrd="0" destOrd="0" parTransId="{91561A30-E8A6-4514-AAA7-7A718182AECF}" sibTransId="{375BE6D7-C9E2-43A6-A8A9-70F811D0E6A3}"/>
    <dgm:cxn modelId="{0AC1A962-30B2-41A2-A9D2-6DDC53ABE983}" srcId="{520A17E6-3D36-44EF-9972-BB7B498529A0}" destId="{875668AE-9C13-4C40-8DFF-7DF5BA40C001}" srcOrd="3" destOrd="0" parTransId="{21555D52-9BA1-40AC-9E97-F7CF48F5EE3A}" sibTransId="{9F80BE46-B73F-46ED-B249-115DECC2965C}"/>
    <dgm:cxn modelId="{1F56F4B1-3683-4D21-85C9-D4F2A93E035D}" type="presOf" srcId="{875668AE-9C13-4C40-8DFF-7DF5BA40C001}" destId="{A961B48A-6856-4C6B-BEC8-0BCD50607A4F}" srcOrd="0" destOrd="0" presId="urn:microsoft.com/office/officeart/2005/8/layout/default"/>
    <dgm:cxn modelId="{770B7468-FD84-4155-984C-EC4BB9DED125}" type="presOf" srcId="{BE1F6F3E-CE17-45F2-A5EF-04FA645D23D6}" destId="{9F6D93DE-FD45-4269-A743-F37661213C82}" srcOrd="0" destOrd="0" presId="urn:microsoft.com/office/officeart/2005/8/layout/default"/>
    <dgm:cxn modelId="{F8C4E898-EDCA-4865-9578-C3692B8F9FBA}" srcId="{520A17E6-3D36-44EF-9972-BB7B498529A0}" destId="{BE1F6F3E-CE17-45F2-A5EF-04FA645D23D6}" srcOrd="2" destOrd="0" parTransId="{E3D7B74D-F121-4B51-B568-F3AD57B511F8}" sibTransId="{5D6DA0F2-2764-4063-849B-4061E3D848E0}"/>
    <dgm:cxn modelId="{D858843A-8AEB-4B63-888E-CA42EE18057A}" srcId="{520A17E6-3D36-44EF-9972-BB7B498529A0}" destId="{A119FF63-851A-4F27-9A1A-B550273ED02A}" srcOrd="1" destOrd="0" parTransId="{A4407C30-3165-4FF4-BCB0-EEA8B4A996E7}" sibTransId="{608F5F92-19D9-447E-BC58-A578256CDB33}"/>
    <dgm:cxn modelId="{BC132588-AE94-4223-B58A-B85C805901C4}" type="presOf" srcId="{748CD102-8897-4E05-8204-6BF572C88B97}" destId="{AB93C91B-CD06-4D44-BE21-384D4902C6B2}" srcOrd="0" destOrd="0" presId="urn:microsoft.com/office/officeart/2005/8/layout/default"/>
    <dgm:cxn modelId="{AB5222B3-126D-4EC3-9DDF-52EB6BC4D0CA}" type="presParOf" srcId="{F05B88FB-77A3-4939-A823-A277E954975D}" destId="{AB93C91B-CD06-4D44-BE21-384D4902C6B2}" srcOrd="0" destOrd="0" presId="urn:microsoft.com/office/officeart/2005/8/layout/default"/>
    <dgm:cxn modelId="{5F6D0150-5561-4A64-A4BF-C164127ED980}" type="presParOf" srcId="{F05B88FB-77A3-4939-A823-A277E954975D}" destId="{420184E8-F5F4-48C8-A51B-E3F14410973C}" srcOrd="1" destOrd="0" presId="urn:microsoft.com/office/officeart/2005/8/layout/default"/>
    <dgm:cxn modelId="{8407DE96-847F-4237-B53E-009A206DB5F5}" type="presParOf" srcId="{F05B88FB-77A3-4939-A823-A277E954975D}" destId="{5F9AF828-A45D-4EE5-A767-AB65F5C917D0}" srcOrd="2" destOrd="0" presId="urn:microsoft.com/office/officeart/2005/8/layout/default"/>
    <dgm:cxn modelId="{B85C61B2-DA5F-4697-9A0D-E62ADDF710ED}" type="presParOf" srcId="{F05B88FB-77A3-4939-A823-A277E954975D}" destId="{A41C5724-1856-4721-80DA-BB684269476E}" srcOrd="3" destOrd="0" presId="urn:microsoft.com/office/officeart/2005/8/layout/default"/>
    <dgm:cxn modelId="{19ADFB24-09DB-429A-B306-B96D694A1388}" type="presParOf" srcId="{F05B88FB-77A3-4939-A823-A277E954975D}" destId="{9F6D93DE-FD45-4269-A743-F37661213C82}" srcOrd="4" destOrd="0" presId="urn:microsoft.com/office/officeart/2005/8/layout/default"/>
    <dgm:cxn modelId="{D322DAE0-356A-459F-9101-2FF02C3364C2}" type="presParOf" srcId="{F05B88FB-77A3-4939-A823-A277E954975D}" destId="{FA0C57D6-C36B-4D1C-A220-CE8775DBEA8A}" srcOrd="5" destOrd="0" presId="urn:microsoft.com/office/officeart/2005/8/layout/default"/>
    <dgm:cxn modelId="{4DAC8025-F609-456C-9BF7-72CEE66F036F}" type="presParOf" srcId="{F05B88FB-77A3-4939-A823-A277E954975D}" destId="{A961B48A-6856-4C6B-BEC8-0BCD50607A4F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141BD-6640-4EE3-A161-961BE9EE08E3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FB8B10-A92C-40DB-ABAD-463674684FD8}">
      <dgm:prSet phldrT="[Текст]"/>
      <dgm:spPr/>
      <dgm:t>
        <a:bodyPr/>
        <a:lstStyle/>
        <a:p>
          <a:r>
            <a:rPr lang="ru-RU" dirty="0" smtClean="0"/>
            <a:t>тетраэдр</a:t>
          </a:r>
          <a:endParaRPr lang="ru-RU" dirty="0"/>
        </a:p>
      </dgm:t>
    </dgm:pt>
    <dgm:pt modelId="{877BFB09-409C-40D9-86CC-7C65429D6368}" type="parTrans" cxnId="{2452B7EB-B72E-45B9-94CA-E71412F834FE}">
      <dgm:prSet/>
      <dgm:spPr/>
      <dgm:t>
        <a:bodyPr/>
        <a:lstStyle/>
        <a:p>
          <a:endParaRPr lang="ru-RU"/>
        </a:p>
      </dgm:t>
    </dgm:pt>
    <dgm:pt modelId="{B98BE8FC-67E8-4915-A165-2AA823B25FC3}" type="sibTrans" cxnId="{2452B7EB-B72E-45B9-94CA-E71412F834FE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C2EAE6C8-B678-4352-B28C-912EE0E86F3E}">
      <dgm:prSet phldrT="[Текст]"/>
      <dgm:spPr/>
      <dgm:t>
        <a:bodyPr/>
        <a:lstStyle/>
        <a:p>
          <a:r>
            <a:rPr lang="ru-RU" dirty="0" smtClean="0"/>
            <a:t>октаэдр</a:t>
          </a:r>
          <a:endParaRPr lang="ru-RU" dirty="0"/>
        </a:p>
      </dgm:t>
    </dgm:pt>
    <dgm:pt modelId="{E4A9A39F-F2D2-45A9-B286-9ECC585F9AD2}" type="parTrans" cxnId="{AD35B128-8564-4DEC-931F-413311A57295}">
      <dgm:prSet/>
      <dgm:spPr/>
      <dgm:t>
        <a:bodyPr/>
        <a:lstStyle/>
        <a:p>
          <a:endParaRPr lang="ru-RU"/>
        </a:p>
      </dgm:t>
    </dgm:pt>
    <dgm:pt modelId="{2CB1C0C0-D028-422C-B39D-24F52636D050}" type="sibTrans" cxnId="{AD35B128-8564-4DEC-931F-413311A57295}">
      <dgm:prSet/>
      <dgm:spPr>
        <a:ln w="38100"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E8401BCB-F607-4779-A9A5-D5A069F11A72}">
      <dgm:prSet phldrT="[Текст]"/>
      <dgm:spPr/>
      <dgm:t>
        <a:bodyPr/>
        <a:lstStyle/>
        <a:p>
          <a:r>
            <a:rPr lang="ru-RU" dirty="0" smtClean="0"/>
            <a:t>додекаэдр</a:t>
          </a:r>
          <a:endParaRPr lang="ru-RU" dirty="0"/>
        </a:p>
      </dgm:t>
    </dgm:pt>
    <dgm:pt modelId="{580FE725-B645-4794-876D-2111AE175466}" type="parTrans" cxnId="{D4C2C53C-DF03-4127-8B30-F55129F392A9}">
      <dgm:prSet/>
      <dgm:spPr/>
      <dgm:t>
        <a:bodyPr/>
        <a:lstStyle/>
        <a:p>
          <a:endParaRPr lang="ru-RU"/>
        </a:p>
      </dgm:t>
    </dgm:pt>
    <dgm:pt modelId="{73BC72AF-57D9-42BD-8436-057BB2155D73}" type="sibTrans" cxnId="{D4C2C53C-DF03-4127-8B30-F55129F392A9}">
      <dgm:prSet/>
      <dgm:spPr>
        <a:ln w="38100">
          <a:solidFill>
            <a:schemeClr val="accent4"/>
          </a:solidFill>
        </a:ln>
      </dgm:spPr>
      <dgm:t>
        <a:bodyPr/>
        <a:lstStyle/>
        <a:p>
          <a:endParaRPr lang="ru-RU" dirty="0"/>
        </a:p>
      </dgm:t>
    </dgm:pt>
    <dgm:pt modelId="{F20DD6F2-3B44-4456-BE00-714D1EA977BE}">
      <dgm:prSet phldrT="[Текст]"/>
      <dgm:spPr/>
      <dgm:t>
        <a:bodyPr/>
        <a:lstStyle/>
        <a:p>
          <a:r>
            <a:rPr lang="ru-RU" dirty="0" smtClean="0"/>
            <a:t>икосаэдр</a:t>
          </a:r>
          <a:endParaRPr lang="ru-RU" dirty="0"/>
        </a:p>
      </dgm:t>
    </dgm:pt>
    <dgm:pt modelId="{9ECB1ADA-630B-459B-8B23-C63B2489ECBC}" type="parTrans" cxnId="{302DA1B3-2DBF-474B-B05A-B95959B1BC46}">
      <dgm:prSet/>
      <dgm:spPr/>
      <dgm:t>
        <a:bodyPr/>
        <a:lstStyle/>
        <a:p>
          <a:endParaRPr lang="ru-RU"/>
        </a:p>
      </dgm:t>
    </dgm:pt>
    <dgm:pt modelId="{F17DA4BC-64CF-4211-A083-264B5B5064C5}" type="sibTrans" cxnId="{302DA1B3-2DBF-474B-B05A-B95959B1BC46}">
      <dgm:prSet/>
      <dgm:spPr>
        <a:ln w="38100"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C2EC37AD-1A2D-48A2-8395-EAC6079CB2C5}">
      <dgm:prSet phldrT="[Текст]"/>
      <dgm:spPr/>
      <dgm:t>
        <a:bodyPr/>
        <a:lstStyle/>
        <a:p>
          <a:r>
            <a:rPr lang="ru-RU" dirty="0" smtClean="0"/>
            <a:t>гексаэдр</a:t>
          </a:r>
          <a:endParaRPr lang="ru-RU" dirty="0"/>
        </a:p>
      </dgm:t>
    </dgm:pt>
    <dgm:pt modelId="{D00532B7-F611-4D9D-A8C9-FC345923AF42}" type="parTrans" cxnId="{69FA243E-3D4A-4D23-936F-C99E8B8AC1F1}">
      <dgm:prSet/>
      <dgm:spPr/>
      <dgm:t>
        <a:bodyPr/>
        <a:lstStyle/>
        <a:p>
          <a:endParaRPr lang="ru-RU"/>
        </a:p>
      </dgm:t>
    </dgm:pt>
    <dgm:pt modelId="{D484921F-A9A2-4531-9EFB-1DC0C8C2D0B2}" type="sibTrans" cxnId="{69FA243E-3D4A-4D23-936F-C99E8B8AC1F1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ru-RU" dirty="0"/>
        </a:p>
      </dgm:t>
    </dgm:pt>
    <dgm:pt modelId="{9464D841-7B6C-4C44-A606-8B8F132E58DB}" type="pres">
      <dgm:prSet presAssocID="{03B141BD-6640-4EE3-A161-961BE9EE0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56B3-9F38-438B-9039-B926C71F3D2A}" type="pres">
      <dgm:prSet presAssocID="{96FB8B10-A92C-40DB-ABAD-463674684F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184B4-1F6A-44A9-AF56-8D53936BECCD}" type="pres">
      <dgm:prSet presAssocID="{96FB8B10-A92C-40DB-ABAD-463674684FD8}" presName="spNode" presStyleCnt="0"/>
      <dgm:spPr/>
    </dgm:pt>
    <dgm:pt modelId="{D6AF00E8-5653-400F-A176-E0D93A1A5EDB}" type="pres">
      <dgm:prSet presAssocID="{B98BE8FC-67E8-4915-A165-2AA823B25FC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67B4D5-65AB-48A1-ACC5-571BC4482BB7}" type="pres">
      <dgm:prSet presAssocID="{C2EAE6C8-B678-4352-B28C-912EE0E86F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D63F-BD29-45D8-882C-C67103CD7086}" type="pres">
      <dgm:prSet presAssocID="{C2EAE6C8-B678-4352-B28C-912EE0E86F3E}" presName="spNode" presStyleCnt="0"/>
      <dgm:spPr/>
    </dgm:pt>
    <dgm:pt modelId="{CFB4E88C-4E4C-4713-B46C-4187F205DFBA}" type="pres">
      <dgm:prSet presAssocID="{2CB1C0C0-D028-422C-B39D-24F52636D05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836E56-AA36-4447-8B7E-C48428E4C141}" type="pres">
      <dgm:prSet presAssocID="{E8401BCB-F607-4779-A9A5-D5A069F11A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353A-6C1A-40D5-9E64-4102E83C65D7}" type="pres">
      <dgm:prSet presAssocID="{E8401BCB-F607-4779-A9A5-D5A069F11A72}" presName="spNode" presStyleCnt="0"/>
      <dgm:spPr/>
    </dgm:pt>
    <dgm:pt modelId="{119FAF1A-94C3-4BAC-87B0-3D982B817969}" type="pres">
      <dgm:prSet presAssocID="{73BC72AF-57D9-42BD-8436-057BB2155D7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EBA8DB2-B4EA-49EB-AAFD-F8303DBAD18B}" type="pres">
      <dgm:prSet presAssocID="{F20DD6F2-3B44-4456-BE00-714D1EA977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8D1E-FC9F-4BC9-B7EA-BBAE86E9B236}" type="pres">
      <dgm:prSet presAssocID="{F20DD6F2-3B44-4456-BE00-714D1EA977BE}" presName="spNode" presStyleCnt="0"/>
      <dgm:spPr/>
    </dgm:pt>
    <dgm:pt modelId="{1BE4B7A5-9A13-4ADC-8492-6C4A031F6E02}" type="pres">
      <dgm:prSet presAssocID="{F17DA4BC-64CF-4211-A083-264B5B5064C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B63E89E-3A3F-4A04-BE9C-0AF852B18987}" type="pres">
      <dgm:prSet presAssocID="{C2EC37AD-1A2D-48A2-8395-EAC6079CB2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09BB-299D-4C4C-9AE0-89EA4193E078}" type="pres">
      <dgm:prSet presAssocID="{C2EC37AD-1A2D-48A2-8395-EAC6079CB2C5}" presName="spNode" presStyleCnt="0"/>
      <dgm:spPr/>
    </dgm:pt>
    <dgm:pt modelId="{DDBB04A0-3A95-4D12-9AF7-FD4278D13162}" type="pres">
      <dgm:prSet presAssocID="{D484921F-A9A2-4531-9EFB-1DC0C8C2D0B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9FA243E-3D4A-4D23-936F-C99E8B8AC1F1}" srcId="{03B141BD-6640-4EE3-A161-961BE9EE08E3}" destId="{C2EC37AD-1A2D-48A2-8395-EAC6079CB2C5}" srcOrd="4" destOrd="0" parTransId="{D00532B7-F611-4D9D-A8C9-FC345923AF42}" sibTransId="{D484921F-A9A2-4531-9EFB-1DC0C8C2D0B2}"/>
    <dgm:cxn modelId="{A772DCD4-BFDB-4859-91E3-5583B905B359}" type="presOf" srcId="{B98BE8FC-67E8-4915-A165-2AA823B25FC3}" destId="{D6AF00E8-5653-400F-A176-E0D93A1A5EDB}" srcOrd="0" destOrd="0" presId="urn:microsoft.com/office/officeart/2005/8/layout/cycle6"/>
    <dgm:cxn modelId="{302DA1B3-2DBF-474B-B05A-B95959B1BC46}" srcId="{03B141BD-6640-4EE3-A161-961BE9EE08E3}" destId="{F20DD6F2-3B44-4456-BE00-714D1EA977BE}" srcOrd="3" destOrd="0" parTransId="{9ECB1ADA-630B-459B-8B23-C63B2489ECBC}" sibTransId="{F17DA4BC-64CF-4211-A083-264B5B5064C5}"/>
    <dgm:cxn modelId="{DA1318A5-76FF-47B0-BB48-199127BCE512}" type="presOf" srcId="{D484921F-A9A2-4531-9EFB-1DC0C8C2D0B2}" destId="{DDBB04A0-3A95-4D12-9AF7-FD4278D13162}" srcOrd="0" destOrd="0" presId="urn:microsoft.com/office/officeart/2005/8/layout/cycle6"/>
    <dgm:cxn modelId="{2452B7EB-B72E-45B9-94CA-E71412F834FE}" srcId="{03B141BD-6640-4EE3-A161-961BE9EE08E3}" destId="{96FB8B10-A92C-40DB-ABAD-463674684FD8}" srcOrd="0" destOrd="0" parTransId="{877BFB09-409C-40D9-86CC-7C65429D6368}" sibTransId="{B98BE8FC-67E8-4915-A165-2AA823B25FC3}"/>
    <dgm:cxn modelId="{D4C2C53C-DF03-4127-8B30-F55129F392A9}" srcId="{03B141BD-6640-4EE3-A161-961BE9EE08E3}" destId="{E8401BCB-F607-4779-A9A5-D5A069F11A72}" srcOrd="2" destOrd="0" parTransId="{580FE725-B645-4794-876D-2111AE175466}" sibTransId="{73BC72AF-57D9-42BD-8436-057BB2155D73}"/>
    <dgm:cxn modelId="{EFA3585A-4B09-4AFB-B6E9-31E612670E1A}" type="presOf" srcId="{96FB8B10-A92C-40DB-ABAD-463674684FD8}" destId="{F6E956B3-9F38-438B-9039-B926C71F3D2A}" srcOrd="0" destOrd="0" presId="urn:microsoft.com/office/officeart/2005/8/layout/cycle6"/>
    <dgm:cxn modelId="{0BE3D610-73F2-4498-AE06-0C3BEE69EA4E}" type="presOf" srcId="{03B141BD-6640-4EE3-A161-961BE9EE08E3}" destId="{9464D841-7B6C-4C44-A606-8B8F132E58DB}" srcOrd="0" destOrd="0" presId="urn:microsoft.com/office/officeart/2005/8/layout/cycle6"/>
    <dgm:cxn modelId="{602C12DD-AB1E-4CE2-9A52-05F8224D353C}" type="presOf" srcId="{73BC72AF-57D9-42BD-8436-057BB2155D73}" destId="{119FAF1A-94C3-4BAC-87B0-3D982B817969}" srcOrd="0" destOrd="0" presId="urn:microsoft.com/office/officeart/2005/8/layout/cycle6"/>
    <dgm:cxn modelId="{A85A621A-33AB-4C9F-A184-4E4DFC71BEF4}" type="presOf" srcId="{F17DA4BC-64CF-4211-A083-264B5B5064C5}" destId="{1BE4B7A5-9A13-4ADC-8492-6C4A031F6E02}" srcOrd="0" destOrd="0" presId="urn:microsoft.com/office/officeart/2005/8/layout/cycle6"/>
    <dgm:cxn modelId="{C32EB2F5-C1C1-4F6E-8D3E-947CD588DE45}" type="presOf" srcId="{E8401BCB-F607-4779-A9A5-D5A069F11A72}" destId="{23836E56-AA36-4447-8B7E-C48428E4C141}" srcOrd="0" destOrd="0" presId="urn:microsoft.com/office/officeart/2005/8/layout/cycle6"/>
    <dgm:cxn modelId="{FE6D0DE6-82D2-4F72-AE28-6D63913C03F9}" type="presOf" srcId="{C2EAE6C8-B678-4352-B28C-912EE0E86F3E}" destId="{C267B4D5-65AB-48A1-ACC5-571BC4482BB7}" srcOrd="0" destOrd="0" presId="urn:microsoft.com/office/officeart/2005/8/layout/cycle6"/>
    <dgm:cxn modelId="{8B61BE44-964D-4C8D-AFF3-F38B3C42FD87}" type="presOf" srcId="{F20DD6F2-3B44-4456-BE00-714D1EA977BE}" destId="{CEBA8DB2-B4EA-49EB-AAFD-F8303DBAD18B}" srcOrd="0" destOrd="0" presId="urn:microsoft.com/office/officeart/2005/8/layout/cycle6"/>
    <dgm:cxn modelId="{4B5061C5-0030-40AD-B976-170FE255CDEB}" type="presOf" srcId="{C2EC37AD-1A2D-48A2-8395-EAC6079CB2C5}" destId="{0B63E89E-3A3F-4A04-BE9C-0AF852B18987}" srcOrd="0" destOrd="0" presId="urn:microsoft.com/office/officeart/2005/8/layout/cycle6"/>
    <dgm:cxn modelId="{AD35B128-8564-4DEC-931F-413311A57295}" srcId="{03B141BD-6640-4EE3-A161-961BE9EE08E3}" destId="{C2EAE6C8-B678-4352-B28C-912EE0E86F3E}" srcOrd="1" destOrd="0" parTransId="{E4A9A39F-F2D2-45A9-B286-9ECC585F9AD2}" sibTransId="{2CB1C0C0-D028-422C-B39D-24F52636D050}"/>
    <dgm:cxn modelId="{8183FBF0-25E8-48EB-A09D-230B8E890FB9}" type="presOf" srcId="{2CB1C0C0-D028-422C-B39D-24F52636D050}" destId="{CFB4E88C-4E4C-4713-B46C-4187F205DFBA}" srcOrd="0" destOrd="0" presId="urn:microsoft.com/office/officeart/2005/8/layout/cycle6"/>
    <dgm:cxn modelId="{87E8AF7A-3789-49C5-BADA-13FBF0AEEBBE}" type="presParOf" srcId="{9464D841-7B6C-4C44-A606-8B8F132E58DB}" destId="{F6E956B3-9F38-438B-9039-B926C71F3D2A}" srcOrd="0" destOrd="0" presId="urn:microsoft.com/office/officeart/2005/8/layout/cycle6"/>
    <dgm:cxn modelId="{97298785-5FC2-49E9-9910-64A060B0BFC9}" type="presParOf" srcId="{9464D841-7B6C-4C44-A606-8B8F132E58DB}" destId="{A42184B4-1F6A-44A9-AF56-8D53936BECCD}" srcOrd="1" destOrd="0" presId="urn:microsoft.com/office/officeart/2005/8/layout/cycle6"/>
    <dgm:cxn modelId="{FB5FB638-3A4C-409D-9228-C30E0E954981}" type="presParOf" srcId="{9464D841-7B6C-4C44-A606-8B8F132E58DB}" destId="{D6AF00E8-5653-400F-A176-E0D93A1A5EDB}" srcOrd="2" destOrd="0" presId="urn:microsoft.com/office/officeart/2005/8/layout/cycle6"/>
    <dgm:cxn modelId="{E67F71DA-1B38-445B-85FC-188AF9275CCF}" type="presParOf" srcId="{9464D841-7B6C-4C44-A606-8B8F132E58DB}" destId="{C267B4D5-65AB-48A1-ACC5-571BC4482BB7}" srcOrd="3" destOrd="0" presId="urn:microsoft.com/office/officeart/2005/8/layout/cycle6"/>
    <dgm:cxn modelId="{D994EEBC-C93F-4B67-9289-13B1182A97EE}" type="presParOf" srcId="{9464D841-7B6C-4C44-A606-8B8F132E58DB}" destId="{C87DD63F-BD29-45D8-882C-C67103CD7086}" srcOrd="4" destOrd="0" presId="urn:microsoft.com/office/officeart/2005/8/layout/cycle6"/>
    <dgm:cxn modelId="{4FE7B42E-0E9D-4D39-9CFD-A375E5D4B7CD}" type="presParOf" srcId="{9464D841-7B6C-4C44-A606-8B8F132E58DB}" destId="{CFB4E88C-4E4C-4713-B46C-4187F205DFBA}" srcOrd="5" destOrd="0" presId="urn:microsoft.com/office/officeart/2005/8/layout/cycle6"/>
    <dgm:cxn modelId="{98317F9F-F95F-4883-9C1F-01D80D458755}" type="presParOf" srcId="{9464D841-7B6C-4C44-A606-8B8F132E58DB}" destId="{23836E56-AA36-4447-8B7E-C48428E4C141}" srcOrd="6" destOrd="0" presId="urn:microsoft.com/office/officeart/2005/8/layout/cycle6"/>
    <dgm:cxn modelId="{46BC8214-1A09-4749-A254-EEB86DA59619}" type="presParOf" srcId="{9464D841-7B6C-4C44-A606-8B8F132E58DB}" destId="{C87C353A-6C1A-40D5-9E64-4102E83C65D7}" srcOrd="7" destOrd="0" presId="urn:microsoft.com/office/officeart/2005/8/layout/cycle6"/>
    <dgm:cxn modelId="{1A574D50-6D38-4559-98EB-B7151ADAB8E2}" type="presParOf" srcId="{9464D841-7B6C-4C44-A606-8B8F132E58DB}" destId="{119FAF1A-94C3-4BAC-87B0-3D982B817969}" srcOrd="8" destOrd="0" presId="urn:microsoft.com/office/officeart/2005/8/layout/cycle6"/>
    <dgm:cxn modelId="{CE439784-D2F2-46B7-8160-69ABC99E7461}" type="presParOf" srcId="{9464D841-7B6C-4C44-A606-8B8F132E58DB}" destId="{CEBA8DB2-B4EA-49EB-AAFD-F8303DBAD18B}" srcOrd="9" destOrd="0" presId="urn:microsoft.com/office/officeart/2005/8/layout/cycle6"/>
    <dgm:cxn modelId="{AF43A3BC-9B46-496C-AD66-F73A8FDDB977}" type="presParOf" srcId="{9464D841-7B6C-4C44-A606-8B8F132E58DB}" destId="{2DFE8D1E-FC9F-4BC9-B7EA-BBAE86E9B236}" srcOrd="10" destOrd="0" presId="urn:microsoft.com/office/officeart/2005/8/layout/cycle6"/>
    <dgm:cxn modelId="{4ACF320A-1A7A-44F3-8A33-C7FA3C7B1EE2}" type="presParOf" srcId="{9464D841-7B6C-4C44-A606-8B8F132E58DB}" destId="{1BE4B7A5-9A13-4ADC-8492-6C4A031F6E02}" srcOrd="11" destOrd="0" presId="urn:microsoft.com/office/officeart/2005/8/layout/cycle6"/>
    <dgm:cxn modelId="{292D837E-D474-480E-9901-118BE7A32214}" type="presParOf" srcId="{9464D841-7B6C-4C44-A606-8B8F132E58DB}" destId="{0B63E89E-3A3F-4A04-BE9C-0AF852B18987}" srcOrd="12" destOrd="0" presId="urn:microsoft.com/office/officeart/2005/8/layout/cycle6"/>
    <dgm:cxn modelId="{10FB3FA6-5D63-4789-8583-2345416CC889}" type="presParOf" srcId="{9464D841-7B6C-4C44-A606-8B8F132E58DB}" destId="{BC6009BB-299D-4C4C-9AE0-89EA4193E078}" srcOrd="13" destOrd="0" presId="urn:microsoft.com/office/officeart/2005/8/layout/cycle6"/>
    <dgm:cxn modelId="{38413F5B-A354-4481-84D1-9877519289F0}" type="presParOf" srcId="{9464D841-7B6C-4C44-A606-8B8F132E58DB}" destId="{DDBB04A0-3A95-4D12-9AF7-FD4278D13162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8655-B08B-4B92-A5D7-C287064261DB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D57D3-69C9-48A9-A258-BDDD89C3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BBCBC-616E-4ADE-8901-203C172DFF59}" type="slidenum">
              <a:rPr lang="ru-RU"/>
              <a:pPr/>
              <a:t>10</a:t>
            </a:fld>
            <a:endParaRPr lang="ru-RU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A271F-B358-41F9-BE0B-99E31D4F4A69}" type="slidenum">
              <a:rPr lang="ru-RU"/>
              <a:pPr/>
              <a:t>12</a:t>
            </a:fld>
            <a:endParaRPr lang="ru-RU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7C833-5D81-4DEC-8BE1-E7F08C05E48F}" type="slidenum">
              <a:rPr lang="ru-RU"/>
              <a:pPr/>
              <a:t>18</a:t>
            </a:fld>
            <a:endParaRPr lang="ru-RU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27A6263-CA21-441C-9E3B-C3304FC51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E45CED-756C-40EE-B5BD-FBB044AA4A9F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87EB4B-AAA6-4AE3-8CC4-89BAB9633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http://www.distedu.ru./mirror/_math/www.tmn.fio.ru/works/26x/304/images/kepler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4.jpeg"/><Relationship Id="rId3" Type="http://schemas.openxmlformats.org/officeDocument/2006/relationships/image" Target="../media/image28.jpeg"/><Relationship Id="rId7" Type="http://schemas.openxmlformats.org/officeDocument/2006/relationships/diagramData" Target="../diagrams/data2.xml"/><Relationship Id="rId12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9.jpe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http://www.distedu.ru./mirror/_math/www.tmn.fio.ru/works/26x/304/images/kepler-spheres-2.gif" TargetMode="External"/><Relationship Id="rId5" Type="http://schemas.openxmlformats.org/officeDocument/2006/relationships/image" Target="../media/image40.png"/><Relationship Id="rId4" Type="http://schemas.openxmlformats.org/officeDocument/2006/relationships/image" Target="http://www.distedu.ru./mirror/_math/www.tmn.fio.ru/works/26x/304/images/kepler-spheres-1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ма 2\все с рабочего стола\все что было с Хабаровском\Х\x_36d412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065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0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no Pro Display" pitchFamily="18" charset="0"/>
              </a:rPr>
              <a:t>Многогранники</a:t>
            </a:r>
          </a:p>
          <a:p>
            <a:pPr algn="ctr"/>
            <a:r>
              <a:rPr lang="ru-RU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no Pro Display" pitchFamily="18" charset="0"/>
              </a:rPr>
              <a:t>Вокруг нас</a:t>
            </a:r>
            <a:endParaRPr lang="ru-RU" sz="4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no Pro Displa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no Pro Display" pitchFamily="18" charset="0"/>
              </a:rPr>
              <a:t>Интегрированный </a:t>
            </a:r>
            <a:r>
              <a:rPr lang="ru-RU" sz="4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no Pro Display" pitchFamily="18" charset="0"/>
              </a:rPr>
              <a:t>Урок – творческий отчет</a:t>
            </a:r>
            <a:endParaRPr lang="ru-RU" sz="4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no Pro Display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Рисунок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1714488"/>
            <a:ext cx="3643338" cy="4124040"/>
          </a:xfrm>
          <a:noFill/>
          <a:ln/>
        </p:spPr>
      </p:pic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786182" y="1214422"/>
            <a:ext cx="5121275" cy="5472122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правильном </a:t>
            </a:r>
            <a:r>
              <a:rPr lang="en-US" sz="2400" i="1" dirty="0">
                <a:solidFill>
                  <a:srgbClr val="002060"/>
                </a:solidFill>
                <a:latin typeface="Constantia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угольнике при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n≥6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 не меньше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120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°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С другой стороны, при каждой вершине многогранника должно быть не менее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 плоских углов. Поэтому если бы существовал правильный многогранник, у которого грани – правильные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Constantia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угольники</a:t>
            </a:r>
            <a:r>
              <a:rPr lang="en-US" sz="24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при </a:t>
            </a:r>
            <a:r>
              <a:rPr lang="en-US" sz="2400" i="1" dirty="0" smtClean="0">
                <a:solidFill>
                  <a:srgbClr val="002060"/>
                </a:solidFill>
                <a:latin typeface="Constantia" pitchFamily="18" charset="0"/>
              </a:rPr>
              <a:t>n≥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6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, то сумма плоских углов при каждой вершине такого многогранника была бы не меньше чем 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120°·3=360º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. Но это невозможно, так как сумма всех плоских углов при каждой вершине выпуклого многогранника меньше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360º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3999" cy="12001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Правильных многогранников всего  </a:t>
            </a:r>
            <a:b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</a:b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         пять !!!</a:t>
            </a:r>
            <a:endParaRPr lang="ru-RU" sz="32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nimBg="1"/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53" name="Group 69"/>
          <p:cNvGraphicFramePr>
            <a:graphicFrameLocks noGrp="1"/>
          </p:cNvGraphicFramePr>
          <p:nvPr>
            <p:ph sz="half" idx="2"/>
          </p:nvPr>
        </p:nvGraphicFramePr>
        <p:xfrm>
          <a:off x="428596" y="1500174"/>
          <a:ext cx="8429682" cy="4357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30175"/>
                <a:gridCol w="1519468"/>
                <a:gridCol w="1508535"/>
                <a:gridCol w="1770889"/>
                <a:gridCol w="1700615"/>
              </a:tblGrid>
              <a:tr h="353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название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форма грани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количество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Граней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f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Вершин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(е)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Рёбер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k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Октаэдр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Додекаэдр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9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Икосаэдр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4454" name="Text Box 70"/>
          <p:cNvSpPr txBox="1">
            <a:spLocks noChangeArrowheads="1"/>
          </p:cNvSpPr>
          <p:nvPr/>
        </p:nvSpPr>
        <p:spPr bwMode="auto">
          <a:xfrm>
            <a:off x="214282" y="214290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Заполните таблицу:</a:t>
            </a: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214282" y="285728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Проверьте!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2" name="Group 8"/>
          <p:cNvGraphicFramePr>
            <a:graphicFrameLocks/>
          </p:cNvGraphicFramePr>
          <p:nvPr/>
        </p:nvGraphicFramePr>
        <p:xfrm>
          <a:off x="285720" y="1500174"/>
          <a:ext cx="8569325" cy="4294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62150"/>
                <a:gridCol w="1544638"/>
                <a:gridCol w="1533525"/>
                <a:gridCol w="1800225"/>
                <a:gridCol w="1728787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название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форма грани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количество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Граней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f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Вершин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(е)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Рёбер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k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Квадрат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Октаэдр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Додекаэдр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пятиугольник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Икосаэдр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Правильный треугольник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3438" y="5929330"/>
            <a:ext cx="321471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</a:rPr>
              <a:t>e</a:t>
            </a:r>
            <a:r>
              <a:rPr lang="ru-RU" sz="4000" i="1" dirty="0" smtClean="0">
                <a:latin typeface="Times New Roman" pitchFamily="18" charset="0"/>
              </a:rPr>
              <a:t> + </a:t>
            </a:r>
            <a:r>
              <a:rPr lang="en-US" sz="4000" i="1" dirty="0" smtClean="0">
                <a:latin typeface="Times New Roman" pitchFamily="18" charset="0"/>
              </a:rPr>
              <a:t>f</a:t>
            </a:r>
            <a:r>
              <a:rPr lang="ru-RU" sz="4000" i="1" dirty="0" smtClean="0">
                <a:latin typeface="Times New Roman" pitchFamily="18" charset="0"/>
              </a:rPr>
              <a:t> – </a:t>
            </a:r>
            <a:r>
              <a:rPr lang="en-US" sz="4000" i="1" dirty="0" smtClean="0">
                <a:latin typeface="Times New Roman" pitchFamily="18" charset="0"/>
              </a:rPr>
              <a:t>k</a:t>
            </a:r>
            <a:r>
              <a:rPr lang="ru-RU" sz="4000" i="1" dirty="0" smtClean="0">
                <a:latin typeface="Times New Roman" pitchFamily="18" charset="0"/>
              </a:rPr>
              <a:t> = 2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592933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Убедитесь!</a:t>
            </a:r>
            <a:endParaRPr lang="ru-RU" sz="4000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4" grpId="0"/>
      <p:bldP spid="144454" grpId="1"/>
      <p:bldP spid="11" grpId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600079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nstantia" pitchFamily="18" charset="0"/>
              </a:rPr>
              <a:t>Теорема Эйлера</a:t>
            </a:r>
          </a:p>
        </p:txBody>
      </p:sp>
      <p:pic>
        <p:nvPicPr>
          <p:cNvPr id="4" name="Picture 5" descr="z317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010397" cy="3500462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3857628"/>
            <a:ext cx="36433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   </a:t>
            </a:r>
            <a:r>
              <a:rPr lang="en-US" sz="4000" b="1" i="1" dirty="0" smtClean="0">
                <a:latin typeface="Times New Roman" pitchFamily="18" charset="0"/>
              </a:rPr>
              <a:t>e</a:t>
            </a:r>
            <a:r>
              <a:rPr lang="ru-RU" sz="4000" b="1" i="1" dirty="0" smtClean="0">
                <a:latin typeface="Times New Roman" pitchFamily="18" charset="0"/>
              </a:rPr>
              <a:t> + </a:t>
            </a:r>
            <a:r>
              <a:rPr lang="en-US" sz="4000" b="1" i="1" dirty="0" smtClean="0">
                <a:latin typeface="Times New Roman" pitchFamily="18" charset="0"/>
              </a:rPr>
              <a:t>f</a:t>
            </a:r>
            <a:r>
              <a:rPr lang="ru-RU" sz="4000" b="1" i="1" dirty="0" smtClean="0">
                <a:latin typeface="Times New Roman" pitchFamily="18" charset="0"/>
              </a:rPr>
              <a:t> – </a:t>
            </a:r>
            <a:r>
              <a:rPr lang="en-US" sz="4000" b="1" i="1" dirty="0" smtClean="0">
                <a:latin typeface="Times New Roman" pitchFamily="18" charset="0"/>
              </a:rPr>
              <a:t>k</a:t>
            </a:r>
            <a:r>
              <a:rPr lang="ru-RU" sz="4000" b="1" i="1" dirty="0" smtClean="0">
                <a:latin typeface="Times New Roman" pitchFamily="18" charset="0"/>
              </a:rPr>
              <a:t> = 2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072074"/>
            <a:ext cx="4214842" cy="978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Где  </a:t>
            </a:r>
            <a:r>
              <a:rPr lang="ru-RU" sz="2400" i="1" dirty="0" smtClean="0">
                <a:latin typeface="Constantia" pitchFamily="18" charset="0"/>
              </a:rPr>
              <a:t>е</a:t>
            </a:r>
            <a:r>
              <a:rPr lang="ru-RU" sz="2400" dirty="0" smtClean="0">
                <a:latin typeface="Constantia" pitchFamily="18" charset="0"/>
              </a:rPr>
              <a:t> – число вершин,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Constantia" pitchFamily="18" charset="0"/>
              </a:rPr>
              <a:t>         </a:t>
            </a:r>
            <a:r>
              <a:rPr lang="en-US" sz="2400" i="1" dirty="0" smtClean="0">
                <a:latin typeface="Constantia" pitchFamily="18" charset="0"/>
              </a:rPr>
              <a:t>f</a:t>
            </a:r>
            <a:r>
              <a:rPr lang="ru-RU" sz="2400" dirty="0" smtClean="0">
                <a:latin typeface="Constantia" pitchFamily="18" charset="0"/>
              </a:rPr>
              <a:t> – число граней,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Constantia" pitchFamily="18" charset="0"/>
              </a:rPr>
              <a:t>         </a:t>
            </a:r>
            <a:r>
              <a:rPr lang="en-US" sz="2400" i="1" dirty="0" smtClean="0">
                <a:latin typeface="Constantia" pitchFamily="18" charset="0"/>
              </a:rPr>
              <a:t>k</a:t>
            </a:r>
            <a:r>
              <a:rPr lang="ru-RU" sz="2400" dirty="0" smtClean="0">
                <a:latin typeface="Constantia" pitchFamily="18" charset="0"/>
              </a:rPr>
              <a:t> – число ребер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142984"/>
            <a:ext cx="464347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nstantia" pitchFamily="18" charset="0"/>
              </a:rPr>
              <a:t>Эйлерова</a:t>
            </a:r>
            <a:r>
              <a:rPr lang="ru-RU" sz="2400" dirty="0" smtClean="0">
                <a:latin typeface="Constantia" pitchFamily="18" charset="0"/>
              </a:rPr>
              <a:t> характеристика всякого многогранника нулевого рода равна 2. Иначе говоря, между </a:t>
            </a:r>
            <a:r>
              <a:rPr lang="en-US" sz="2400" i="1" dirty="0" smtClean="0">
                <a:latin typeface="Constantia" pitchFamily="18" charset="0"/>
              </a:rPr>
              <a:t>e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en-US" sz="2400" i="1" dirty="0" smtClean="0">
                <a:latin typeface="Constantia" pitchFamily="18" charset="0"/>
              </a:rPr>
              <a:t>f</a:t>
            </a:r>
            <a:r>
              <a:rPr lang="ru-RU" sz="2400" dirty="0" smtClean="0">
                <a:latin typeface="Constantia" pitchFamily="18" charset="0"/>
              </a:rPr>
              <a:t> и </a:t>
            </a:r>
            <a:r>
              <a:rPr lang="en-US" sz="2400" i="1" dirty="0" smtClean="0">
                <a:latin typeface="Constantia" pitchFamily="18" charset="0"/>
              </a:rPr>
              <a:t>k </a:t>
            </a:r>
            <a:r>
              <a:rPr lang="ru-RU" sz="2400" dirty="0" smtClean="0">
                <a:latin typeface="Constantia" pitchFamily="18" charset="0"/>
              </a:rPr>
              <a:t>любого многогранника нулевого рода имеет место зависимость 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-285776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</a:t>
            </a:r>
            <a:r>
              <a:rPr lang="ru-RU" sz="6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Представляет </a:t>
            </a:r>
            <a:endParaRPr lang="en-US" sz="6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группа </a:t>
            </a:r>
            <a:r>
              <a:rPr lang="en-US" sz="6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ru-RU" sz="6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«Историки»</a:t>
            </a:r>
            <a:endParaRPr lang="ru-RU" sz="6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8715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Цель: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показать влияние правильных многогранников на возникновение философских теорий и гипотез.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Картинки\Хабаровск\The Best photos\n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57520" cy="395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-1000164" y="285728"/>
            <a:ext cx="8281987" cy="193899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      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своих философских теориях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      правильные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многогранники использовали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Содержимое 5" descr=" Пифагор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3429000"/>
            <a:ext cx="171451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pp_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214818"/>
            <a:ext cx="1749352" cy="201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6" descr="евклид2.jpg"/>
          <p:cNvPicPr>
            <a:picLocks noChangeAspect="1"/>
          </p:cNvPicPr>
          <p:nvPr/>
        </p:nvPicPr>
        <p:blipFill>
          <a:blip r:embed="rId4"/>
          <a:srcRect t="-4139"/>
          <a:stretch>
            <a:fillRect/>
          </a:stretch>
        </p:blipFill>
        <p:spPr>
          <a:xfrm>
            <a:off x="3714744" y="2786058"/>
            <a:ext cx="187209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 cstate="screen">
            <a:lum bright="6000" contrast="18000"/>
          </a:blip>
          <a:srcRect/>
          <a:stretch>
            <a:fillRect/>
          </a:stretch>
        </p:blipFill>
        <p:spPr>
          <a:xfrm>
            <a:off x="5857884" y="2000240"/>
            <a:ext cx="1500198" cy="19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www.distedu.ru./mirror/_math/www.tmn.fio.ru/works/26x/304/images/kepler.jpg"/>
          <p:cNvPicPr>
            <a:picLocks noChangeAspect="1" noChangeArrowheads="1"/>
          </p:cNvPicPr>
          <p:nvPr/>
        </p:nvPicPr>
        <p:blipFill>
          <a:blip r:embed="rId6" r:link="rId7" cstate="screen"/>
          <a:srcRect/>
          <a:stretch>
            <a:fillRect/>
          </a:stretch>
        </p:blipFill>
        <p:spPr>
          <a:xfrm>
            <a:off x="7429520" y="928670"/>
            <a:ext cx="1714480" cy="209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90615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Платон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521495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Пифагор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464344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Евклид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378619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Архимед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9520" y="2857496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Кеплер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214290"/>
            <a:ext cx="3890193" cy="448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4929198"/>
            <a:ext cx="8572560" cy="16927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Древнегреческий ученый и философ Платон считал, что эти тела олицетворяют сущность природы. Поэтому эти многогранники называют Платоновыми телами.</a:t>
            </a:r>
            <a:endParaRPr lang="ru-RU" sz="26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407194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(IV–V в до н. э.)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\Рабочий стол\20м4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3466" y="1785926"/>
            <a:ext cx="1860534" cy="1841001"/>
          </a:xfrm>
          <a:prstGeom prst="rect">
            <a:avLst/>
          </a:prstGeom>
          <a:noFill/>
        </p:spPr>
      </p:pic>
      <p:pic>
        <p:nvPicPr>
          <p:cNvPr id="63491" name="Picture 3" descr="C:\Documents and Settings\Admin\Рабочий стол\20в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2908" y="4854570"/>
            <a:ext cx="1928589" cy="2003430"/>
          </a:xfrm>
          <a:prstGeom prst="rect">
            <a:avLst/>
          </a:prstGeom>
          <a:noFill/>
        </p:spPr>
      </p:pic>
      <p:pic>
        <p:nvPicPr>
          <p:cNvPr id="63492" name="Picture 4" descr="C:\Documents and Settings\Admin\Рабочий стол\20ип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4346" y="1071546"/>
            <a:ext cx="2235224" cy="2229403"/>
          </a:xfrm>
          <a:prstGeom prst="rect">
            <a:avLst/>
          </a:prstGeom>
          <a:noFill/>
        </p:spPr>
      </p:pic>
      <p:pic>
        <p:nvPicPr>
          <p:cNvPr id="63495" name="Picture 7" descr="C:\Documents and Settings\Admin\Рабочий стол\204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29198"/>
            <a:ext cx="2330459" cy="2125379"/>
          </a:xfrm>
          <a:prstGeom prst="rect">
            <a:avLst/>
          </a:prstGeom>
          <a:noFill/>
        </p:spPr>
      </p:pic>
      <p:pic>
        <p:nvPicPr>
          <p:cNvPr id="63494" name="Picture 6" descr="C:\Documents and Settings\Admin\Рабочий стол\20ш4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0"/>
            <a:ext cx="1874860" cy="1895728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571612"/>
          <a:ext cx="578647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 rot="14456347">
            <a:off x="2441572" y="1376358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звернутая стрелка 5"/>
          <p:cNvSpPr/>
          <p:nvPr/>
        </p:nvSpPr>
        <p:spPr>
          <a:xfrm rot="12912043">
            <a:off x="814821" y="2890002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 rot="11933354">
            <a:off x="1616367" y="5760298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звернутая стрелка 7"/>
          <p:cNvSpPr/>
          <p:nvPr/>
        </p:nvSpPr>
        <p:spPr>
          <a:xfrm rot="6751121">
            <a:off x="5918256" y="5639557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 rot="1489317">
            <a:off x="6584976" y="2090738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321468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Виды                           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правильных  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многогранников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3496" name="Picture 8" descr="C:\Documents and Settings\Admin\Рабочий стол\тетр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7" name="Picture 9" descr="C:\Documents and Settings\Admin\Рабочий стол\куб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27103" cy="6858000"/>
          </a:xfrm>
          <a:prstGeom prst="rect">
            <a:avLst/>
          </a:prstGeom>
          <a:noFill/>
        </p:spPr>
      </p:pic>
      <p:pic>
        <p:nvPicPr>
          <p:cNvPr id="63498" name="Picture 10" descr="C:\Documents and Settings\Admin\Рабочий стол\окт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9" name="Picture 11" descr="C:\Documents and Settings\Admin\Рабочий стол\икоса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3500" name="Picture 12" descr="C:\Documents and Settings\Admin\Рабочий стол\додик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42908" y="0"/>
            <a:ext cx="9286908" cy="699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 Пифагор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16" y="285728"/>
            <a:ext cx="1857388" cy="2143116"/>
          </a:xfrm>
          <a:prstGeom prst="rect">
            <a:avLst/>
          </a:prstGeom>
          <a:ln w="38100" cap="sq">
            <a:solidFill>
              <a:srgbClr val="66301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29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Пифагорейцы уделяли в своих космологических теориях особенно важное место правильным многогранникам, неоценимое превосходство которых над всеми другими телами они усмотрели в том, что их </a:t>
            </a:r>
            <a:r>
              <a:rPr lang="ru-RU" sz="2400" b="1" i="1" u="sng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только пять</a:t>
            </a: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.  </a:t>
            </a:r>
            <a:endParaRPr lang="ru-RU" sz="2400" b="1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</a:blip>
          <a:srcRect/>
          <a:stretch>
            <a:fillRect/>
          </a:stretch>
        </p:blipFill>
        <p:spPr>
          <a:xfrm>
            <a:off x="285720" y="2786058"/>
            <a:ext cx="1608332" cy="1785950"/>
          </a:xfrm>
          <a:prstGeom prst="rect">
            <a:avLst/>
          </a:prstGeom>
          <a:ln w="38100" cap="sq">
            <a:solidFill>
              <a:srgbClr val="66301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714620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Constantia" pitchFamily="18" charset="0"/>
              </a:rPr>
              <a:t>Правильными многогранниками занимался Архимед. Ему  также принадлежит открытие тринадцати так называемых </a:t>
            </a:r>
            <a:r>
              <a:rPr lang="ru-RU" sz="2400" b="1" i="1" u="sng" dirty="0" smtClean="0">
                <a:solidFill>
                  <a:srgbClr val="7030A0"/>
                </a:solidFill>
                <a:latin typeface="Constantia" pitchFamily="18" charset="0"/>
              </a:rPr>
              <a:t>полуправильных многогранников</a:t>
            </a: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Constantia" pitchFamily="18" charset="0"/>
              </a:rPr>
              <a:t>(«архимедовых тел»). </a:t>
            </a:r>
            <a:endParaRPr lang="ru-RU" sz="2400" dirty="0">
              <a:solidFill>
                <a:srgbClr val="80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евклид2.jpg"/>
          <p:cNvPicPr>
            <a:picLocks noChangeAspect="1"/>
          </p:cNvPicPr>
          <p:nvPr/>
        </p:nvPicPr>
        <p:blipFill>
          <a:blip r:embed="rId4"/>
          <a:srcRect t="-4139"/>
          <a:stretch>
            <a:fillRect/>
          </a:stretch>
        </p:blipFill>
        <p:spPr>
          <a:xfrm>
            <a:off x="7000892" y="4714884"/>
            <a:ext cx="1857388" cy="1901654"/>
          </a:xfrm>
          <a:prstGeom prst="rect">
            <a:avLst/>
          </a:prstGeom>
          <a:ln w="38100" cap="sq">
            <a:solidFill>
              <a:srgbClr val="66301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-285784" y="5143512"/>
            <a:ext cx="5929322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</a:rPr>
              <a:t>     Учение о правильных многогранниках, содержащееся в последней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</a:rPr>
              <a:t>XIII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</a:rPr>
              <a:t>книге Евклида, является венцом его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«Начал».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980362" cy="1557338"/>
          </a:xfrm>
        </p:spPr>
        <p:txBody>
          <a:bodyPr/>
          <a:lstStyle/>
          <a:p>
            <a:r>
              <a:rPr lang="ru-RU" b="1" i="1" dirty="0">
                <a:solidFill>
                  <a:srgbClr val="800000"/>
                </a:solidFill>
                <a:latin typeface="Constantia" pitchFamily="18" charset="0"/>
              </a:rPr>
              <a:t>Космологическая гипотеза Кеплера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1125538"/>
            <a:ext cx="7345363" cy="431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                         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70661" name="Picture 5" descr="Модель Кеплер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00826" y="1500174"/>
            <a:ext cx="2076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Модель Кеплера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357950" y="4286256"/>
            <a:ext cx="22733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41503686_tonn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785926"/>
            <a:ext cx="2628052" cy="3469029"/>
          </a:xfrm>
          <a:prstGeom prst="rect">
            <a:avLst/>
          </a:prstGeom>
          <a:ln w="127000" cap="sq">
            <a:solidFill>
              <a:srgbClr val="66301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715016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012"/>
                </a:solidFill>
                <a:latin typeface="Constantia" pitchFamily="18" charset="0"/>
              </a:rPr>
              <a:t> Кеплер</a:t>
            </a:r>
            <a:r>
              <a:rPr lang="ru-RU" sz="2400" dirty="0" smtClean="0">
                <a:solidFill>
                  <a:srgbClr val="663012"/>
                </a:solidFill>
                <a:latin typeface="Constantia" pitchFamily="18" charset="0"/>
              </a:rPr>
              <a:t> попытался связать со свойствами правильных многогранников некоторые свойства Солнечной системы. </a:t>
            </a:r>
            <a:endParaRPr lang="ru-RU" sz="2400" dirty="0">
              <a:solidFill>
                <a:srgbClr val="663012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15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Constantia" pitchFamily="18" charset="0"/>
              </a:rPr>
              <a:t>Он предположил, что расстояния между шестью известными тогда планетами выражаются через размеры пяти правильных выпуклых многогранников .</a:t>
            </a:r>
            <a:endParaRPr lang="ru-RU" sz="2800" b="1" dirty="0">
              <a:solidFill>
                <a:srgbClr val="8000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79687"/>
            <a:ext cx="65008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Вокруг сферы Меркурия, ближайшей к Солнцу планеты,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октаэдр</a:t>
            </a:r>
          </a:p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Этот октаэдр вписан в сферу Венеры, вокруг которой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икосаэдр</a:t>
            </a:r>
            <a:r>
              <a:rPr lang="ru-RU" sz="2400" b="1" dirty="0" smtClean="0">
                <a:latin typeface="Constantia" pitchFamily="18" charset="0"/>
              </a:rPr>
              <a:t>.</a:t>
            </a:r>
          </a:p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Вокруг икосаэдра описана сфера Земли, а вокруг этой сферы -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додекаэдр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Додекаэдр вписан в сферу Марса, вокруг которой описан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тетраэдр</a:t>
            </a:r>
          </a:p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Вокруг тетраэдра описана сфера Юпитера, вписанная в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куб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pPr marL="342900" indent="-342900">
              <a:buBlip>
                <a:blip r:embed="rId8"/>
              </a:buBlip>
            </a:pPr>
            <a:r>
              <a:rPr lang="ru-RU" sz="2400" dirty="0" smtClean="0">
                <a:latin typeface="Constantia" pitchFamily="18" charset="0"/>
              </a:rPr>
              <a:t>Наконец, вокруг куба описана сфера Сатурна.</a:t>
            </a:r>
          </a:p>
          <a:p>
            <a:pPr marL="342900" indent="-342900">
              <a:buBlip>
                <a:blip r:embed="rId8"/>
              </a:buBlip>
            </a:pP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buBlip>
                <a:blip r:embed="rId8"/>
              </a:buBlip>
            </a:pP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3" grpId="1"/>
      <p:bldP spid="8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min\Рабочий стол\Картинки\Nature\59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857232"/>
            <a:ext cx="9644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Comic Sans MS" pitchFamily="66" charset="0"/>
              </a:rPr>
              <a:t>Представляет группа </a:t>
            </a:r>
          </a:p>
          <a:p>
            <a:r>
              <a:rPr lang="ru-RU" sz="6600" dirty="0" smtClean="0">
                <a:solidFill>
                  <a:srgbClr val="FFC000"/>
                </a:solidFill>
                <a:latin typeface="Comic Sans MS" pitchFamily="66" charset="0"/>
              </a:rPr>
              <a:t>        «Биологи»</a:t>
            </a:r>
            <a:endParaRPr lang="ru-RU" sz="6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43380"/>
            <a:ext cx="5286380" cy="255454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Цель: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показать связь 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многогранников с природой.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39999">
              <a:schemeClr val="bg1"/>
            </a:gs>
            <a:gs pos="70000">
              <a:schemeClr val="accent1">
                <a:lumMod val="40000"/>
                <a:lumOff val="60000"/>
              </a:schemeClr>
            </a:gs>
            <a:gs pos="100000">
              <a:srgbClr val="99ED9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2143116"/>
            <a:ext cx="9858444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Представляет группа «Математики»</a:t>
            </a:r>
            <a:endParaRPr lang="ru-RU" sz="6000" i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endParaRPr>
          </a:p>
        </p:txBody>
      </p:sp>
      <p:pic>
        <p:nvPicPr>
          <p:cNvPr id="4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643446"/>
            <a:ext cx="1928826" cy="189025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4286256"/>
            <a:ext cx="2071702" cy="209932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357694"/>
            <a:ext cx="2214578" cy="228839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7818" y="4214818"/>
            <a:ext cx="2214578" cy="2303161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357694"/>
            <a:ext cx="1571636" cy="1561158"/>
          </a:xfrm>
          <a:prstGeom prst="rect">
            <a:avLst/>
          </a:prstGeom>
          <a:noFill/>
        </p:spPr>
      </p:pic>
      <p:pic>
        <p:nvPicPr>
          <p:cNvPr id="9" name="Picture 6" descr="Рисунок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267146">
            <a:off x="5157652" y="291687"/>
            <a:ext cx="1928826" cy="1965143"/>
          </a:xfrm>
          <a:prstGeom prst="rect">
            <a:avLst/>
          </a:prstGeom>
          <a:noFill/>
          <a:ln/>
        </p:spPr>
      </p:pic>
      <p:pic>
        <p:nvPicPr>
          <p:cNvPr id="10" name="Picture 6" descr="Рисунок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618114">
            <a:off x="7066449" y="-49961"/>
            <a:ext cx="2000264" cy="2184196"/>
          </a:xfrm>
          <a:prstGeom prst="rect">
            <a:avLst/>
          </a:prstGeom>
          <a:noFill/>
          <a:ln/>
        </p:spPr>
      </p:pic>
      <p:pic>
        <p:nvPicPr>
          <p:cNvPr id="11" name="Picture 6" descr="Рисунок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9311799">
            <a:off x="4032083" y="725802"/>
            <a:ext cx="1143008" cy="1191484"/>
          </a:xfrm>
          <a:prstGeom prst="rect">
            <a:avLst/>
          </a:prstGeom>
          <a:noFill/>
          <a:ln/>
        </p:spPr>
      </p:pic>
      <p:pic>
        <p:nvPicPr>
          <p:cNvPr id="12" name="Picture 9" descr="Рисунок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418950">
            <a:off x="2428860" y="642918"/>
            <a:ext cx="1428760" cy="1563609"/>
          </a:xfrm>
          <a:prstGeom prst="rect">
            <a:avLst/>
          </a:prstGeom>
          <a:noFill/>
          <a:ln/>
        </p:spPr>
      </p:pic>
      <p:pic>
        <p:nvPicPr>
          <p:cNvPr id="13" name="Picture 4" descr="C:\Documents and Settings\PicachuGirlSuper\Рабочий стол\презентация по геометрии\33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39D"/>
              </a:clrFrom>
              <a:clrTo>
                <a:srgbClr val="FFF39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1595">
            <a:off x="587093" y="628629"/>
            <a:ext cx="1571627" cy="1416405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2500306"/>
            <a:ext cx="9858444" cy="1829761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рассмотреть виды правильных многогранников и их свойства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артинки\Хабаровск\The Best photos\Хабаровск 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1948" cy="6858000"/>
          </a:xfrm>
          <a:prstGeom prst="rect">
            <a:avLst/>
          </a:prstGeom>
          <a:noFill/>
        </p:spPr>
      </p:pic>
      <p:sp>
        <p:nvSpPr>
          <p:cNvPr id="3" name="Text Box 0"/>
          <p:cNvSpPr txBox="1">
            <a:spLocks noChangeArrowheads="1"/>
          </p:cNvSpPr>
          <p:nvPr/>
        </p:nvSpPr>
        <p:spPr bwMode="auto">
          <a:xfrm>
            <a:off x="428596" y="285728"/>
            <a:ext cx="6840537" cy="243143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dirty="0">
                <a:latin typeface="Comic Sans MS" pitchFamily="66" charset="0"/>
              </a:rPr>
              <a:t>В книге немецкого биолога Э. Геккеля "Красота форм в природе" </a:t>
            </a:r>
          </a:p>
          <a:p>
            <a:pPr algn="ctr" eaLnBrk="1" hangingPunct="1"/>
            <a:r>
              <a:rPr lang="ru-RU" sz="3200" dirty="0">
                <a:latin typeface="Comic Sans MS" pitchFamily="66" charset="0"/>
              </a:rPr>
              <a:t>можно прочитать такие строки: </a:t>
            </a:r>
          </a:p>
          <a:p>
            <a:pPr algn="ctr" eaLnBrk="1" hangingPunct="1"/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00430" y="4357694"/>
            <a:ext cx="5643570" cy="3197225"/>
          </a:xfrm>
          <a:prstGeom prst="rect">
            <a:avLst/>
          </a:prstGeom>
        </p:spPr>
        <p:txBody>
          <a:bodyPr/>
          <a:lstStyle/>
          <a:p>
            <a:pPr marL="0" marR="0" lvl="0" indent="1428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"Природа вскармливает на своем лоне неисчерпаемое количество удивительных созданий, которые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 красоте и разнообразию далеко превосходят все созданные искусством человека формы".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08005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357694"/>
            <a:ext cx="7058072" cy="2714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7863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молекуле метана, который удается очень точно измерить в эксперименте, а поскольку ни один атом водорода в молекуле СН</a:t>
            </a:r>
            <a:r>
              <a:rPr lang="ru-RU" sz="2800" cap="all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очевидно, ничем не выделен, то разумно предположить, что эта молекула имеет форму правильного тетраэдра. Этот факт подтверждается фотографиями молекулы метана, полученными при помощи электронного микроскопа. 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30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214554"/>
            <a:ext cx="3436938" cy="33845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Простейшее  животное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708400" y="1857364"/>
            <a:ext cx="5435600" cy="23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42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    Большинство </a:t>
            </a:r>
            <a:r>
              <a:rPr lang="ru-RU" sz="2200" dirty="0" err="1">
                <a:solidFill>
                  <a:schemeClr val="bg1"/>
                </a:solidFill>
                <a:latin typeface="Comic Sans MS" pitchFamily="66" charset="0"/>
              </a:rPr>
              <a:t>феодарий</a:t>
            </a:r>
            <a:r>
              <a:rPr lang="ru-RU" sz="2200" dirty="0">
                <a:solidFill>
                  <a:schemeClr val="bg1"/>
                </a:solidFill>
                <a:latin typeface="Comic Sans MS" pitchFamily="66" charset="0"/>
              </a:rPr>
              <a:t> живут на  морской глубине и служат добычей коралловых рыбок. Но простейшее  животное    защищает себя   двенадцатью иглами, выходящими из 12  вершин скелета. Он больше похож на звёздчатый      многогранник.  </a:t>
            </a:r>
          </a:p>
        </p:txBody>
      </p:sp>
      <p:sp>
        <p:nvSpPr>
          <p:cNvPr id="126976" name="Text Box 0"/>
          <p:cNvSpPr txBox="1">
            <a:spLocks noChangeArrowheads="1"/>
          </p:cNvSpPr>
          <p:nvPr/>
        </p:nvSpPr>
        <p:spPr bwMode="auto">
          <a:xfrm>
            <a:off x="3714744" y="3811012"/>
            <a:ext cx="5429256" cy="24622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     Из всех многогранников с тем же числом граней икосаэдр имеет наибольший объём при наименьшей площади поверхности. </a:t>
            </a:r>
          </a:p>
          <a:p>
            <a:pPr eaLnBrk="1" hangingPunct="1"/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     Это свойство помогает морскому организму преодолевать давление толщи воды.</a:t>
            </a:r>
            <a:endParaRPr lang="ru-RU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62151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            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Феодария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по форме напоминает икосаэдр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6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0" grpId="0"/>
      <p:bldP spid="126976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AE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1027"/>
          <p:cNvSpPr>
            <a:spLocks noGrp="1" noChangeArrowheads="1"/>
          </p:cNvSpPr>
          <p:nvPr>
            <p:ph idx="1"/>
          </p:nvPr>
        </p:nvSpPr>
        <p:spPr>
          <a:xfrm>
            <a:off x="4000496" y="2285968"/>
            <a:ext cx="4786314" cy="4286304"/>
          </a:xfr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4288" algn="r">
              <a:buFontTx/>
              <a:buNone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Вирус </a:t>
            </a:r>
            <a:r>
              <a:rPr lang="ru-RU" sz="2400" dirty="0">
                <a:solidFill>
                  <a:srgbClr val="00B050"/>
                </a:solidFill>
                <a:latin typeface="Comic Sans MS" pitchFamily="66" charset="0"/>
              </a:rPr>
              <a:t>не может быть совершенно круглым, как считалось ранее. Чтобы установить его форму, брали различные многогранники, направляли на них свет под теми же углами, что и поток атомов на вирус. Оказалось, что только один многогранник дает точно такую же тень - икосаэдр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9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28860" y="0"/>
            <a:ext cx="5103819" cy="1143000"/>
          </a:xfrm>
        </p:spPr>
        <p:txBody>
          <a:bodyPr>
            <a:no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Интересно!</a:t>
            </a:r>
            <a:endParaRPr lang="ru-RU" sz="4800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33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Икосаэдр оказался в центре внимания биологов, в их спорах относительно формы вирусов.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8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059113" cy="20558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642910" y="2357430"/>
            <a:ext cx="2857520" cy="936625"/>
          </a:xfrm>
          <a:prstGeom prst="cloudCallout">
            <a:avLst>
              <a:gd name="adj1" fmla="val -22528"/>
              <a:gd name="adj2" fmla="val 10559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>
                <a:solidFill>
                  <a:srgbClr val="00CC00"/>
                </a:solidFill>
              </a:rPr>
              <a:t>вирус полиомиелита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nimBg="1"/>
      <p:bldP spid="179202" grpId="0"/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Чудо природы – кристаллы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1428736"/>
            <a:ext cx="8286808" cy="156966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Правильные многогранники - самые выгодные фигуры. И природа этим широко пользуется.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Кристаллы 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некоторых знакомых нам веществ имеют форму правильных многогранников:</a:t>
            </a:r>
          </a:p>
        </p:txBody>
      </p:sp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32" y="4286256"/>
            <a:ext cx="2411413" cy="2239963"/>
          </a:xfrm>
          <a:prstGeom prst="rect">
            <a:avLst/>
          </a:prstGeom>
          <a:noFill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480175" y="2786058"/>
            <a:ext cx="2663825" cy="1152525"/>
          </a:xfrm>
          <a:prstGeom prst="cloudCallout">
            <a:avLst>
              <a:gd name="adj1" fmla="val -24792"/>
              <a:gd name="adj2" fmla="val 111296"/>
            </a:avLst>
          </a:prstGeom>
          <a:solidFill>
            <a:schemeClr val="accent5">
              <a:lumMod val="60000"/>
              <a:lumOff val="40000"/>
            </a:schemeClr>
          </a:solidFill>
          <a:ln w="9525" cap="rnd">
            <a:solidFill>
              <a:schemeClr val="accent6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кристаллы поваренной соли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NaCl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71942"/>
            <a:ext cx="2416175" cy="2565400"/>
          </a:xfrm>
          <a:prstGeom prst="rect">
            <a:avLst/>
          </a:prstGeom>
          <a:noFill/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0" y="3429000"/>
            <a:ext cx="2305050" cy="1655763"/>
          </a:xfrm>
          <a:prstGeom prst="cloudCallout">
            <a:avLst>
              <a:gd name="adj1" fmla="val 60812"/>
              <a:gd name="adj2" fmla="val 73655"/>
            </a:avLst>
          </a:prstGeom>
          <a:solidFill>
            <a:schemeClr val="accent3">
              <a:lumMod val="40000"/>
              <a:lumOff val="60000"/>
            </a:schemeClr>
          </a:solidFill>
          <a:ln w="9525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фосфорноватистая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кислота 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Н3РО2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2" name="Picture 5" descr="otd2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2000232" y="0"/>
            <a:ext cx="1571636" cy="13572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otd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429256" y="0"/>
            <a:ext cx="1586866" cy="13572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otd17"/>
          <p:cNvPicPr>
            <a:picLocks noChangeAspect="1" noChangeArrowheads="1"/>
          </p:cNvPicPr>
          <p:nvPr/>
        </p:nvPicPr>
        <p:blipFill>
          <a:blip r:embed="rId7"/>
          <a:srcRect t="-2928"/>
          <a:stretch>
            <a:fillRect/>
          </a:stretch>
        </p:blipFill>
        <p:spPr>
          <a:xfrm>
            <a:off x="357158" y="0"/>
            <a:ext cx="1595427" cy="13572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otd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43306" y="0"/>
            <a:ext cx="1714512" cy="13572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otd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72330" y="0"/>
            <a:ext cx="1714512" cy="13572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6" grpId="1"/>
      <p:bldP spid="2" grpId="0"/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инки\Хабаровск\The Best photos\x_c43172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986" y="-54110"/>
            <a:ext cx="9298986" cy="69121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Представляет группа «Архитекторы»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29264"/>
            <a:ext cx="5572164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Цель:</a:t>
            </a:r>
          </a:p>
          <a:p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познакомиться с яркими примерами применения многогранников в архитектуре города Хабаровска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Цели исследования</a:t>
            </a:r>
            <a:endParaRPr lang="ru-RU" sz="4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Познакомиться с яркими примерами применения многогранников в архитектуре города Хабаровска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Гипотеза исследования </a:t>
            </a:r>
            <a:endParaRPr lang="ru-RU" sz="4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роль могут играть многогранники при проектировании и построении таких архитектурных сооружений как церкви и небоскребы?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Проблемные вопросы </a:t>
            </a: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образом форма многогранника нашла приложение в архитектуре? 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Многогранники вокруг нас или мы внутри многогранника?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-71502" y="857232"/>
            <a:ext cx="9215502" cy="5327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«Математика владеет не только истиной, но и высшей красотой - отточенной и строгой, возвышенно чистой и стремящейся к подлинному совершенству, которое свойственно лишь величайшим образцам  искусства.»        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Бертран Рассел </a:t>
            </a:r>
          </a:p>
        </p:txBody>
      </p:sp>
      <p:pic>
        <p:nvPicPr>
          <p:cNvPr id="6" name="Picture 3" descr="F:\мама 2\все с рабочего стола\все что было с Хабаровском\CCI00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ob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Documents and Settings\Admin\Рабочий стол\Картинки\Хабаровск\All photos\Хабаровск 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Картинки\Хабаровск\All photos\Хра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95815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214290"/>
            <a:ext cx="457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Свято-Преображенский кафедральный собор.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Открытие собора состоялось в 2004 году. Это третий по величине храм среди православных храмов России после Храма Христа Спасителя в Москве и Исаакиевского - в Санкт-Петербурге. Его высота от земли до вершины золотого купола со стороны алтаря составляет 95 метров.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14290"/>
            <a:ext cx="450056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925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спенский собор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5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445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88925" fontAlgn="t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1886 года возвышался в Хабаровске величественный храм Успения Святой Богородицы, сооруженный по проекту архитектора Бера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Этот христианский храм был своего рода символом православной России, но в 1930 году был закрыт и вскоре разрушен. Только в 2002 году вознес к небу сверкающие купола современный храм-памятник Успения Божьей матери. </a:t>
            </a:r>
          </a:p>
          <a:p>
            <a:pPr marL="0" marR="0" lvl="0" indent="288925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4566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5666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6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6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6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6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/>
      <p:bldP spid="14" grpId="0"/>
      <p:bldP spid="14" grpId="1"/>
      <p:bldP spid="61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okz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C:\Documents and Settings\Admin\Рабочий стол\Картинки\Хабаровск\All photos\хаб.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502" y="0"/>
            <a:ext cx="9215502" cy="4357694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86256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Железнодорожный вокзал Хабаровска </a:t>
            </a:r>
            <a:endParaRPr kumimoji="0" lang="en-US" sz="2400" b="1" u="sng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30D8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построен в 1929 г.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130D8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30D8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те годы считался одним из самых больших и красивых вокзалов Дальнего Востока.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130D8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30D8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вокзал реконструирован, полностью изменен его интерьер и он снова приобрел облик русского вокзала 20 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30D85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Результаты исследования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пришли к выводу, что действительно многогранники нашли широкое применение в архитектуре. Современные здания и старинные церкви построенные в форме многогранников скрывают в себе некую тайну, встретившись с которой, человек считает необходимым разгадать её. Именно это завораживает и интригует взгляды людей.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Picture 2" descr="F:\мама 2\все с рабочего стола\все что было с Хабаровском\Х\x_86da3d19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3429000"/>
            <a:ext cx="457861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C:\Documents and Settings\Admin\Рабочий стол\Картинки\Хабаровск\All photos\Хабаровск 013.JPG"/>
          <p:cNvPicPr>
            <a:picLocks noChangeAspect="1" noChangeArrowheads="1"/>
          </p:cNvPicPr>
          <p:nvPr/>
        </p:nvPicPr>
        <p:blipFill>
          <a:blip r:embed="rId3" cstate="screen"/>
          <a:srcRect t="-2273"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Documents and Settings\Admin\Рабочий стол\Картинки\Хабаровск\All photos\AB1L.JPG"/>
          <p:cNvPicPr>
            <a:picLocks noChangeAspect="1" noChangeArrowheads="1"/>
          </p:cNvPicPr>
          <p:nvPr/>
        </p:nvPicPr>
        <p:blipFill>
          <a:blip r:embed="rId4"/>
          <a:srcRect b="4000"/>
          <a:stretch>
            <a:fillRect/>
          </a:stretch>
        </p:blipFill>
        <p:spPr bwMode="auto">
          <a:xfrm>
            <a:off x="4381499" y="0"/>
            <a:ext cx="476250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C:\Documents and Settings\Admin\Рабочий стол\Картинки\Хабаровск\All photos\Хабаровск 1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Иннокеньтевский хра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221521">
            <a:off x="668117" y="694190"/>
            <a:ext cx="3832153" cy="541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Рабочий стол\Картинки\Хабаровск\All photos\x_0bff6c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6145">
            <a:off x="4927391" y="729023"/>
            <a:ext cx="3886568" cy="535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39999">
              <a:schemeClr val="bg1"/>
            </a:gs>
            <a:gs pos="70000">
              <a:schemeClr val="accent1">
                <a:lumMod val="40000"/>
                <a:lumOff val="60000"/>
              </a:schemeClr>
            </a:gs>
            <a:gs pos="100000">
              <a:srgbClr val="99ED9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3214686"/>
            <a:ext cx="2984114" cy="292443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1714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это поверхность составленная из многоугольников, и ограничивающая некоторое  геометрическое тело.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929354" cy="135732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Многогранник-</a:t>
            </a:r>
            <a:endParaRPr lang="ru-RU" sz="5400" i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9" name="Picture 6" descr="Рисунок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071802" y="2285992"/>
            <a:ext cx="3214710" cy="3351048"/>
          </a:xfrm>
          <a:prstGeom prst="rect">
            <a:avLst/>
          </a:prstGeom>
          <a:noFill/>
          <a:ln/>
        </p:spPr>
      </p:pic>
      <p:sp>
        <p:nvSpPr>
          <p:cNvPr id="20" name="Прямоугольник 19"/>
          <p:cNvSpPr/>
          <p:nvPr/>
        </p:nvSpPr>
        <p:spPr>
          <a:xfrm>
            <a:off x="-357222" y="285728"/>
            <a:ext cx="9858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</a:rPr>
              <a:t>Многогранник,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</a:rPr>
              <a:t> у которого все грани-равные правильные многоугольники и в каждой его вершине сходиться одно и то же число рёбер, называется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108" y="564357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правильным</a:t>
            </a:r>
            <a:r>
              <a:rPr lang="ru-RU" sz="900" b="1" i="1" u="sng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900" b="1" i="1" u="sng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 rot="10800000">
            <a:off x="3786182" y="2786058"/>
            <a:ext cx="1714480" cy="1643074"/>
          </a:xfrm>
          <a:prstGeom prst="pentagon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1" name="Прямая соединительная линия 40"/>
          <p:cNvCxnSpPr>
            <a:stCxn id="39" idx="4"/>
          </p:cNvCxnSpPr>
          <p:nvPr/>
        </p:nvCxnSpPr>
        <p:spPr>
          <a:xfrm rot="16200000" flipH="1" flipV="1">
            <a:off x="3449836" y="3122408"/>
            <a:ext cx="1000127" cy="32743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3143240" y="3786190"/>
            <a:ext cx="571504" cy="5000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39" idx="0"/>
          </p:cNvCxnSpPr>
          <p:nvPr/>
        </p:nvCxnSpPr>
        <p:spPr>
          <a:xfrm>
            <a:off x="3714744" y="3786190"/>
            <a:ext cx="928678" cy="6429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4758259" y="3671369"/>
            <a:ext cx="627597" cy="8572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572132" y="3786190"/>
            <a:ext cx="642976" cy="48472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4857753" y="3143248"/>
            <a:ext cx="1000133" cy="2857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429256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14744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  <p:bldP spid="20" grpId="0"/>
      <p:bldP spid="21" grpId="0"/>
      <p:bldP spid="39" grpId="0" animBg="1"/>
      <p:bldP spid="39" grpId="1" animBg="1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Над уроком работали:</a:t>
            </a:r>
            <a:endParaRPr lang="ru-RU" sz="40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D:\фотографии\Париж-Москва 2009\SANY37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642918"/>
            <a:ext cx="3500462" cy="259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307181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МОУ СОШ№68 г.Хабаровска: </a:t>
            </a:r>
          </a:p>
          <a:p>
            <a:pPr algn="ctr"/>
            <a:r>
              <a:rPr lang="ru-RU" sz="24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Потеряйкина</a:t>
            </a:r>
            <a:r>
              <a:rPr lang="ru-RU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О.Н.</a:t>
            </a:r>
            <a:endParaRPr lang="ru-RU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4" descr="C:\Documents and Settings\Admin\Рабочий стол\DSC05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32582">
            <a:off x="362392" y="135741"/>
            <a:ext cx="1467036" cy="214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810228">
            <a:off x="-235461" y="2220479"/>
            <a:ext cx="337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консультант: Скотникова О.</a:t>
            </a:r>
            <a:endParaRPr lang="ru-RU" sz="20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:\Documents and Settings\Admin\Рабочий стол\DSC011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63794">
            <a:off x="6789565" y="671974"/>
            <a:ext cx="972075" cy="129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x_fe376c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34308">
            <a:off x="7909180" y="462111"/>
            <a:ext cx="1063287" cy="155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724780">
            <a:off x="6024102" y="2097633"/>
            <a:ext cx="306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«математиков»: </a:t>
            </a:r>
          </a:p>
          <a:p>
            <a:pPr algn="ctr"/>
            <a:r>
              <a:rPr lang="ru-RU" sz="16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Манько</a:t>
            </a:r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А., Вергелис К., Ханенко Ю.</a:t>
            </a:r>
            <a:endParaRPr lang="ru-RU" sz="16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3" descr="C:\Documents and Settings\Admin\Рабочий стол\Моя папочка\Фото\Юля\DSC002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27806" y="3571876"/>
            <a:ext cx="1249134" cy="154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Admin\Рабочий стол\x_c588bed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1196891" y="3998502"/>
            <a:ext cx="963749" cy="15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Documents and Settings\Admin\Рабочий стол\x_225e09b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8564" y="4643446"/>
            <a:ext cx="1160868" cy="154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0465399">
            <a:off x="600497" y="5415143"/>
            <a:ext cx="391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«Биологи»:</a:t>
            </a:r>
          </a:p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Лустенко</a:t>
            </a:r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П., Штефан  Ю., </a:t>
            </a:r>
          </a:p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Емельянова М.</a:t>
            </a:r>
            <a:endParaRPr lang="ru-RU" sz="16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0" descr="C:\Documents and Settings\Admin\Рабочий стол\Моя папочка\Фото\Школа\10 класс\На уроках и переменах\Фотки в конце года\DSC0516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7228272" y="4143379"/>
            <a:ext cx="915628" cy="1159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2" descr="C:\Documents and Settings\Admin\Рабочий стол\Моя папочка\Фото\Школа\10 класс\На уроках и переменах\Алгебра\DSC0199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84607" y="4857760"/>
            <a:ext cx="922125" cy="119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9" descr="C:\Documents and Settings\Admin\Рабочий стол\Моя папочка\Фото\Школа\10 класс\На уроках и переменах\Фотки в конце года\DSC0515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69240" y="3643314"/>
            <a:ext cx="92816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 rot="1630777">
            <a:off x="5657569" y="5539085"/>
            <a:ext cx="318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«Историки»: </a:t>
            </a:r>
          </a:p>
          <a:p>
            <a:pPr algn="ctr"/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Кулаков М., Нестеров А., Быстрецкий Н.</a:t>
            </a:r>
            <a:endParaRPr lang="ru-RU" sz="16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3" descr="C:\Documents and Settings\Admin\Рабочий стол\Моя папочка\Фото\Школа\10 класс\На уроках и переменах\Надо меньше пить!!!\IMG_675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29190" y="4123770"/>
            <a:ext cx="1000132" cy="127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Documents and Settings\Admin\Рабочий стол\Моя папочка\Фото\Школа\10 класс\На уроках и переменах\Алгебра\DSC0364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57620" y="4122754"/>
            <a:ext cx="1099453" cy="128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571868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«Архитекторы»: </a:t>
            </a:r>
          </a:p>
          <a:p>
            <a:r>
              <a:rPr lang="ru-RU" sz="1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Артюхова А., Ткаченко О</a:t>
            </a:r>
            <a:r>
              <a:rPr lang="ru-RU" sz="20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25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5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2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25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2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25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25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25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25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25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25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3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rgbClr val="FFFF66"/>
            </a:gs>
            <a:gs pos="100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358114" cy="1179982"/>
          </a:xfrm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Признаки правильных многогранников:</a:t>
            </a:r>
            <a:endParaRPr lang="ru-RU" cap="none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85852" y="1214422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2000240"/>
            <a:ext cx="4834003" cy="3714776"/>
          </a:xfrm>
          <a:prstGeom prst="rect">
            <a:avLst/>
          </a:prstGeom>
          <a:ln w="38100" cap="sq">
            <a:solidFill>
              <a:srgbClr val="FD590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0694" y="1571612"/>
            <a:ext cx="3429024" cy="43581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Arno Pro Subhead" pitchFamily="18" charset="0"/>
              </a:rPr>
              <a:t>Составлен из четырёх равносторонних треугольников. Каждая его вершина является вершиной трёх треугольников. Следовательно, сумма плоских углов при каждой вершине равна </a:t>
            </a:r>
            <a:r>
              <a:rPr lang="ru-RU" sz="2800" i="1" dirty="0" smtClean="0">
                <a:latin typeface="Arno Pro Subhead" pitchFamily="18" charset="0"/>
              </a:rPr>
              <a:t>180</a:t>
            </a:r>
            <a:r>
              <a:rPr lang="en-US" sz="2800" i="1" dirty="0" smtClean="0">
                <a:latin typeface="Arno Pro Subhead" pitchFamily="18" charset="0"/>
              </a:rPr>
              <a:t>º</a:t>
            </a:r>
            <a:r>
              <a:rPr lang="ru-RU" sz="2800" dirty="0" smtClean="0">
                <a:latin typeface="Arno Pro Subhead" pitchFamily="18" charset="0"/>
              </a:rPr>
              <a:t>.</a:t>
            </a:r>
            <a:endParaRPr lang="ru-RU" sz="2800" dirty="0">
              <a:latin typeface="Arno Pro Subhea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Тетраэдр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072330" cy="107157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Куб или Гексаэдр</a:t>
            </a:r>
            <a:endParaRPr lang="ru-RU" sz="5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428736"/>
            <a:ext cx="3714776" cy="4832092"/>
          </a:xfrm>
          <a:prstGeom prst="rect">
            <a:avLst/>
          </a:prstGeom>
          <a:solidFill>
            <a:srgbClr val="99FF99"/>
          </a:solidFill>
          <a:ln w="254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ubhead" pitchFamily="18" charset="0"/>
              </a:rPr>
              <a:t>Составлен из шести квадратов. Каждая вершина куба является вершиной трёх квадратов. Следовательно, сумма плоских углов при каждой вершине равна 270</a:t>
            </a:r>
            <a:r>
              <a:rPr 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ubhead" pitchFamily="18" charset="0"/>
              </a:rPr>
              <a:t>º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ubhead" pitchFamily="18" charset="0"/>
              </a:rPr>
              <a:t>.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no Pro Subhead" pitchFamily="18" charset="0"/>
            </a:endParaRPr>
          </a:p>
        </p:txBody>
      </p:sp>
      <p:pic>
        <p:nvPicPr>
          <p:cNvPr id="2050" name="Picture 2" descr="C:\Documents and Settings\PicachuGirlSuper\Рабочий стол\презентация по геометрии\куб копия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1714488"/>
            <a:ext cx="3929090" cy="39781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0"/>
            <a:ext cx="5500726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 Subhead" pitchFamily="18" charset="0"/>
              </a:rPr>
              <a:t>октаэдр</a:t>
            </a:r>
            <a:endParaRPr lang="ru-RU" sz="7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no Pro Subhea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3571900" cy="4358116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Составлен из восьми равносторонних треугольников. Каждая вершина октаэдра является вершиной четырёх треугольников. Следовательно, сумма плоских углов при каждой вершине 240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Содержимое 4" descr="и ож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1643050"/>
            <a:ext cx="4071966" cy="4500594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1285860"/>
            <a:ext cx="3857620" cy="51337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/>
                <a:solidFill>
                  <a:schemeClr val="tx1"/>
                </a:solidFill>
                <a:latin typeface="Constantia" pitchFamily="18" charset="0"/>
              </a:rPr>
              <a:t>Составлен из двадцати равносторонних треугольников. Каждая вершина икосаэдра является вершиной пяти треугольников. Следовательно, сумма плоских углов при каждой вершине равна </a:t>
            </a:r>
            <a:r>
              <a:rPr lang="ru-RU" sz="2800" b="1" i="1" dirty="0" smtClean="0">
                <a:ln/>
                <a:solidFill>
                  <a:schemeClr val="tx1"/>
                </a:solidFill>
                <a:latin typeface="Constantia" pitchFamily="18" charset="0"/>
              </a:rPr>
              <a:t>300</a:t>
            </a:r>
            <a:r>
              <a:rPr lang="en-US" sz="2800" b="1" i="1" dirty="0" smtClean="0">
                <a:ln/>
                <a:solidFill>
                  <a:schemeClr val="tx1"/>
                </a:solidFill>
                <a:latin typeface="Constantia" pitchFamily="18" charset="0"/>
              </a:rPr>
              <a:t>º</a:t>
            </a:r>
            <a:r>
              <a:rPr lang="ru-RU" sz="2800" b="1" dirty="0" smtClean="0">
                <a:ln/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800" b="1" dirty="0">
              <a:ln/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Constantia" pitchFamily="18" charset="0"/>
              </a:rPr>
              <a:t>Икосаэдр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onstantia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324264" cy="42013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58" y="1785926"/>
            <a:ext cx="421484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no Pro Subhead" pitchFamily="18" charset="0"/>
              </a:rPr>
              <a:t>Составлен из двенадцати правильных пятиугольников. Каждая вершина додекаэдра является вершиной трёх правильных пятиугольников. Следовательно, сумма плоских углов при каждой вершине равна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no Pro Subhead" pitchFamily="18" charset="0"/>
              </a:rPr>
              <a:t>324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Arno Pro Subhead" pitchFamily="18" charset="0"/>
                <a:cs typeface="Arial" charset="0"/>
              </a:rPr>
              <a:t>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no Pro Subhead" pitchFamily="18" charset="0"/>
              </a:rPr>
              <a:t>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no Pro Subhead" pitchFamily="18" charset="0"/>
              </a:rPr>
              <a:t>	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no Pro Subhea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Додекаэдр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607" t="9676" r="14729" b="6867"/>
          <a:stretch>
            <a:fillRect/>
          </a:stretch>
        </p:blipFill>
        <p:spPr bwMode="auto">
          <a:xfrm>
            <a:off x="285720" y="2071678"/>
            <a:ext cx="4334941" cy="3786214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1349</Words>
  <Application>Microsoft Office PowerPoint</Application>
  <PresentationFormat>Экран (4:3)</PresentationFormat>
  <Paragraphs>196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Открытая</vt:lpstr>
      <vt:lpstr>Апекс</vt:lpstr>
      <vt:lpstr>Слайд 1</vt:lpstr>
      <vt:lpstr>Представляет группа «Математики»</vt:lpstr>
      <vt:lpstr>Многогранник-</vt:lpstr>
      <vt:lpstr>Признаки правильных многогранников:</vt:lpstr>
      <vt:lpstr>Слайд 5</vt:lpstr>
      <vt:lpstr>Куб или Гексаэдр</vt:lpstr>
      <vt:lpstr>октаэдр</vt:lpstr>
      <vt:lpstr>Слайд 8</vt:lpstr>
      <vt:lpstr>Слайд 9</vt:lpstr>
      <vt:lpstr>Правильных многогранников всего            пять !!!</vt:lpstr>
      <vt:lpstr>Слайд 11</vt:lpstr>
      <vt:lpstr>Теорема Эйлера</vt:lpstr>
      <vt:lpstr>Слайд 13</vt:lpstr>
      <vt:lpstr>Слайд 14</vt:lpstr>
      <vt:lpstr>Слайд 15</vt:lpstr>
      <vt:lpstr>Слайд 16</vt:lpstr>
      <vt:lpstr>Слайд 17</vt:lpstr>
      <vt:lpstr>Космологическая гипотеза Кеплера</vt:lpstr>
      <vt:lpstr>Слайд 19</vt:lpstr>
      <vt:lpstr>Слайд 20</vt:lpstr>
      <vt:lpstr>В молекуле метана, который удается очень точно измерить в эксперименте, а поскольку ни один атом водорода в молекуле СН4, очевидно, ничем не выделен, то разумно предположить, что эта молекула имеет форму правильного тетраэдра. Этот факт подтверждается фотографиями молекулы метана, полученными при помощи электронного микроскопа.  </vt:lpstr>
      <vt:lpstr>Простейшее  животное</vt:lpstr>
      <vt:lpstr>Интересно!</vt:lpstr>
      <vt:lpstr> Чудо природы – кристаллы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120</cp:revision>
  <dcterms:created xsi:type="dcterms:W3CDTF">2009-11-03T10:34:09Z</dcterms:created>
  <dcterms:modified xsi:type="dcterms:W3CDTF">2010-01-19T04:30:27Z</dcterms:modified>
</cp:coreProperties>
</file>