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96" r:id="rId14"/>
    <p:sldId id="289" r:id="rId15"/>
    <p:sldId id="270" r:id="rId16"/>
    <p:sldId id="271" r:id="rId17"/>
    <p:sldId id="284" r:id="rId18"/>
    <p:sldId id="272" r:id="rId19"/>
    <p:sldId id="273" r:id="rId20"/>
    <p:sldId id="274" r:id="rId21"/>
    <p:sldId id="275" r:id="rId22"/>
    <p:sldId id="276" r:id="rId23"/>
    <p:sldId id="277" r:id="rId24"/>
    <p:sldId id="285" r:id="rId25"/>
    <p:sldId id="286" r:id="rId26"/>
    <p:sldId id="287" r:id="rId27"/>
    <p:sldId id="288" r:id="rId28"/>
    <p:sldId id="278" r:id="rId29"/>
    <p:sldId id="279" r:id="rId30"/>
    <p:sldId id="280" r:id="rId31"/>
    <p:sldId id="290" r:id="rId32"/>
    <p:sldId id="291" r:id="rId33"/>
    <p:sldId id="292" r:id="rId34"/>
    <p:sldId id="293" r:id="rId35"/>
    <p:sldId id="294" r:id="rId36"/>
    <p:sldId id="295" r:id="rId37"/>
    <p:sldId id="281" r:id="rId38"/>
    <p:sldId id="282" r:id="rId39"/>
    <p:sldId id="283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14" autoAdjust="0"/>
    <p:restoredTop sz="94180" autoAdjust="0"/>
  </p:normalViewPr>
  <p:slideViewPr>
    <p:cSldViewPr>
      <p:cViewPr varScale="1">
        <p:scale>
          <a:sx n="70" d="100"/>
          <a:sy n="70" d="100"/>
        </p:scale>
        <p:origin x="-51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E6681A-9CC3-4DD0-BFAE-2EE61085BA0C}" type="datetimeFigureOut">
              <a:rPr lang="ru-RU" smtClean="0"/>
              <a:pPr/>
              <a:t>21.04.2009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C180F-ADE3-4B20-B095-ED45273190A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C180F-ADE3-4B20-B095-ED45273190A9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B1E58-6268-4232-A2CB-C7C019A525E2}" type="datetimeFigureOut">
              <a:rPr lang="ru-RU" smtClean="0"/>
              <a:pPr/>
              <a:t>21.04.2009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AAEBC-99BF-47F6-9A55-476D81BBDEE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B1E58-6268-4232-A2CB-C7C019A525E2}" type="datetimeFigureOut">
              <a:rPr lang="ru-RU" smtClean="0"/>
              <a:pPr/>
              <a:t>21.04.2009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AAEBC-99BF-47F6-9A55-476D81BBDE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B1E58-6268-4232-A2CB-C7C019A525E2}" type="datetimeFigureOut">
              <a:rPr lang="ru-RU" smtClean="0"/>
              <a:pPr/>
              <a:t>21.04.2009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AAEBC-99BF-47F6-9A55-476D81BBDE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B1E58-6268-4232-A2CB-C7C019A525E2}" type="datetimeFigureOut">
              <a:rPr lang="ru-RU" smtClean="0"/>
              <a:pPr/>
              <a:t>21.04.2009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AAEBC-99BF-47F6-9A55-476D81BBDE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B1E58-6268-4232-A2CB-C7C019A525E2}" type="datetimeFigureOut">
              <a:rPr lang="ru-RU" smtClean="0"/>
              <a:pPr/>
              <a:t>21.04.2009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45AAEBC-99BF-47F6-9A55-476D81BBDE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B1E58-6268-4232-A2CB-C7C019A525E2}" type="datetimeFigureOut">
              <a:rPr lang="ru-RU" smtClean="0"/>
              <a:pPr/>
              <a:t>21.04.2009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AAEBC-99BF-47F6-9A55-476D81BBDE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B1E58-6268-4232-A2CB-C7C019A525E2}" type="datetimeFigureOut">
              <a:rPr lang="ru-RU" smtClean="0"/>
              <a:pPr/>
              <a:t>21.04.2009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AAEBC-99BF-47F6-9A55-476D81BBDE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B1E58-6268-4232-A2CB-C7C019A525E2}" type="datetimeFigureOut">
              <a:rPr lang="ru-RU" smtClean="0"/>
              <a:pPr/>
              <a:t>21.04.2009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AAEBC-99BF-47F6-9A55-476D81BBDE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B1E58-6268-4232-A2CB-C7C019A525E2}" type="datetimeFigureOut">
              <a:rPr lang="ru-RU" smtClean="0"/>
              <a:pPr/>
              <a:t>21.04.2009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AAEBC-99BF-47F6-9A55-476D81BBDE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B1E58-6268-4232-A2CB-C7C019A525E2}" type="datetimeFigureOut">
              <a:rPr lang="ru-RU" smtClean="0"/>
              <a:pPr/>
              <a:t>21.04.2009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AAEBC-99BF-47F6-9A55-476D81BBDE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B1E58-6268-4232-A2CB-C7C019A525E2}" type="datetimeFigureOut">
              <a:rPr lang="ru-RU" smtClean="0"/>
              <a:pPr/>
              <a:t>21.04.2009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AAEBC-99BF-47F6-9A55-476D81BBDE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B4B1E58-6268-4232-A2CB-C7C019A525E2}" type="datetimeFigureOut">
              <a:rPr lang="ru-RU" smtClean="0"/>
              <a:pPr/>
              <a:t>21.04.2009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45AAEBC-99BF-47F6-9A55-476D81BBDE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wedg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0034" y="1643050"/>
            <a:ext cx="8229600" cy="1857388"/>
          </a:xfrm>
        </p:spPr>
        <p:txBody>
          <a:bodyPr>
            <a:noAutofit/>
          </a:bodyPr>
          <a:lstStyle/>
          <a:p>
            <a:r>
              <a:rPr lang="ru-RU" sz="54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Нижегородские герои  Крымской войны 1853-1856г</a:t>
            </a:r>
            <a:endParaRPr lang="ru-RU" sz="5400" i="1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sz="2000" dirty="0" smtClean="0"/>
              <a:t>МОУ СОШ №58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                                                                          </a:t>
            </a:r>
          </a:p>
          <a:p>
            <a:pPr algn="r">
              <a:buNone/>
            </a:pPr>
            <a:r>
              <a:rPr lang="ru-RU" sz="2400" dirty="0" smtClean="0"/>
              <a:t>                                                                              </a:t>
            </a:r>
          </a:p>
          <a:p>
            <a:pPr algn="r">
              <a:buNone/>
            </a:pPr>
            <a:r>
              <a:rPr lang="ru-RU" sz="2400" dirty="0" smtClean="0"/>
              <a:t> </a:t>
            </a:r>
            <a:r>
              <a:rPr lang="ru-RU" sz="2000" dirty="0" smtClean="0"/>
              <a:t>Выполнила:</a:t>
            </a:r>
          </a:p>
          <a:p>
            <a:pPr algn="r">
              <a:buNone/>
            </a:pPr>
            <a:r>
              <a:rPr lang="ru-RU" sz="2000" dirty="0" smtClean="0"/>
              <a:t>                                                                                            ученица 10 класса</a:t>
            </a:r>
          </a:p>
          <a:p>
            <a:pPr algn="r">
              <a:buNone/>
            </a:pPr>
            <a:r>
              <a:rPr lang="ru-RU" sz="2000" dirty="0" smtClean="0"/>
              <a:t>                                                                                             МОУ СОШ №58</a:t>
            </a:r>
          </a:p>
          <a:p>
            <a:pPr algn="r">
              <a:buNone/>
            </a:pPr>
            <a:r>
              <a:rPr lang="ru-RU" sz="2000" dirty="0" smtClean="0"/>
              <a:t>                                                                                        Перова Кристина</a:t>
            </a:r>
          </a:p>
          <a:p>
            <a:pPr algn="r">
              <a:buNone/>
            </a:pPr>
            <a:r>
              <a:rPr lang="ru-RU" sz="2000" dirty="0" smtClean="0"/>
              <a:t>                                                                                               Руководитель:</a:t>
            </a:r>
          </a:p>
          <a:p>
            <a:pPr algn="r">
              <a:buNone/>
            </a:pPr>
            <a:r>
              <a:rPr lang="ru-RU" sz="2000" dirty="0" smtClean="0"/>
              <a:t>                                                               Коленченко Е.М, учитель истории</a:t>
            </a:r>
          </a:p>
          <a:p>
            <a:pPr algn="r">
              <a:buNone/>
            </a:pPr>
            <a:r>
              <a:rPr lang="ru-RU" sz="2000" dirty="0" smtClean="0"/>
              <a:t>                                                                                       высшей категории</a:t>
            </a:r>
          </a:p>
          <a:p>
            <a:pPr algn="r">
              <a:buNone/>
            </a:pPr>
            <a:endParaRPr lang="ru-RU" sz="2000" dirty="0" smtClean="0"/>
          </a:p>
          <a:p>
            <a:pPr algn="r">
              <a:buNone/>
            </a:pPr>
            <a:r>
              <a:rPr lang="ru-RU" sz="2000" dirty="0" smtClean="0"/>
              <a:t> </a:t>
            </a:r>
          </a:p>
          <a:p>
            <a:pPr>
              <a:buNone/>
            </a:pPr>
            <a:r>
              <a:rPr lang="ru-RU" sz="2000" dirty="0" smtClean="0"/>
              <a:t>                                                  Мулино - 2009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3050"/>
            <a:ext cx="7286676" cy="79849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+mn-lt"/>
              </a:rPr>
              <a:t>        Оборона Севастополя</a:t>
            </a:r>
            <a:endParaRPr lang="ru-RU" sz="3600" b="1" dirty="0">
              <a:latin typeface="+mn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42844" y="1071546"/>
            <a:ext cx="6000792" cy="492922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В октябре 1854г. началась героическая оборона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Севастополя, продолжавшаяся 349 дней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П.С.Нахимов, инженер  Э.И.Тотлебен  сумели организовать активную оборону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превратившую Севастополь в мощную крепость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Союзные войска, ведя почти непрерывную бомбардировку города, ценой больших потерь взяли Малахов курган, Севастополь пал в 1855 г.</a:t>
            </a:r>
          </a:p>
        </p:txBody>
      </p:sp>
      <p:pic>
        <p:nvPicPr>
          <p:cNvPr id="1026" name="Picture 2" descr="D:\для школы\картинки крымская война\panorama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929066"/>
            <a:ext cx="4286280" cy="2628900"/>
          </a:xfrm>
          <a:prstGeom prst="rect">
            <a:avLst/>
          </a:prstGeom>
          <a:noFill/>
        </p:spPr>
      </p:pic>
      <p:pic>
        <p:nvPicPr>
          <p:cNvPr id="2050" name="Picture 2" descr="D:\для школы\картинки крымская война\лазарет, устороенный пироговым на К.В.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1571612"/>
            <a:ext cx="2959129" cy="4495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4286248" cy="1571612"/>
          </a:xfrm>
        </p:spPr>
        <p:txBody>
          <a:bodyPr/>
          <a:lstStyle/>
          <a:p>
            <a:r>
              <a:rPr lang="ru-RU" sz="2400" b="1" dirty="0" smtClean="0">
                <a:latin typeface="+mn-lt"/>
              </a:rPr>
              <a:t>     </a:t>
            </a:r>
            <a:r>
              <a:rPr lang="ru-RU" sz="2800" b="1" dirty="0" smtClean="0">
                <a:latin typeface="+mn-lt"/>
              </a:rPr>
              <a:t>Павел Степанович Нахимов(1802-1855</a:t>
            </a:r>
            <a:r>
              <a:rPr lang="ru-RU" sz="2800" b="1" dirty="0" smtClean="0"/>
              <a:t>)</a:t>
            </a:r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214810" y="285728"/>
            <a:ext cx="4929190" cy="657227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		</a:t>
            </a:r>
            <a:endParaRPr lang="ru-RU" sz="2900" dirty="0" smtClean="0"/>
          </a:p>
          <a:p>
            <a:pPr>
              <a:buNone/>
            </a:pPr>
            <a:r>
              <a:rPr lang="ru-RU" sz="2900" dirty="0" smtClean="0"/>
              <a:t>	</a:t>
            </a:r>
            <a:r>
              <a:rPr lang="ru-RU" sz="7200" dirty="0" smtClean="0"/>
              <a:t>Выдающийся русский флотоводец, одержавший ряд побед на Черном море. 1853 28 ноября, в чине вице-адмирала удостоен ордена Св. Георгия    ІІ степени «…</a:t>
            </a:r>
            <a:r>
              <a:rPr lang="ru-RU" sz="7200" i="1" dirty="0" smtClean="0"/>
              <a:t>за истребление турецкого флота в морском сражении при Синопе 18 ноября 1853 года»</a:t>
            </a:r>
            <a:r>
              <a:rPr lang="ru-RU" sz="7200" dirty="0" smtClean="0"/>
              <a:t>. </a:t>
            </a:r>
          </a:p>
          <a:p>
            <a:pPr>
              <a:buNone/>
            </a:pPr>
            <a:r>
              <a:rPr lang="ru-RU" sz="7200" dirty="0" smtClean="0"/>
              <a:t>			</a:t>
            </a:r>
            <a:endParaRPr lang="ru-RU" sz="7200" dirty="0"/>
          </a:p>
        </p:txBody>
      </p:sp>
      <p:pic>
        <p:nvPicPr>
          <p:cNvPr id="4098" name="Picture 2" descr="D:\для школы\картинки крымская война\nahim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6"/>
            <a:ext cx="2928958" cy="435771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Дарья Лаврентьевна Севастопольская(1822-1892 гг.)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4972056" cy="511494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600" dirty="0" smtClean="0"/>
              <a:t>		</a:t>
            </a:r>
            <a:r>
              <a:rPr lang="ru-RU" sz="2900" dirty="0" smtClean="0"/>
              <a:t> Сестра милосердия, героиня обороны Севастополя в Крымскую войну. Она не только оказывала медицинскую помощь, но и, переодевшись в мужскую одежду, участвовала в боях и ходила в разведку. 	За особые заслуги она была единственной из низшего сословия награждена золотой медалью на Владимирской ленте «За усердие». </a:t>
            </a:r>
            <a:endParaRPr lang="ru-RU" sz="2900" dirty="0"/>
          </a:p>
        </p:txBody>
      </p:sp>
      <p:pic>
        <p:nvPicPr>
          <p:cNvPr id="6146" name="Picture 2" descr="D:\для школы\картинки крымская война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643050"/>
            <a:ext cx="3357587" cy="485933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3757610" cy="1220810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+mn-lt"/>
              </a:rPr>
              <a:t>Лев Николаевич Толстой</a:t>
            </a:r>
            <a:endParaRPr lang="ru-RU" sz="4000" dirty="0">
              <a:latin typeface="+mn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214810" y="1000108"/>
            <a:ext cx="4614866" cy="519749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en-US" b="1" dirty="0" smtClean="0"/>
              <a:t>Когда</a:t>
            </a:r>
            <a:r>
              <a:rPr lang="en-US" b="1" dirty="0" smtClean="0"/>
              <a:t> в </a:t>
            </a:r>
            <a:r>
              <a:rPr lang="en-US" b="1" dirty="0" smtClean="0"/>
              <a:t>конце</a:t>
            </a:r>
            <a:r>
              <a:rPr lang="en-US" b="1" dirty="0" smtClean="0"/>
              <a:t> 1853 </a:t>
            </a:r>
            <a:r>
              <a:rPr lang="en-US" b="1" dirty="0" smtClean="0"/>
              <a:t>года</a:t>
            </a:r>
            <a:r>
              <a:rPr lang="en-US" b="1" dirty="0" smtClean="0"/>
              <a:t> </a:t>
            </a:r>
            <a:r>
              <a:rPr lang="en-US" b="1" dirty="0" smtClean="0"/>
              <a:t>началась</a:t>
            </a:r>
            <a:r>
              <a:rPr lang="en-US" b="1" dirty="0" smtClean="0"/>
              <a:t> </a:t>
            </a:r>
            <a:r>
              <a:rPr lang="en-US" b="1" dirty="0" smtClean="0"/>
              <a:t>Крымская</a:t>
            </a:r>
            <a:r>
              <a:rPr lang="en-US" b="1" dirty="0" smtClean="0"/>
              <a:t> </a:t>
            </a:r>
            <a:r>
              <a:rPr lang="en-US" b="1" dirty="0" smtClean="0"/>
              <a:t>война</a:t>
            </a:r>
            <a:r>
              <a:rPr lang="en-US" b="1" dirty="0" smtClean="0"/>
              <a:t> </a:t>
            </a:r>
            <a:r>
              <a:rPr lang="en-US" b="1" dirty="0" smtClean="0"/>
              <a:t>Лев</a:t>
            </a:r>
            <a:r>
              <a:rPr lang="en-US" b="1" dirty="0" smtClean="0"/>
              <a:t> </a:t>
            </a:r>
            <a:r>
              <a:rPr lang="en-US" b="1" dirty="0" smtClean="0"/>
              <a:t>Николаевич</a:t>
            </a:r>
            <a:r>
              <a:rPr lang="en-US" b="1" dirty="0" smtClean="0"/>
              <a:t> </a:t>
            </a:r>
            <a:r>
              <a:rPr lang="en-US" b="1" dirty="0" smtClean="0"/>
              <a:t>перевёлся</a:t>
            </a:r>
            <a:r>
              <a:rPr lang="en-US" b="1" dirty="0" smtClean="0"/>
              <a:t> в </a:t>
            </a:r>
            <a:r>
              <a:rPr lang="en-US" b="1" dirty="0" smtClean="0"/>
              <a:t>Дунайскую</a:t>
            </a:r>
            <a:r>
              <a:rPr lang="en-US" b="1" dirty="0" smtClean="0"/>
              <a:t> </a:t>
            </a:r>
            <a:r>
              <a:rPr lang="en-US" b="1" dirty="0" smtClean="0"/>
              <a:t>армию</a:t>
            </a:r>
            <a:r>
              <a:rPr lang="en-US" b="1" dirty="0" smtClean="0"/>
              <a:t>, </a:t>
            </a:r>
            <a:r>
              <a:rPr lang="en-US" b="1" dirty="0" smtClean="0"/>
              <a:t>участвовал</a:t>
            </a:r>
            <a:r>
              <a:rPr lang="en-US" b="1" dirty="0" smtClean="0"/>
              <a:t> в </a:t>
            </a:r>
            <a:r>
              <a:rPr lang="en-US" b="1" dirty="0" smtClean="0"/>
              <a:t>сражениях</a:t>
            </a:r>
            <a:r>
              <a:rPr lang="en-US" b="1" dirty="0" smtClean="0"/>
              <a:t> </a:t>
            </a:r>
            <a:r>
              <a:rPr lang="en-US" b="1" dirty="0" smtClean="0"/>
              <a:t>при</a:t>
            </a:r>
            <a:r>
              <a:rPr lang="en-US" b="1" dirty="0" smtClean="0"/>
              <a:t> </a:t>
            </a:r>
            <a:r>
              <a:rPr lang="en-US" b="1" dirty="0" smtClean="0"/>
              <a:t>Ольтенице</a:t>
            </a:r>
            <a:r>
              <a:rPr lang="en-US" b="1" dirty="0" smtClean="0"/>
              <a:t> и </a:t>
            </a:r>
            <a:r>
              <a:rPr lang="en-US" b="1" dirty="0" smtClean="0"/>
              <a:t>Силистрии</a:t>
            </a:r>
            <a:r>
              <a:rPr lang="en-US" b="1" dirty="0" smtClean="0"/>
              <a:t>. С </a:t>
            </a:r>
            <a:r>
              <a:rPr lang="en-US" b="1" dirty="0" smtClean="0"/>
              <a:t>ноября</a:t>
            </a:r>
            <a:r>
              <a:rPr lang="en-US" b="1" dirty="0" smtClean="0"/>
              <a:t> 1854 </a:t>
            </a:r>
            <a:r>
              <a:rPr lang="en-US" b="1" dirty="0" smtClean="0"/>
              <a:t>года</a:t>
            </a:r>
            <a:r>
              <a:rPr lang="en-US" b="1" dirty="0" smtClean="0"/>
              <a:t> </a:t>
            </a:r>
            <a:r>
              <a:rPr lang="en-US" b="1" dirty="0" smtClean="0"/>
              <a:t>по</a:t>
            </a:r>
            <a:r>
              <a:rPr lang="en-US" b="1" dirty="0" smtClean="0"/>
              <a:t> </a:t>
            </a:r>
            <a:r>
              <a:rPr lang="en-US" b="1" dirty="0" smtClean="0"/>
              <a:t>август</a:t>
            </a:r>
            <a:r>
              <a:rPr lang="en-US" b="1" dirty="0" smtClean="0"/>
              <a:t> 1855 </a:t>
            </a:r>
            <a:r>
              <a:rPr lang="en-US" b="1" dirty="0" smtClean="0"/>
              <a:t>года</a:t>
            </a:r>
            <a:r>
              <a:rPr lang="en-US" b="1" dirty="0" smtClean="0"/>
              <a:t> </a:t>
            </a:r>
            <a:r>
              <a:rPr lang="en-US" b="1" dirty="0" smtClean="0"/>
              <a:t>участвовал</a:t>
            </a:r>
            <a:r>
              <a:rPr lang="en-US" b="1" dirty="0" smtClean="0"/>
              <a:t> в </a:t>
            </a:r>
            <a:r>
              <a:rPr lang="en-US" b="1" dirty="0" smtClean="0"/>
              <a:t>обороне</a:t>
            </a:r>
            <a:r>
              <a:rPr lang="en-US" b="1" dirty="0" smtClean="0"/>
              <a:t> </a:t>
            </a:r>
            <a:r>
              <a:rPr lang="en-US" b="1" dirty="0" smtClean="0"/>
              <a:t>Севастополя</a:t>
            </a:r>
            <a:r>
              <a:rPr lang="en-US" b="1" dirty="0" smtClean="0"/>
              <a:t>. </a:t>
            </a:r>
            <a:r>
              <a:rPr lang="en-US" b="1" dirty="0" smtClean="0"/>
              <a:t>После</a:t>
            </a:r>
            <a:r>
              <a:rPr lang="en-US" b="1" dirty="0" smtClean="0"/>
              <a:t> </a:t>
            </a:r>
            <a:r>
              <a:rPr lang="en-US" b="1" dirty="0" smtClean="0"/>
              <a:t>штурма</a:t>
            </a:r>
            <a:r>
              <a:rPr lang="en-US" b="1" dirty="0" smtClean="0"/>
              <a:t>. </a:t>
            </a:r>
            <a:r>
              <a:rPr lang="en-US" b="1" dirty="0" smtClean="0"/>
              <a:t>Полученный</a:t>
            </a:r>
            <a:r>
              <a:rPr lang="en-US" b="1" dirty="0" smtClean="0"/>
              <a:t> </a:t>
            </a:r>
            <a:r>
              <a:rPr lang="en-US" b="1" dirty="0" smtClean="0"/>
              <a:t>непростой</a:t>
            </a:r>
            <a:r>
              <a:rPr lang="en-US" b="1" dirty="0" smtClean="0"/>
              <a:t>  </a:t>
            </a:r>
            <a:r>
              <a:rPr lang="en-US" b="1" dirty="0" smtClean="0"/>
              <a:t>жизненный</a:t>
            </a:r>
            <a:r>
              <a:rPr lang="en-US" b="1" dirty="0" smtClean="0"/>
              <a:t> </a:t>
            </a:r>
            <a:r>
              <a:rPr lang="en-US" b="1" dirty="0" smtClean="0"/>
              <a:t>опыт</a:t>
            </a:r>
            <a:r>
              <a:rPr lang="en-US" b="1" dirty="0" smtClean="0"/>
              <a:t>	</a:t>
            </a:r>
            <a:r>
              <a:rPr lang="en-US" b="1" dirty="0" smtClean="0"/>
              <a:t>лег</a:t>
            </a:r>
            <a:r>
              <a:rPr lang="en-US" b="1" dirty="0" smtClean="0"/>
              <a:t> в </a:t>
            </a:r>
            <a:r>
              <a:rPr lang="en-US" b="1" dirty="0" smtClean="0"/>
              <a:t>основу</a:t>
            </a:r>
            <a:r>
              <a:rPr lang="en-US" b="1" dirty="0" smtClean="0"/>
              <a:t> </a:t>
            </a:r>
            <a:r>
              <a:rPr lang="en-US" b="1" dirty="0" smtClean="0"/>
              <a:t>его</a:t>
            </a:r>
            <a:r>
              <a:rPr lang="en-US" b="1" dirty="0" smtClean="0"/>
              <a:t> </a:t>
            </a:r>
            <a:r>
              <a:rPr lang="en-US" b="1" dirty="0" smtClean="0"/>
              <a:t>знаменитых</a:t>
            </a:r>
            <a:r>
              <a:rPr lang="en-US" b="1" dirty="0" smtClean="0"/>
              <a:t> «</a:t>
            </a:r>
            <a:r>
              <a:rPr lang="en-US" b="1" dirty="0" smtClean="0"/>
              <a:t>Севастопольских</a:t>
            </a:r>
            <a:r>
              <a:rPr lang="en-US" b="1" dirty="0" smtClean="0"/>
              <a:t> </a:t>
            </a:r>
            <a:r>
              <a:rPr lang="en-US" b="1" dirty="0" smtClean="0"/>
              <a:t>рассказов</a:t>
            </a:r>
            <a:r>
              <a:rPr lang="en-US" b="1" dirty="0" smtClean="0"/>
              <a:t>».		</a:t>
            </a:r>
            <a:endParaRPr lang="ru-RU" b="1" dirty="0"/>
          </a:p>
        </p:txBody>
      </p:sp>
      <p:pic>
        <p:nvPicPr>
          <p:cNvPr id="2050" name="Picture 2" descr="F:\кристины\картинки крымская война\113@tolstkresтолсто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928802"/>
            <a:ext cx="3273425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Петр Маркович Кошка (1828 – 1882)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5643570" cy="571501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		</a:t>
            </a:r>
          </a:p>
          <a:p>
            <a:pPr>
              <a:buNone/>
            </a:pPr>
            <a:r>
              <a:rPr lang="ru-RU" dirty="0" smtClean="0"/>
              <a:t>		</a:t>
            </a:r>
            <a:r>
              <a:rPr lang="ru-RU" sz="3100" dirty="0" smtClean="0"/>
              <a:t>Матрос Черноморского флота, герой Севастопольской обороны 1854—1855, участник Синопского сражения. Матрос Кошка -  один из самых известных героев Обороны Севастополя. Отличался смелыми, инициативными действиями, храбростью и находчивостью в бою, особенно в разведке и при захвате пленных. Награжден Знаком Отличия Военного ордена Святого и медалями — серебряной «За защиту Севастополя 1854—1855 гг.» и бронзовой — «В память о Крымской войне 1853—1856 </a:t>
            </a:r>
            <a:r>
              <a:rPr lang="ru-RU" dirty="0" smtClean="0"/>
              <a:t>гг.»						</a:t>
            </a:r>
            <a:endParaRPr lang="ru-RU" dirty="0"/>
          </a:p>
        </p:txBody>
      </p:sp>
      <p:pic>
        <p:nvPicPr>
          <p:cNvPr id="4" name="Picture 3" descr="D:\для школы\картинки крымская война\петр кош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285860"/>
            <a:ext cx="3143272" cy="48577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+mn-lt"/>
              </a:rPr>
              <a:t>Нижегородцы – участники Крымской войны</a:t>
            </a:r>
            <a:endParaRPr lang="ru-RU" sz="48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		</a:t>
            </a:r>
            <a:r>
              <a:rPr lang="ru-RU" sz="3200" i="1" dirty="0" smtClean="0"/>
              <a:t>Герой – это тот, кто творит жизнь вопреки смерти, кто побеждает смерть</a:t>
            </a:r>
            <a:r>
              <a:rPr lang="ru-RU" sz="3200" dirty="0" smtClean="0"/>
              <a:t>. </a:t>
            </a:r>
          </a:p>
          <a:p>
            <a:pPr algn="r">
              <a:buNone/>
            </a:pPr>
            <a:r>
              <a:rPr lang="ru-RU" sz="3200" i="1" dirty="0" smtClean="0"/>
              <a:t>Максим Горкий.</a:t>
            </a:r>
            <a:endParaRPr lang="ru-RU" sz="3200" dirty="0" smtClean="0"/>
          </a:p>
          <a:p>
            <a:pPr algn="r">
              <a:buNone/>
            </a:pPr>
            <a:r>
              <a:rPr lang="ru-RU" sz="3200" i="1" dirty="0" smtClean="0"/>
              <a:t> </a:t>
            </a:r>
            <a:r>
              <a:rPr lang="ru-RU" sz="3200" dirty="0" smtClean="0"/>
              <a:t>В этом году исполняется </a:t>
            </a:r>
            <a:r>
              <a:rPr lang="ru-RU" sz="3200" b="1" dirty="0" smtClean="0"/>
              <a:t>стопятидесятипятилетняя  годовщина Крымской войны</a:t>
            </a:r>
            <a:r>
              <a:rPr lang="ru-RU" sz="3200" dirty="0" smtClean="0"/>
              <a:t>. Самое время вспомнить о наших земляках, участниках этой далекой печальной и незаслуженно забытой войне…</a:t>
            </a:r>
          </a:p>
          <a:p>
            <a:pPr>
              <a:buNone/>
            </a:pPr>
            <a:endParaRPr lang="ru-RU" sz="31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Карамзин Андрей Николаевич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5072066" cy="56435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		Карамзин Андрей Николаевич</a:t>
            </a:r>
            <a:r>
              <a:rPr lang="ru-RU" dirty="0" smtClean="0"/>
              <a:t>- сын известного историографа. 16 мая 1854 года, возглавляя отряд из четырех эскадронов, имел боевое столкновение с турецкой иррегулярной конницей. В ходе неудачного боя был  взят в плен и зверски убит.		</a:t>
            </a: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	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146" name="Picture 2" descr="D:\для школы\картинки крымская война\карамзи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428736"/>
            <a:ext cx="3286148" cy="478634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Андронников Иван Михайлович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6000792" cy="509493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		Правнук грузинского царя Ираклия Второго, генерал -лейтенант, является </a:t>
            </a:r>
            <a:r>
              <a:rPr lang="ru-RU" b="1" dirty="0" smtClean="0"/>
              <a:t>героем сражения турецкой крепости Ахалцих</a:t>
            </a:r>
            <a:r>
              <a:rPr lang="ru-RU" dirty="0" smtClean="0"/>
              <a:t> 14 ноября 1853 года, в которой пятитысячный русский отряд наголову разбил двадцатитысячный турецкий корпус. Это была первая яркая победа наших войск на Кавказском фронте Крымской войны. Также  одержал </a:t>
            </a:r>
            <a:r>
              <a:rPr lang="ru-RU" b="1" dirty="0" smtClean="0"/>
              <a:t>победу над турками  в битве на реке Чолок</a:t>
            </a:r>
            <a:r>
              <a:rPr lang="ru-RU" dirty="0" smtClean="0"/>
              <a:t>  в 1853 году., является </a:t>
            </a:r>
            <a:r>
              <a:rPr lang="ru-RU" b="1" dirty="0" smtClean="0"/>
              <a:t>кавалером ордена Св. Георгия</a:t>
            </a:r>
            <a:r>
              <a:rPr lang="ru-RU" dirty="0" smtClean="0"/>
              <a:t> четвертого и третьего класса.		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1285860"/>
            <a:ext cx="242889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Барон Дельвиг Николай Иванович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85860"/>
            <a:ext cx="6500858" cy="557214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		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		</a:t>
            </a:r>
            <a:r>
              <a:rPr lang="ru-RU" dirty="0" smtClean="0"/>
              <a:t>Полковник, генерал –майор, </a:t>
            </a:r>
            <a:r>
              <a:rPr lang="ru-RU" b="1" dirty="0" smtClean="0"/>
              <a:t>участник  обороны Севастополя,</a:t>
            </a:r>
            <a:r>
              <a:rPr lang="ru-RU" dirty="0" smtClean="0"/>
              <a:t>  и </a:t>
            </a:r>
            <a:r>
              <a:rPr lang="ru-RU" b="1" dirty="0" smtClean="0"/>
              <a:t>Инкерманского</a:t>
            </a:r>
            <a:r>
              <a:rPr lang="ru-RU" b="1" dirty="0" smtClean="0"/>
              <a:t> сражения,</a:t>
            </a:r>
            <a:r>
              <a:rPr lang="ru-RU" dirty="0" smtClean="0"/>
              <a:t> был начальником штаба при генерал- лейтенанте Жабокритском на четвертой и пятой оборонительных лилиях севастопольской обороны, где был ранен, награжден орденами: Святого Георгия четвертой степени, Святого Владимира третьей и четвертой степени, Святой Анны третьей и второй степени.							</a:t>
            </a: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		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195" name="Picture 3" descr="D:\для школы\картинки крымская война\7776477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91312" y="1285860"/>
            <a:ext cx="2124092" cy="47625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Нижегородский графа Аракчеева кадетский корпус.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5643570" cy="45720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		</a:t>
            </a:r>
          </a:p>
          <a:p>
            <a:pPr>
              <a:buNone/>
            </a:pPr>
            <a:endParaRPr lang="ru-RU" sz="20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r>
              <a:rPr lang="ru-RU" sz="2400" dirty="0" smtClean="0"/>
              <a:t>	В 1834 г.  был открыт в 28 верстах от г. Новгорода кадетский корпус. Его открытию способствовал граф </a:t>
            </a:r>
            <a:r>
              <a:rPr lang="en-US" sz="2400" dirty="0" smtClean="0"/>
              <a:t>A</a:t>
            </a:r>
            <a:r>
              <a:rPr lang="ru-RU" sz="2400" dirty="0" smtClean="0"/>
              <a:t>.</a:t>
            </a:r>
            <a:r>
              <a:rPr lang="en-US" sz="2400" dirty="0" smtClean="0"/>
              <a:t>A</a:t>
            </a:r>
            <a:r>
              <a:rPr lang="ru-RU" sz="2400" dirty="0" smtClean="0"/>
              <a:t>. Аракчеев, Император Николай </a:t>
            </a:r>
            <a:r>
              <a:rPr lang="en-US" sz="2400" dirty="0" smtClean="0"/>
              <a:t>I</a:t>
            </a:r>
            <a:r>
              <a:rPr lang="ru-RU" sz="2400" dirty="0" smtClean="0"/>
              <a:t> повелел: имение графа - с. Грузино, - отдать кадетскому корпусу, присоединить к его наименованию имя гр. Аракчеева и употреблять его герб (с девизом "Без лести предан"). </a:t>
            </a:r>
            <a:endParaRPr lang="ru-RU" sz="2400" dirty="0"/>
          </a:p>
        </p:txBody>
      </p:sp>
      <p:pic>
        <p:nvPicPr>
          <p:cNvPr id="4" name="Рисунок 3" descr="http://www.ruscadet.ru/history/rkk_1701_1918/1883_1918/ngor/zd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857364"/>
            <a:ext cx="357186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/>
          <a:lstStyle/>
          <a:p>
            <a:r>
              <a:rPr lang="ru-RU" dirty="0" smtClean="0"/>
              <a:t>Оглавление.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6215082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ru-RU" dirty="0" smtClean="0"/>
              <a:t>1.Введение.</a:t>
            </a:r>
          </a:p>
          <a:p>
            <a:pPr lvl="0">
              <a:buNone/>
            </a:pPr>
            <a:r>
              <a:rPr lang="ru-RU" dirty="0" smtClean="0"/>
              <a:t>2.Герои Крымской войны.</a:t>
            </a:r>
          </a:p>
          <a:p>
            <a:pPr>
              <a:buNone/>
            </a:pPr>
            <a:r>
              <a:rPr lang="ru-RU" dirty="0" smtClean="0"/>
              <a:t>         2.1Крымская война и ее знаменитые герои. </a:t>
            </a:r>
          </a:p>
          <a:p>
            <a:pPr>
              <a:buNone/>
            </a:pPr>
            <a:r>
              <a:rPr lang="ru-RU" dirty="0" smtClean="0"/>
              <a:t>         2.2Нижегородцы-участники Крымской войны.</a:t>
            </a:r>
          </a:p>
          <a:p>
            <a:pPr>
              <a:buNone/>
            </a:pPr>
            <a:r>
              <a:rPr lang="ru-RU" dirty="0" smtClean="0"/>
              <a:t> 3. 	Заключение.</a:t>
            </a:r>
          </a:p>
          <a:p>
            <a:pPr>
              <a:buNone/>
            </a:pPr>
            <a:r>
              <a:rPr lang="ru-RU" dirty="0" smtClean="0"/>
              <a:t> 4.	Список литературы.</a:t>
            </a:r>
          </a:p>
          <a:p>
            <a:pPr>
              <a:buNone/>
            </a:pPr>
            <a:r>
              <a:rPr lang="ru-RU" dirty="0" smtClean="0"/>
              <a:t> 5. Приложение:</a:t>
            </a:r>
          </a:p>
          <a:p>
            <a:pPr>
              <a:buNone/>
            </a:pPr>
            <a:r>
              <a:rPr lang="ru-RU" dirty="0" smtClean="0"/>
              <a:t>	- театры боевых действий Крымской войны;</a:t>
            </a:r>
          </a:p>
          <a:p>
            <a:pPr>
              <a:buNone/>
            </a:pPr>
            <a:r>
              <a:rPr lang="ru-RU" dirty="0" smtClean="0"/>
              <a:t>	- ветераны Крымской войны;</a:t>
            </a:r>
          </a:p>
          <a:p>
            <a:pPr>
              <a:buNone/>
            </a:pPr>
            <a:r>
              <a:rPr lang="ru-RU" dirty="0" smtClean="0"/>
              <a:t>	- ордена и медали, оружие, обмундирование российской армии середины 19 века;</a:t>
            </a:r>
          </a:p>
          <a:p>
            <a:pPr>
              <a:buNone/>
            </a:pPr>
            <a:r>
              <a:rPr lang="ru-RU" dirty="0" smtClean="0"/>
              <a:t>	- книга Л.Н.Толстого «Севастопольские рассказы».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0"/>
            <a:ext cx="5429256" cy="68580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		</a:t>
            </a:r>
          </a:p>
          <a:p>
            <a:pPr>
              <a:buNone/>
            </a:pPr>
            <a:r>
              <a:rPr lang="ru-RU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		</a:t>
            </a:r>
          </a:p>
          <a:p>
            <a:pPr>
              <a:buNone/>
            </a:pPr>
            <a:endParaRPr lang="ru-RU" sz="36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r>
              <a:rPr lang="ru-RU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		</a:t>
            </a:r>
            <a:r>
              <a:rPr lang="ru-RU" sz="8000" b="1" dirty="0" smtClean="0"/>
              <a:t>За 75 лет (1834-1909 гг.) в корпусе получили воспитание и образование 5000 воспитанников, 43 питомца его были убиты в сражениях и 25 получили орден св. Георгия. 				Среди наиболее отличившихся выпускник 1853 г. генерал от артиллерии георгиевский кавалер А. В. Оноприенко, генерал Н. К. Дуроп (1863) - автор распространенного учебника тактики; братья Н. А. и Г. А. Забудские - ученые-химики и прекрасные артиллеристы; видный педагог генерал 3. А. Макшеев (1874) и его брат - генерал Я. А. Макшеев (1872) - руководитель главной военной газеты и журнала; исследователь Эфиопии К. С.Звягин (1875), поэт Н. И. Сергиевич, Н. Г. Гольмдорф (1863), И. И. Цытович (1849), и другие. 					 			</a:t>
            </a:r>
            <a:r>
              <a:rPr lang="ru-RU" sz="5000" b="1" dirty="0" smtClean="0"/>
              <a:t>	</a:t>
            </a:r>
            <a:r>
              <a:rPr lang="ru-RU" sz="3600" dirty="0" smtClean="0"/>
              <a:t>						</a:t>
            </a:r>
            <a:endParaRPr lang="ru-RU" sz="3600" dirty="0"/>
          </a:p>
        </p:txBody>
      </p:sp>
      <p:pic>
        <p:nvPicPr>
          <p:cNvPr id="7" name="Рисунок 6" descr="http://www.ruscadet.ru/history/rkk_1701_1918/1883_1918/ngor/pro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14290"/>
            <a:ext cx="364333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ruscadet.ru/history/rkk_1701_1918/1883_1918/ngor/stol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429000"/>
            <a:ext cx="371477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Нижегородский 17-драгунский полк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7429520" cy="571501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		Полк сформирован  в 1701г. воеводой Апраксиным в составе 10 рот. 1708г. полк получил название Нижегородского драгунского полка. Во время Крымской войны Нижегородцы доблестно участвовали в боях при Баяндуре и Башкадыкларе, захватив 6 орудий. За победу при Башкадыкларе командир полка генерал-майор князь Я.И.Чавчавадзе получил орден Св. Георгия3 степени, командиры дивизионов полковник Ф.К.Борковский и майор В.А.Петров, а также командир одного из эскадронов капитан князь З.Г.Чавчавадзе</a:t>
            </a:r>
            <a:r>
              <a:rPr lang="en-US" dirty="0" smtClean="0"/>
              <a:t> </a:t>
            </a:r>
            <a:r>
              <a:rPr lang="ru-RU" dirty="0" smtClean="0"/>
              <a:t>— орден св. Георгия 4-й степени, все офицеры</a:t>
            </a:r>
            <a:r>
              <a:rPr lang="en-US" dirty="0" smtClean="0"/>
              <a:t> </a:t>
            </a:r>
            <a:r>
              <a:rPr lang="ru-RU" dirty="0" smtClean="0"/>
              <a:t>— полугодовой оклад жалованья, а нижние чины</a:t>
            </a:r>
            <a:r>
              <a:rPr lang="en-US" dirty="0" smtClean="0"/>
              <a:t> </a:t>
            </a:r>
            <a:r>
              <a:rPr lang="ru-RU" dirty="0" smtClean="0"/>
              <a:t>— по 2 рубля и 100 знаков отличия Военного ордена. Кроме того, 21 января 1854</a:t>
            </a:r>
            <a:r>
              <a:rPr lang="en-US" dirty="0" smtClean="0"/>
              <a:t> </a:t>
            </a:r>
            <a:r>
              <a:rPr lang="ru-RU" dirty="0" smtClean="0"/>
              <a:t>г. полку были пожалованы 17 Георгиевских труб с надписью: </a:t>
            </a:r>
            <a:r>
              <a:rPr lang="ru-RU" i="1" dirty="0" smtClean="0"/>
              <a:t>«За отличные подвиги при поражении 36-тысячного турецкого корпуса на Башкадыкларских высотах 19 ноября 1853</a:t>
            </a:r>
            <a:r>
              <a:rPr lang="en-US" i="1" dirty="0" smtClean="0"/>
              <a:t> </a:t>
            </a:r>
            <a:r>
              <a:rPr lang="ru-RU" i="1" dirty="0" smtClean="0"/>
              <a:t>г.».</a:t>
            </a:r>
            <a:r>
              <a:rPr lang="ru-RU" dirty="0" smtClean="0"/>
              <a:t> Боевые подвиги Нижегородцев вызвали следующие слова императора Александра </a:t>
            </a:r>
            <a:r>
              <a:rPr lang="en-US" dirty="0" smtClean="0"/>
              <a:t>II</a:t>
            </a:r>
            <a:r>
              <a:rPr lang="ru-RU" sz="4000" dirty="0" smtClean="0"/>
              <a:t>: </a:t>
            </a:r>
            <a:r>
              <a:rPr lang="ru-RU" sz="4000" i="1" dirty="0" smtClean="0"/>
              <a:t>«Нижегородцев я считаю своим первым кавалерским полком»</a:t>
            </a:r>
            <a:r>
              <a:rPr lang="ru-RU" sz="4000" dirty="0" smtClean="0"/>
              <a:t>. </a:t>
            </a:r>
            <a:r>
              <a:rPr lang="ru-RU" sz="4000" i="1" dirty="0" smtClean="0"/>
              <a:t>		</a:t>
            </a:r>
            <a:endParaRPr lang="ru-RU" sz="4000" dirty="0"/>
          </a:p>
        </p:txBody>
      </p:sp>
      <p:pic>
        <p:nvPicPr>
          <p:cNvPr id="4" name="Picture 2" descr="D:\для школы\картинки крымская война\3-20030507171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857232"/>
            <a:ext cx="1643042" cy="52863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4757742" cy="45720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	Нижегородский край – Родина многих известных героев, таких как Кузьма Минин, Дмитрий Пожарский. Мы должна помнить о них и о других, менее известных героях Нижегородского края.</a:t>
            </a:r>
            <a:br>
              <a:rPr lang="ru-RU" dirty="0" smtClean="0"/>
            </a:b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	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7" name="Picture 3" descr="D:\для школы\картинки крымская война\4_85195254630ва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57166"/>
            <a:ext cx="3798894" cy="58579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6643710"/>
          </a:xfrm>
        </p:spPr>
        <p:txBody>
          <a:bodyPr>
            <a:normAutofit fontScale="77500" lnSpcReduction="20000"/>
          </a:bodyPr>
          <a:lstStyle/>
          <a:p>
            <a:pPr algn="r">
              <a:buNone/>
            </a:pPr>
            <a:r>
              <a:rPr lang="ru-RU" b="1" dirty="0" smtClean="0"/>
              <a:t>		</a:t>
            </a:r>
          </a:p>
          <a:p>
            <a:pPr algn="r">
              <a:buNone/>
            </a:pPr>
            <a:endParaRPr lang="ru-RU" sz="3800" b="1" i="1" dirty="0" smtClean="0"/>
          </a:p>
          <a:p>
            <a:pPr algn="r">
              <a:buNone/>
            </a:pPr>
            <a:endParaRPr lang="ru-RU" sz="3800" b="1" i="1" dirty="0" smtClean="0"/>
          </a:p>
          <a:p>
            <a:pPr algn="r">
              <a:buNone/>
            </a:pPr>
            <a:r>
              <a:rPr lang="ru-RU" sz="3800" i="1" dirty="0" smtClean="0"/>
              <a:t>Поклонение героям должно выражаться в том, что сами мы будем героически настроены.	</a:t>
            </a:r>
            <a:endParaRPr lang="ru-RU" sz="3800" dirty="0" smtClean="0"/>
          </a:p>
          <a:p>
            <a:pPr algn="r">
              <a:buNone/>
            </a:pPr>
            <a:r>
              <a:rPr lang="ru-RU" sz="3800" i="1" dirty="0" smtClean="0"/>
              <a:t> Эмерсон У.</a:t>
            </a:r>
          </a:p>
          <a:p>
            <a:pPr>
              <a:buNone/>
            </a:pPr>
            <a:r>
              <a:rPr lang="ru-RU" sz="3200" dirty="0" smtClean="0"/>
              <a:t>Выводы:</a:t>
            </a:r>
          </a:p>
          <a:p>
            <a:pPr>
              <a:buNone/>
            </a:pPr>
            <a:r>
              <a:rPr lang="ru-RU" sz="3200" dirty="0" smtClean="0"/>
              <a:t>- </a:t>
            </a:r>
            <a:r>
              <a:rPr lang="ru-RU" sz="3200" b="1" dirty="0" smtClean="0"/>
              <a:t>уникальность</a:t>
            </a:r>
            <a:r>
              <a:rPr lang="ru-RU" sz="3200" dirty="0" smtClean="0"/>
              <a:t> России заключается, в высоком </a:t>
            </a:r>
            <a:r>
              <a:rPr lang="ru-RU" sz="3200" b="1" dirty="0" smtClean="0"/>
              <a:t>патриотическом духе</a:t>
            </a:r>
            <a:r>
              <a:rPr lang="ru-RU" sz="3200" dirty="0" smtClean="0"/>
              <a:t> российского народа;</a:t>
            </a:r>
          </a:p>
          <a:p>
            <a:pPr>
              <a:buNone/>
            </a:pPr>
            <a:r>
              <a:rPr lang="ru-RU" sz="3200" dirty="0" smtClean="0"/>
              <a:t>-</a:t>
            </a:r>
            <a:r>
              <a:rPr lang="ru-RU" dirty="0" smtClean="0"/>
              <a:t>лучшие воинские традиции российской армии были заложены нашими славными предками, в том числе воинами-нижегородцами;</a:t>
            </a:r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- особое место среди духовных качеств российских воинов занимает </a:t>
            </a:r>
            <a:r>
              <a:rPr lang="ru-RU" sz="3200" b="1" dirty="0" smtClean="0"/>
              <a:t>любовь к Родине</a:t>
            </a:r>
            <a:r>
              <a:rPr lang="ru-RU" sz="3200" dirty="0" smtClean="0"/>
              <a:t>, включающая </a:t>
            </a:r>
            <a:r>
              <a:rPr lang="ru-RU" sz="3200" b="1" dirty="0" smtClean="0"/>
              <a:t>патриотизм</a:t>
            </a:r>
            <a:r>
              <a:rPr lang="ru-RU" sz="3200" dirty="0" smtClean="0"/>
              <a:t>.					</a:t>
            </a:r>
          </a:p>
          <a:p>
            <a:pPr>
              <a:buNone/>
            </a:pPr>
            <a:endParaRPr lang="ru-RU" sz="31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21510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- поражение в  Крымской войне -  одна из самых трагических страниц отечественной истории и его причины кроятся во внутреннем положении России и в политике Николая 1;</a:t>
            </a:r>
          </a:p>
          <a:p>
            <a:pPr>
              <a:buNone/>
            </a:pPr>
            <a:r>
              <a:rPr lang="ru-RU" dirty="0" smtClean="0"/>
              <a:t> - союзники  поспешно пошли на заключение Парижского мира </a:t>
            </a:r>
            <a:r>
              <a:rPr lang="ru-RU" b="1" dirty="0" smtClean="0"/>
              <a:t>благодаря мужеству защитников </a:t>
            </a:r>
            <a:r>
              <a:rPr lang="ru-RU" dirty="0" smtClean="0"/>
              <a:t>Севастополя, боясь огромных потерь;</a:t>
            </a:r>
          </a:p>
          <a:p>
            <a:pPr>
              <a:buNone/>
            </a:pPr>
            <a:r>
              <a:rPr lang="ru-RU" dirty="0" smtClean="0"/>
              <a:t>- многие герои Крымской войны </a:t>
            </a:r>
            <a:r>
              <a:rPr lang="ru-RU" b="1" dirty="0" smtClean="0"/>
              <a:t>известны и почитаемы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/>
              <a:t>- история Нижегородского края тесно переплетается с историей России;</a:t>
            </a:r>
          </a:p>
          <a:p>
            <a:pPr>
              <a:buNone/>
            </a:pPr>
            <a:r>
              <a:rPr lang="ru-RU" dirty="0" smtClean="0"/>
              <a:t>-многие </a:t>
            </a:r>
            <a:r>
              <a:rPr lang="ru-RU" b="1" dirty="0" smtClean="0"/>
              <a:t>нижегородцы участвовали в Крымской войне</a:t>
            </a:r>
            <a:r>
              <a:rPr lang="ru-RU" dirty="0" smtClean="0"/>
              <a:t>, были ранены или погибли, их подвигами мы можем гордиться. Не все имена удалось восстановить, но многое мы уже узнали. 				</a:t>
            </a:r>
          </a:p>
          <a:p>
            <a:pPr>
              <a:buNone/>
            </a:pPr>
            <a:r>
              <a:rPr lang="ru-RU" dirty="0" smtClean="0"/>
              <a:t>-в Крымской войне участвовали многие выпускники </a:t>
            </a:r>
            <a:r>
              <a:rPr lang="ru-RU" b="1" dirty="0" smtClean="0"/>
              <a:t>Нижегородского графа Аракчеева кадетского корпуса, Нижегородский 17-драгунский полк, отдельные офицеры и солдаты из Нижегородского края.</a:t>
            </a:r>
            <a:r>
              <a:rPr lang="ru-RU" dirty="0" smtClean="0"/>
              <a:t> Все они выполнили свой долг, были награждены и достойно прожили до конца дней своих.										</a:t>
            </a:r>
            <a:r>
              <a:rPr lang="ru-RU" dirty="0" smtClean="0">
                <a:solidFill>
                  <a:schemeClr val="bg1"/>
                </a:solidFill>
              </a:rPr>
              <a:t>	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6143636" cy="6858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		</a:t>
            </a:r>
          </a:p>
          <a:p>
            <a:pPr>
              <a:buNone/>
            </a:pPr>
            <a:r>
              <a:rPr lang="ru-RU" b="1" dirty="0" smtClean="0"/>
              <a:t>		</a:t>
            </a:r>
            <a:r>
              <a:rPr lang="en-US" b="1" dirty="0" smtClean="0"/>
              <a:t>«</a:t>
            </a:r>
            <a:r>
              <a:rPr lang="ru-RU" b="1" dirty="0" smtClean="0"/>
              <a:t>В</a:t>
            </a:r>
            <a:r>
              <a:rPr lang="en-US" b="1" dirty="0" smtClean="0"/>
              <a:t>икториальные дни»</a:t>
            </a:r>
            <a:r>
              <a:rPr lang="ru-RU" dirty="0" smtClean="0"/>
              <a:t> - </a:t>
            </a:r>
            <a:r>
              <a:rPr lang="en-US" b="1" dirty="0" smtClean="0"/>
              <a:t>особые дни, когда общество, чествуя армию и флот, воздавало дань воинскому подвигу, славе  доблести своих защитников, а служивые люди, поднимаясь над буднями, по-особому представляли смысл ратной службы, глубже ощущали свою причастность к славным деяниям наших предков.</a:t>
            </a:r>
            <a:r>
              <a:rPr lang="ru-RU" b="1" dirty="0" smtClean="0"/>
              <a:t>		</a:t>
            </a:r>
            <a:r>
              <a:rPr lang="ru-RU" dirty="0" smtClean="0"/>
              <a:t> </a:t>
            </a:r>
            <a:r>
              <a:rPr lang="en-US" dirty="0" smtClean="0"/>
              <a:t>1995 г. был принят</a:t>
            </a:r>
            <a:r>
              <a:rPr lang="ru-RU" dirty="0" smtClean="0"/>
              <a:t> </a:t>
            </a:r>
            <a:r>
              <a:rPr lang="en-US" b="1" dirty="0" smtClean="0"/>
              <a:t>Федеральный закон «О днях воинской славы</a:t>
            </a:r>
            <a:r>
              <a:rPr lang="en-US" dirty="0" smtClean="0"/>
              <a:t> (победных днях) </a:t>
            </a:r>
            <a:r>
              <a:rPr lang="en-US" b="1" dirty="0" smtClean="0"/>
              <a:t>России»</a:t>
            </a:r>
            <a:r>
              <a:rPr lang="en-US" dirty="0" smtClean="0"/>
              <a:t>, в список которых вошли часть «викториальных дней» и наиболее выдающиеся события военной </a:t>
            </a:r>
            <a:r>
              <a:rPr lang="en-US" dirty="0" smtClean="0"/>
              <a:t>истории</a:t>
            </a:r>
            <a:r>
              <a:rPr lang="en-US" dirty="0" smtClean="0"/>
              <a:t> 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 smtClean="0"/>
              <a:t>				</a:t>
            </a:r>
            <a:r>
              <a:rPr lang="en-US" b="1" dirty="0" smtClean="0"/>
              <a:t>1 декабря 1853 года</a:t>
            </a:r>
            <a:r>
              <a:rPr lang="en-US" dirty="0" smtClean="0"/>
              <a:t> – День победы русской эскадры под командованием П.С.Нахимова над турецкой эскадрой у мыса Синоп. 									</a:t>
            </a:r>
            <a:r>
              <a:rPr lang="en-US" b="1" dirty="0" smtClean="0"/>
              <a:t>			</a:t>
            </a:r>
            <a:endParaRPr lang="ru-RU" dirty="0"/>
          </a:p>
        </p:txBody>
      </p:sp>
      <p:pic>
        <p:nvPicPr>
          <p:cNvPr id="9219" name="Picture 3" descr="D:\для школы\картинки крымская война\Vystav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1071546"/>
            <a:ext cx="3071802" cy="407671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	</a:t>
            </a:r>
            <a:endParaRPr lang="ru-RU" dirty="0"/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285720" y="428604"/>
            <a:ext cx="8429684" cy="5500726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2800" dirty="0" smtClean="0"/>
              <a:t>	</a:t>
            </a:r>
            <a:r>
              <a:rPr lang="ru-RU" sz="2800" i="1" dirty="0" smtClean="0">
                <a:solidFill>
                  <a:schemeClr val="bg1"/>
                </a:solidFill>
              </a:rPr>
              <a:t>Нашей </a:t>
            </a:r>
            <a:r>
              <a:rPr lang="ru-RU" sz="2800" i="1" dirty="0" smtClean="0">
                <a:solidFill>
                  <a:schemeClr val="bg1"/>
                </a:solidFill>
              </a:rPr>
              <a:t>п</a:t>
            </a:r>
            <a:r>
              <a:rPr lang="en-US" sz="2800" i="1" dirty="0" smtClean="0">
                <a:solidFill>
                  <a:schemeClr val="bg1"/>
                </a:solidFill>
              </a:rPr>
              <a:t>амятью</a:t>
            </a:r>
            <a:r>
              <a:rPr lang="en-US" sz="2800" i="1" dirty="0" smtClean="0">
                <a:solidFill>
                  <a:schemeClr val="bg1"/>
                </a:solidFill>
              </a:rPr>
              <a:t> </a:t>
            </a:r>
            <a:r>
              <a:rPr lang="en-US" sz="2800" i="1" dirty="0" smtClean="0">
                <a:solidFill>
                  <a:schemeClr val="bg1"/>
                </a:solidFill>
              </a:rPr>
              <a:t>может стать </a:t>
            </a:r>
            <a:r>
              <a:rPr lang="en-US" sz="2800" b="1" i="1" dirty="0" smtClean="0">
                <a:solidFill>
                  <a:schemeClr val="bg1"/>
                </a:solidFill>
              </a:rPr>
              <a:t>сборник статей, стихи, стелла, памятник</a:t>
            </a:r>
            <a:r>
              <a:rPr lang="en-US" sz="2800" i="1" dirty="0" smtClean="0">
                <a:solidFill>
                  <a:schemeClr val="bg1"/>
                </a:solidFill>
              </a:rPr>
              <a:t>, посвященные нашим землякам- участникам</a:t>
            </a:r>
            <a:r>
              <a:rPr lang="ru-RU" sz="2800" b="1" i="1" dirty="0" smtClean="0">
                <a:solidFill>
                  <a:schemeClr val="bg1"/>
                </a:solidFill>
              </a:rPr>
              <a:t>   </a:t>
            </a:r>
            <a:r>
              <a:rPr lang="en-US" sz="2800" b="1" i="1" dirty="0" smtClean="0">
                <a:solidFill>
                  <a:schemeClr val="bg1"/>
                </a:solidFill>
              </a:rPr>
              <a:t>Крымской войны. </a:t>
            </a:r>
            <a:r>
              <a:rPr lang="en-US" sz="2800" i="1" dirty="0" smtClean="0">
                <a:solidFill>
                  <a:schemeClr val="bg1"/>
                </a:solidFill>
              </a:rPr>
              <a:t>Поэтому надо	</a:t>
            </a:r>
            <a:r>
              <a:rPr lang="en-US" sz="2800" b="1" i="1" dirty="0" smtClean="0">
                <a:solidFill>
                  <a:schemeClr val="bg1"/>
                </a:solidFill>
              </a:rPr>
              <a:t>продолжить поиск неизвестных героев и разработать проект по увековечиванию их памяти</a:t>
            </a:r>
            <a:r>
              <a:rPr lang="en-US" sz="2800" i="1" dirty="0" smtClean="0">
                <a:solidFill>
                  <a:schemeClr val="bg1"/>
                </a:solidFill>
              </a:rPr>
              <a:t>.			</a:t>
            </a:r>
            <a:endParaRPr lang="ru-RU" sz="28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00042"/>
            <a:ext cx="8858280" cy="264320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Нам, молодому поколению, особенно нужен такой характер, чтобы выполнить свое предназначение на нашей родной земле, чтобы оставить свой след и достойный вклад в процветание нашей  России.</a:t>
            </a:r>
            <a:r>
              <a:rPr lang="ru-RU" dirty="0" smtClean="0"/>
              <a:t>	Живые помнят…  Помнят имена погибших. И в память о тех, кто не вернулся, мы должны любой ценой сохранить мир.</a:t>
            </a:r>
          </a:p>
          <a:p>
            <a:endParaRPr lang="ru-RU" dirty="0"/>
          </a:p>
        </p:txBody>
      </p:sp>
      <p:pic>
        <p:nvPicPr>
          <p:cNvPr id="3075" name="Picture 3" descr="D:\для школы\1219052675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143248"/>
            <a:ext cx="6000792" cy="35004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785786" y="857232"/>
            <a:ext cx="7643866" cy="492922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/>
              <a:t>Человек  или является патриотом своего Отечества, и тогда он соединен с ним, как дерево корнями с землей, или он лишь пыль, носимая всеми ветрами.				</a:t>
            </a:r>
            <a:endParaRPr lang="ru-RU" sz="3200" i="1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001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Литература.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>
            <a:normAutofit fontScale="47500" lnSpcReduction="20000"/>
          </a:bodyPr>
          <a:lstStyle/>
          <a:p>
            <a:pPr lvl="0">
              <a:buNone/>
            </a:pPr>
            <a:endParaRPr lang="ru-RU" dirty="0" smtClean="0"/>
          </a:p>
          <a:p>
            <a:pPr lvl="0">
              <a:buFont typeface="Wingdings" pitchFamily="2" charset="2"/>
              <a:buChar char="ü"/>
            </a:pPr>
            <a:r>
              <a:rPr lang="ru-RU" sz="4400" dirty="0" smtClean="0"/>
              <a:t>Антонов В.С.Книга для чтения по истории СССР </a:t>
            </a:r>
            <a:r>
              <a:rPr lang="en-US" sz="4400" dirty="0" smtClean="0"/>
              <a:t>X</a:t>
            </a:r>
            <a:r>
              <a:rPr lang="ru-RU" sz="4400" dirty="0" smtClean="0"/>
              <a:t>І</a:t>
            </a:r>
            <a:r>
              <a:rPr lang="en-US" sz="4400" dirty="0" smtClean="0"/>
              <a:t>X</a:t>
            </a:r>
            <a:r>
              <a:rPr lang="ru-RU" sz="4400" dirty="0" smtClean="0"/>
              <a:t> век. М.,1978.</a:t>
            </a:r>
          </a:p>
          <a:p>
            <a:pPr lvl="0">
              <a:buFont typeface="Wingdings" pitchFamily="2" charset="2"/>
              <a:buChar char="ü"/>
            </a:pPr>
            <a:r>
              <a:rPr lang="ru-RU" sz="4400" dirty="0" smtClean="0"/>
              <a:t>Артемьев В. Крымская война 1853-1856. М., 2002.</a:t>
            </a:r>
          </a:p>
          <a:p>
            <a:pPr lvl="0">
              <a:buFont typeface="Wingdings" pitchFamily="2" charset="2"/>
              <a:buChar char="ü"/>
            </a:pPr>
            <a:r>
              <a:rPr lang="ru-RU" sz="4400" dirty="0" smtClean="0"/>
              <a:t>Белавенец П.И. Адмирал Нахимов. Севастополь,1902.</a:t>
            </a:r>
          </a:p>
          <a:p>
            <a:pPr>
              <a:buFont typeface="Wingdings" pitchFamily="2" charset="2"/>
              <a:buChar char="ü"/>
            </a:pPr>
            <a:r>
              <a:rPr lang="ru-RU" sz="4400" dirty="0" smtClean="0"/>
              <a:t>Бескровный Л.Г. Русское военное искусство </a:t>
            </a:r>
            <a:r>
              <a:rPr lang="en-US" sz="4400" dirty="0" smtClean="0"/>
              <a:t>X</a:t>
            </a:r>
            <a:r>
              <a:rPr lang="ru-RU" sz="4400" dirty="0" smtClean="0"/>
              <a:t>І</a:t>
            </a:r>
            <a:r>
              <a:rPr lang="en-US" sz="4400" dirty="0" smtClean="0"/>
              <a:t>X</a:t>
            </a:r>
            <a:r>
              <a:rPr lang="ru-RU" sz="4400" dirty="0" smtClean="0"/>
              <a:t> в. М., 1974.</a:t>
            </a:r>
          </a:p>
          <a:p>
            <a:pPr>
              <a:buFont typeface="Wingdings" pitchFamily="2" charset="2"/>
              <a:buChar char="ü"/>
            </a:pPr>
            <a:r>
              <a:rPr lang="ru-RU" sz="4400" dirty="0" smtClean="0"/>
              <a:t>Боевые традиции ВС. Символы воинской чести ( дни воинской славы,ритуалы). М.,2006.</a:t>
            </a:r>
          </a:p>
          <a:p>
            <a:pPr>
              <a:buFont typeface="Wingdings" pitchFamily="2" charset="2"/>
              <a:buChar char="ü"/>
            </a:pPr>
            <a:r>
              <a:rPr lang="ru-RU" sz="4400" dirty="0" smtClean="0"/>
              <a:t>Дубровин Н.Ф. История Крымской войны и обороны Севастополя. СПб., 1900.</a:t>
            </a:r>
          </a:p>
          <a:p>
            <a:pPr>
              <a:buFont typeface="Wingdings" pitchFamily="2" charset="2"/>
              <a:buChar char="ü"/>
            </a:pPr>
            <a:r>
              <a:rPr lang="ru-RU" sz="4400" dirty="0" smtClean="0"/>
              <a:t>Зайончковский А.М.Восточная война.1853-1856г.г. в связи с современной ее политической обстановкой. Т.1.СПб.,1908.</a:t>
            </a:r>
          </a:p>
          <a:p>
            <a:pPr>
              <a:buFont typeface="Wingdings" pitchFamily="2" charset="2"/>
              <a:buChar char="ü"/>
            </a:pPr>
            <a:r>
              <a:rPr lang="ru-RU" sz="4400" dirty="0" smtClean="0"/>
              <a:t>Зверев Б.И. Севастопольская оборона 1853-1856гг. М., 1956.</a:t>
            </a:r>
          </a:p>
          <a:p>
            <a:pPr>
              <a:buFont typeface="Wingdings" pitchFamily="2" charset="2"/>
              <a:buChar char="ü"/>
            </a:pPr>
            <a:r>
              <a:rPr lang="ru-RU" sz="4400" dirty="0" smtClean="0"/>
              <a:t>Зверев Б.И. Выдающийся флотоводец П.С.Нахимов. Смоленск,1955.</a:t>
            </a:r>
          </a:p>
          <a:p>
            <a:pPr>
              <a:buFont typeface="Wingdings" pitchFamily="2" charset="2"/>
              <a:buChar char="ü"/>
            </a:pPr>
            <a:r>
              <a:rPr lang="ru-RU" sz="4400" dirty="0" smtClean="0"/>
              <a:t>Иминов В.Т.Ратная слава Отечества. Народ на защите Родины. М.,2000.   </a:t>
            </a:r>
          </a:p>
          <a:p>
            <a:pPr lvl="0">
              <a:buFont typeface="Wingdings" pitchFamily="2" charset="2"/>
              <a:buChar char="ü"/>
            </a:pPr>
            <a:endParaRPr lang="ru-RU" sz="3800" dirty="0" smtClean="0"/>
          </a:p>
          <a:p>
            <a:pPr lvl="0">
              <a:buFont typeface="Wingdings" pitchFamily="2" charset="2"/>
              <a:buChar char="ü"/>
            </a:pPr>
            <a:endParaRPr lang="ru-RU" sz="3800" dirty="0" smtClean="0"/>
          </a:p>
          <a:p>
            <a:pPr lvl="0">
              <a:buFont typeface="Wingdings" pitchFamily="2" charset="2"/>
              <a:buChar char="ü"/>
            </a:pPr>
            <a:endParaRPr lang="ru-RU" dirty="0" smtClean="0"/>
          </a:p>
          <a:p>
            <a:pPr lvl="0">
              <a:buNone/>
            </a:pPr>
            <a:r>
              <a:rPr lang="ru-RU" dirty="0" smtClean="0"/>
              <a:t>   </a:t>
            </a:r>
          </a:p>
          <a:p>
            <a:pPr lvl="0"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4" name="Picture 4" descr="книга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-214338"/>
            <a:ext cx="1905000" cy="11715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5329246" cy="941372"/>
          </a:xfrm>
        </p:spPr>
        <p:txBody>
          <a:bodyPr/>
          <a:lstStyle/>
          <a:p>
            <a:r>
              <a:rPr lang="ru-RU" dirty="0" smtClean="0"/>
              <a:t>                 </a:t>
            </a:r>
            <a:r>
              <a:rPr lang="ru-RU" sz="4000" b="1" dirty="0" smtClean="0">
                <a:latin typeface="+mn-lt"/>
              </a:rPr>
              <a:t>Введение.</a:t>
            </a:r>
            <a:endParaRPr lang="ru-RU" sz="40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142984"/>
            <a:ext cx="6143636" cy="5715016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ru-RU" dirty="0" smtClean="0"/>
              <a:t>			</a:t>
            </a:r>
          </a:p>
          <a:p>
            <a:pPr lvl="1">
              <a:buNone/>
            </a:pPr>
            <a:endParaRPr lang="ru-RU" dirty="0" smtClean="0"/>
          </a:p>
          <a:p>
            <a:pPr lvl="1">
              <a:buNone/>
            </a:pPr>
            <a:r>
              <a:rPr lang="ru-RU" dirty="0" smtClean="0"/>
              <a:t>Военная история – это память о героических подвигах россиян. Одна из трагических страниц нашей истории - </a:t>
            </a:r>
            <a:r>
              <a:rPr lang="ru-RU" b="1" dirty="0" smtClean="0"/>
              <a:t>Крымская война</a:t>
            </a:r>
            <a:r>
              <a:rPr lang="ru-RU" dirty="0" smtClean="0"/>
              <a:t>, которая  закончилась для России поражением. Нижегородская  земля- часть России, ее история тесно связана со славными  и трагическими страницами отечественной истории. Среди участников Крымской войны есть и нижегородцы.</a:t>
            </a:r>
            <a:endParaRPr lang="ru-RU" dirty="0"/>
          </a:p>
        </p:txBody>
      </p:sp>
      <p:sp>
        <p:nvSpPr>
          <p:cNvPr id="8" name="Круглая лента лицом вверх 7"/>
          <p:cNvSpPr/>
          <p:nvPr/>
        </p:nvSpPr>
        <p:spPr>
          <a:xfrm>
            <a:off x="4857752" y="357166"/>
            <a:ext cx="3857684" cy="1928826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rgbClr val="C00000"/>
                </a:solidFill>
              </a:rPr>
              <a:t>Прошло 150 лет</a:t>
            </a:r>
            <a:endParaRPr lang="ru-RU" sz="2400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D:\для школы\картинки крымская война\0-20030507171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2285992"/>
            <a:ext cx="1905000" cy="42481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858280" cy="6858000"/>
          </a:xfrm>
        </p:spPr>
        <p:txBody>
          <a:bodyPr>
            <a:normAutofit fontScale="55000" lnSpcReduction="20000"/>
          </a:bodyPr>
          <a:lstStyle/>
          <a:p>
            <a:pPr lvl="0">
              <a:buFont typeface="Wingdings" pitchFamily="2" charset="2"/>
              <a:buChar char="ü"/>
            </a:pPr>
            <a:endParaRPr lang="ru-RU" dirty="0" smtClean="0"/>
          </a:p>
          <a:p>
            <a:pPr lvl="0">
              <a:buFont typeface="Wingdings" pitchFamily="2" charset="2"/>
              <a:buChar char="ü"/>
            </a:pPr>
            <a:endParaRPr lang="ru-RU" dirty="0" smtClean="0"/>
          </a:p>
          <a:p>
            <a:pPr lvl="0">
              <a:buFont typeface="Wingdings" pitchFamily="2" charset="2"/>
              <a:buChar char="ü"/>
            </a:pPr>
            <a:r>
              <a:rPr lang="ru-RU" sz="4400" dirty="0" smtClean="0"/>
              <a:t>Карнацевич В.Л. 100 знаменитых  сражений. Харьков., 2004</a:t>
            </a:r>
          </a:p>
          <a:p>
            <a:pPr lvl="0">
              <a:buFont typeface="Wingdings" pitchFamily="2" charset="2"/>
              <a:buChar char="ü"/>
            </a:pPr>
            <a:r>
              <a:rPr lang="ru-RU" sz="4400" dirty="0" smtClean="0"/>
              <a:t>Иминов В.Т.Ратная слава Отечества. Народ на защите Родины. М.,2000</a:t>
            </a:r>
          </a:p>
          <a:p>
            <a:pPr>
              <a:buFont typeface="Wingdings" pitchFamily="2" charset="2"/>
              <a:buChar char="ü"/>
            </a:pPr>
            <a:r>
              <a:rPr lang="ru-RU" sz="4400" dirty="0" smtClean="0"/>
              <a:t>Керсновский А.А. История русской армии. Т.2. М., 1993</a:t>
            </a:r>
          </a:p>
          <a:p>
            <a:pPr lvl="0">
              <a:buFont typeface="Wingdings" pitchFamily="2" charset="2"/>
              <a:buChar char="ü"/>
            </a:pPr>
            <a:r>
              <a:rPr lang="ru-RU" sz="4400" dirty="0" smtClean="0"/>
              <a:t>Мазунин Н.П.Адмирал П.С.Нахимов. М.,1952 </a:t>
            </a:r>
          </a:p>
          <a:p>
            <a:pPr lvl="0">
              <a:buFont typeface="Wingdings" pitchFamily="2" charset="2"/>
              <a:buChar char="ü"/>
            </a:pPr>
            <a:r>
              <a:rPr lang="ru-RU" sz="4400" dirty="0" smtClean="0"/>
              <a:t>Нахимов П.С.Документы и материала. М.,1954</a:t>
            </a:r>
          </a:p>
          <a:p>
            <a:pPr lvl="0">
              <a:buFont typeface="Wingdings" pitchFamily="2" charset="2"/>
              <a:buChar char="ü"/>
            </a:pPr>
            <a:r>
              <a:rPr lang="ru-RU" sz="4400" dirty="0" smtClean="0"/>
              <a:t>Пашкович А.П., Шитов Е.В. Дни воинской славы. М.,2007</a:t>
            </a:r>
          </a:p>
          <a:p>
            <a:pPr lvl="0">
              <a:buFont typeface="Wingdings" pitchFamily="2" charset="2"/>
              <a:buChar char="ü"/>
            </a:pPr>
            <a:r>
              <a:rPr lang="ru-RU" sz="4400" dirty="0" smtClean="0"/>
              <a:t>Пирогов Н.И. Севастопольские письма и воспоминания. М., 1959 </a:t>
            </a:r>
          </a:p>
          <a:p>
            <a:pPr lvl="0">
              <a:buFont typeface="Wingdings" pitchFamily="2" charset="2"/>
              <a:buChar char="ü"/>
            </a:pPr>
            <a:r>
              <a:rPr lang="ru-RU" sz="4400" dirty="0" smtClean="0"/>
              <a:t>Поликарпов В.Д. П.С.Нахимов. М.,1960           </a:t>
            </a:r>
          </a:p>
          <a:p>
            <a:pPr lvl="0">
              <a:buFont typeface="Wingdings" pitchFamily="2" charset="2"/>
              <a:buChar char="ü"/>
            </a:pPr>
            <a:r>
              <a:rPr lang="ru-RU" sz="4400" dirty="0" smtClean="0"/>
              <a:t>Строков  А.А. История военного искусства. М., 1965</a:t>
            </a:r>
          </a:p>
          <a:p>
            <a:pPr lvl="0">
              <a:buFont typeface="Wingdings" pitchFamily="2" charset="2"/>
              <a:buChar char="ü"/>
            </a:pPr>
            <a:r>
              <a:rPr lang="ru-RU" sz="4400" dirty="0" smtClean="0"/>
              <a:t>Тарле Е.В. Крымская война..М.-Л., 1950</a:t>
            </a:r>
          </a:p>
          <a:p>
            <a:pPr lvl="0">
              <a:buFont typeface="Wingdings" pitchFamily="2" charset="2"/>
              <a:buChar char="ü"/>
            </a:pPr>
            <a:r>
              <a:rPr lang="ru-RU" sz="4400" dirty="0" smtClean="0"/>
              <a:t>Толстой   Л.Н. «Севастопольские рассказы»                                                                                                  </a:t>
            </a:r>
          </a:p>
          <a:p>
            <a:pPr lvl="0">
              <a:buFont typeface="Wingdings" pitchFamily="2" charset="2"/>
              <a:buChar char="ü"/>
            </a:pPr>
            <a:r>
              <a:rPr lang="ru-RU" sz="4400" dirty="0" smtClean="0"/>
              <a:t>Шишко Л. Рассказы из русской истории. М.,1991</a:t>
            </a:r>
          </a:p>
          <a:p>
            <a:pPr>
              <a:buNone/>
            </a:pPr>
            <a:endParaRPr lang="ru-RU" sz="3800" dirty="0" smtClean="0"/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 lvl="0">
              <a:buFont typeface="Wingdings" pitchFamily="2" charset="2"/>
              <a:buChar char="ü"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Приложение.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6900882" cy="71438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1.Военные театры боевых действий.</a:t>
            </a:r>
            <a:endParaRPr lang="ru-RU" dirty="0"/>
          </a:p>
        </p:txBody>
      </p:sp>
      <p:pic>
        <p:nvPicPr>
          <p:cNvPr id="4" name="Рисунок 3" descr="D:\для школы\картинки крымская война\image00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071678"/>
            <a:ext cx="757242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85720" y="500042"/>
            <a:ext cx="4040188" cy="750887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 smtClean="0"/>
              <a:t>Синопское сражение 1853г.  </a:t>
            </a:r>
            <a:endParaRPr lang="ru-RU" sz="28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>
          <a:xfrm>
            <a:off x="4643438" y="428604"/>
            <a:ext cx="4041775" cy="75088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Оборона Севастополя 1854 г</a:t>
            </a:r>
            <a:endParaRPr lang="ru-RU" dirty="0"/>
          </a:p>
        </p:txBody>
      </p:sp>
      <p:pic>
        <p:nvPicPr>
          <p:cNvPr id="5" name="Содержимое 4" descr="D:\для школы\картинки крымская война\sinop.gif"/>
          <p:cNvPicPr>
            <a:picLocks noGrp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 bwMode="auto">
          <a:xfrm>
            <a:off x="285720" y="1357298"/>
            <a:ext cx="421166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10" descr="D:\для школы\картинки крымская война\obor-sevastopol.gif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5025" y="1428736"/>
            <a:ext cx="4141817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Ветераны Крымской войны.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D:\для школы\картинки крымская война\p_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357298"/>
            <a:ext cx="4071966" cy="5214974"/>
          </a:xfrm>
          <a:prstGeom prst="rect">
            <a:avLst/>
          </a:prstGeom>
          <a:noFill/>
        </p:spPr>
      </p:pic>
      <p:pic>
        <p:nvPicPr>
          <p:cNvPr id="11267" name="Picture 3" descr="D:\для школы\картинки крымская война\0083-011участники оборон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357298"/>
            <a:ext cx="4286280" cy="52864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57364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+mn-lt"/>
              </a:rPr>
              <a:t>Ордена и медали, оружие, обмундирование российской армии середины 19 века</a:t>
            </a:r>
            <a:r>
              <a:rPr lang="ru-RU" dirty="0" smtClean="0"/>
              <a:t>;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2292" name="Picture 4" descr="D:\для школы\картинки крымская война\МЕДАЛЬ В ПАМЯТЬ ВОЙН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4488"/>
            <a:ext cx="3324225" cy="4024314"/>
          </a:xfrm>
          <a:prstGeom prst="rect">
            <a:avLst/>
          </a:prstGeom>
          <a:noFill/>
        </p:spPr>
      </p:pic>
      <p:pic>
        <p:nvPicPr>
          <p:cNvPr id="12293" name="Picture 5" descr="D:\для школы\картинки крымская война\2-20030507171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714488"/>
            <a:ext cx="2857500" cy="3657600"/>
          </a:xfrm>
          <a:prstGeom prst="rect">
            <a:avLst/>
          </a:prstGeom>
          <a:noFill/>
        </p:spPr>
      </p:pic>
      <p:pic>
        <p:nvPicPr>
          <p:cNvPr id="12294" name="Picture 6" descr="D:\для школы\картинки крымская война\0-20030507171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1714488"/>
            <a:ext cx="1905000" cy="51435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для школы\картинки крымская война\20061004131158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5929354" cy="3000396"/>
          </a:xfrm>
          <a:prstGeom prst="rect">
            <a:avLst/>
          </a:prstGeom>
          <a:noFill/>
        </p:spPr>
      </p:pic>
      <p:pic>
        <p:nvPicPr>
          <p:cNvPr id="13315" name="Picture 3" descr="D:\для школы\картинки крымская война\ord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1571612"/>
            <a:ext cx="2643206" cy="4214842"/>
          </a:xfrm>
          <a:prstGeom prst="rect">
            <a:avLst/>
          </a:prstGeom>
          <a:noFill/>
        </p:spPr>
      </p:pic>
      <p:pic>
        <p:nvPicPr>
          <p:cNvPr id="13316" name="Picture 4" descr="D:\для школы\картинки крымская война\медаль участника Крымской войны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354373"/>
            <a:ext cx="5857916" cy="33607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для школы\картинки крымская война\2000050401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3643338" cy="1500198"/>
          </a:xfrm>
          <a:prstGeom prst="rect">
            <a:avLst/>
          </a:prstGeom>
          <a:noFill/>
        </p:spPr>
      </p:pic>
      <p:pic>
        <p:nvPicPr>
          <p:cNvPr id="14339" name="Picture 3" descr="D:\для школы\картинки крымская война\ВИНтовка энфилд оружие англича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57166"/>
            <a:ext cx="4214842" cy="1357322"/>
          </a:xfrm>
          <a:prstGeom prst="rect">
            <a:avLst/>
          </a:prstGeom>
          <a:noFill/>
        </p:spPr>
      </p:pic>
      <p:pic>
        <p:nvPicPr>
          <p:cNvPr id="14341" name="Picture 5" descr="D:\для школы\картинки крымская война\img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000240"/>
            <a:ext cx="3857652" cy="2057400"/>
          </a:xfrm>
          <a:prstGeom prst="rect">
            <a:avLst/>
          </a:prstGeom>
          <a:noFill/>
        </p:spPr>
      </p:pic>
      <p:pic>
        <p:nvPicPr>
          <p:cNvPr id="14343" name="Picture 7" descr="D:\для школы\картинки крымская война\IMG_255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2285992"/>
            <a:ext cx="2857520" cy="3929090"/>
          </a:xfrm>
          <a:prstGeom prst="rect">
            <a:avLst/>
          </a:prstGeom>
          <a:noFill/>
        </p:spPr>
      </p:pic>
      <p:pic>
        <p:nvPicPr>
          <p:cNvPr id="14344" name="Picture 8" descr="D:\для школы\картинки крымская война\81873750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4214818"/>
            <a:ext cx="3741742" cy="23780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D:\для школы\картинки крымская война\05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57166"/>
            <a:ext cx="3071834" cy="3000396"/>
          </a:xfrm>
          <a:prstGeom prst="rect">
            <a:avLst/>
          </a:prstGeom>
          <a:noFill/>
        </p:spPr>
      </p:pic>
      <p:pic>
        <p:nvPicPr>
          <p:cNvPr id="15362" name="Picture 2" descr="D:\для школы\картинки крымская война\IMG_25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643314"/>
            <a:ext cx="3000396" cy="2928958"/>
          </a:xfrm>
          <a:prstGeom prst="rect">
            <a:avLst/>
          </a:prstGeom>
          <a:noFill/>
        </p:spPr>
      </p:pic>
      <p:pic>
        <p:nvPicPr>
          <p:cNvPr id="15363" name="Picture 3" descr="D:\для школы\картинки крымская война\IMG_255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57166"/>
            <a:ext cx="3786214" cy="621510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Книга Л.Н.Толстого «Севастопольские рассказы».</a:t>
            </a:r>
            <a:endParaRPr lang="ru-RU" dirty="0"/>
          </a:p>
        </p:txBody>
      </p:sp>
      <p:pic>
        <p:nvPicPr>
          <p:cNvPr id="16386" name="Picture 2" descr="D:\для школы\картинки крымская война\рассказы о Севастопол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571612"/>
            <a:ext cx="3857652" cy="4857784"/>
          </a:xfrm>
          <a:prstGeom prst="rect">
            <a:avLst/>
          </a:prstGeom>
          <a:noFill/>
        </p:spPr>
      </p:pic>
      <p:pic>
        <p:nvPicPr>
          <p:cNvPr id="16387" name="Picture 3" descr="D:\для школы\картинки крымская война\Club_1138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71612"/>
            <a:ext cx="4500594" cy="48577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для школы\картинки крымская война\1-web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643314"/>
            <a:ext cx="4000528" cy="2724152"/>
          </a:xfrm>
          <a:prstGeom prst="rect">
            <a:avLst/>
          </a:prstGeom>
          <a:noFill/>
        </p:spPr>
      </p:pic>
      <p:pic>
        <p:nvPicPr>
          <p:cNvPr id="17411" name="Picture 3" descr="D:\для школы\картинки крымская война\заключительные страницы рассказа севастополь в ма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7166"/>
            <a:ext cx="3981450" cy="6143668"/>
          </a:xfrm>
          <a:prstGeom prst="rect">
            <a:avLst/>
          </a:prstGeom>
          <a:noFill/>
        </p:spPr>
      </p:pic>
      <p:pic>
        <p:nvPicPr>
          <p:cNvPr id="17412" name="Picture 4" descr="D:\для школы\картинки крымская война\sevastopol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85728"/>
            <a:ext cx="4071966" cy="311467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		</a:t>
            </a:r>
          </a:p>
          <a:p>
            <a:pPr>
              <a:buNone/>
            </a:pPr>
            <a:r>
              <a:rPr lang="ru-RU" b="1" dirty="0" smtClean="0"/>
              <a:t>		Цель моего исследования</a:t>
            </a:r>
            <a:r>
              <a:rPr lang="ru-RU" dirty="0" smtClean="0"/>
              <a:t>  </a:t>
            </a:r>
            <a:r>
              <a:rPr lang="ru-RU" b="1" dirty="0" smtClean="0"/>
              <a:t>– выяснить, есть ли среди героев Крымской войны нижегородцы, а также проследить их судьбу. Задачи моей работы – изучить известную литературу и документы по истории Крымской войны, выяснить роль известных героев войны, найти и проследить судьбы нижегородцев- участников  тех трагических событий, создать электронное пособие для учащихся.							</a:t>
            </a:r>
            <a:r>
              <a:rPr lang="ru-RU" dirty="0" smtClean="0"/>
              <a:t>Многие документы того времени противоречат один другому, страдают явным недостатком информации. Списки офицеров, погибших в ходе обороны Севастополя, не имеют инициалов. Большинство сводок военного времени, перечисляя погибших  и раненых по полкам, ограничивались званием и фамилией.</a:t>
            </a:r>
            <a:r>
              <a:rPr lang="ru-RU" b="1" dirty="0" smtClean="0"/>
              <a:t>	</a:t>
            </a:r>
            <a:r>
              <a:rPr lang="ru-RU" dirty="0" smtClean="0"/>
              <a:t>				</a:t>
            </a: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3108" y="0"/>
            <a:ext cx="4357718" cy="78579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+mn-lt"/>
              </a:rPr>
              <a:t>Б.В.Никольский</a:t>
            </a:r>
            <a:endParaRPr lang="ru-RU" sz="3600" b="1" dirty="0">
              <a:latin typeface="+mn-lt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5929322" y="1142984"/>
            <a:ext cx="3008313" cy="46021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85720" y="785794"/>
            <a:ext cx="5572164" cy="585311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/>
              <a:t>		</a:t>
            </a:r>
          </a:p>
          <a:p>
            <a:pPr>
              <a:buNone/>
            </a:pPr>
            <a:r>
              <a:rPr lang="ru-RU" sz="1800" dirty="0" smtClean="0"/>
              <a:t>		</a:t>
            </a:r>
            <a:r>
              <a:rPr lang="ru-RU" sz="2400" dirty="0" smtClean="0"/>
              <a:t>Известный военный историк  капитан ІІ ранга </a:t>
            </a:r>
            <a:r>
              <a:rPr lang="ru-RU" sz="2400" b="1" dirty="0" smtClean="0"/>
              <a:t>Б. В.Никольский</a:t>
            </a:r>
            <a:r>
              <a:rPr lang="ru-RU" sz="2400" dirty="0" smtClean="0"/>
              <a:t> ряд своих работ посвятил истории  и участию нижегородцев Крымской войне. Основной темой  его исследований являются биографии офицеров-нижегородцев, участников войн с 1812 по 1945 год. Его исторические очерки печатаются в </a:t>
            </a:r>
            <a:r>
              <a:rPr lang="ru-RU" sz="2400" b="1" dirty="0" smtClean="0"/>
              <a:t>«Нижегородской старине»,</a:t>
            </a:r>
            <a:r>
              <a:rPr lang="ru-RU" sz="2400" dirty="0" smtClean="0"/>
              <a:t> периодических изданиях Черноморского флота.</a:t>
            </a:r>
            <a:endParaRPr lang="ru-RU" sz="2400" dirty="0"/>
          </a:p>
        </p:txBody>
      </p:sp>
      <p:pic>
        <p:nvPicPr>
          <p:cNvPr id="1026" name="Picture 2" descr="D:\для школы\картинки крымская война\nikolsk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142984"/>
            <a:ext cx="3004862" cy="464347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+mn-lt"/>
              </a:rPr>
              <a:t>Герои Крымской войны.</a:t>
            </a:r>
            <a:endParaRPr lang="ru-RU" sz="5400" dirty="0">
              <a:latin typeface="+mn-lt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ru-RU" sz="4000" b="1" i="1" dirty="0" smtClean="0"/>
              <a:t>"Герой – человек, воплощающий в себе черты эпохи, среды"</a:t>
            </a:r>
            <a:br>
              <a:rPr lang="ru-RU" sz="4000" b="1" i="1" dirty="0" smtClean="0"/>
            </a:br>
            <a:r>
              <a:rPr lang="ru-RU" sz="4000" b="1" i="1" dirty="0" smtClean="0"/>
              <a:t>Толковый словарь </a:t>
            </a:r>
          </a:p>
          <a:p>
            <a:endParaRPr lang="ru-RU" dirty="0"/>
          </a:p>
        </p:txBody>
      </p:sp>
      <p:pic>
        <p:nvPicPr>
          <p:cNvPr id="2050" name="Picture 2" descr="D:\для школы\картинки крымская война\PR200508301616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876"/>
            <a:ext cx="4714908" cy="304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4166244"/>
          </a:xfrm>
        </p:spPr>
        <p:txBody>
          <a:bodyPr/>
          <a:lstStyle/>
          <a:p>
            <a:pPr algn="r">
              <a:buNone/>
            </a:pPr>
            <a:r>
              <a:rPr lang="ru-RU" b="1" i="1" dirty="0" smtClean="0"/>
              <a:t>« Весь под ногами шар земной.                                                                         Живу. Дышу. Пою.                                                                                                     Но в памяти всегда со мной                                                                                      Погибшие в бою».                                                                                                           С.Щипачев                                 </a:t>
            </a:r>
          </a:p>
          <a:p>
            <a:pPr algn="ctr"/>
            <a:endParaRPr lang="ru-RU" dirty="0"/>
          </a:p>
        </p:txBody>
      </p:sp>
      <p:sp>
        <p:nvSpPr>
          <p:cNvPr id="7" name="Круглая лента лицом вверх 6"/>
          <p:cNvSpPr/>
          <p:nvPr/>
        </p:nvSpPr>
        <p:spPr>
          <a:xfrm>
            <a:off x="642910" y="0"/>
            <a:ext cx="7572428" cy="2071678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+mn-lt"/>
              </a:rPr>
              <a:t>Крымская война и ее знаменитые герои</a:t>
            </a:r>
            <a:endParaRPr lang="ru-RU" sz="3200" b="1" i="1" dirty="0"/>
          </a:p>
        </p:txBody>
      </p:sp>
      <p:pic>
        <p:nvPicPr>
          <p:cNvPr id="1027" name="Picture 3" descr="D:\для школы\картинки крымская война\1-20030507171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643314"/>
            <a:ext cx="4835530" cy="30003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6215074" cy="400050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Крымская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война началась из-за конфликта между Россией и Турцией. Официальной причиной явились нарушения Турцией отдельных прав и привилегий России на Ближнем Востоке и притеснение славянских народов, проживающих на территории Османской империи. Фактически шла борьба за господство на Балканах и обладание Черноморскими проливами.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5" descr="D:\для школы\картинки крымская война\4114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857232"/>
            <a:ext cx="2857488" cy="4214842"/>
          </a:xfrm>
          <a:prstGeom prst="rect">
            <a:avLst/>
          </a:prstGeom>
          <a:noFill/>
        </p:spPr>
      </p:pic>
      <p:pic>
        <p:nvPicPr>
          <p:cNvPr id="1026" name="Picture 2" descr="D:\для школы\картинки крымская война\x1-zzz1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929066"/>
            <a:ext cx="4857784" cy="292893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85984" y="0"/>
            <a:ext cx="4508511" cy="1071546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+mn-lt"/>
              </a:rPr>
              <a:t>Синопский бой.</a:t>
            </a:r>
            <a:endParaRPr lang="ru-RU" sz="4800" dirty="0">
              <a:latin typeface="+mn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14282" y="1071547"/>
            <a:ext cx="5072098" cy="500066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		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		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18 ноября 1853г.  русский флот под командованием П.С.Нахимова разгромил в 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</a:rPr>
              <a:t>Синопской бухте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 турецкий флот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.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 Победа в Синопском сражении показала превосходство русского военно-морского искусства над английским и турецким. В результате ее был сорван план высадки турецкого десанта на Кавказе и завоевано господство на Черном море. 							</a:t>
            </a:r>
            <a:r>
              <a:rPr lang="en-US" dirty="0" smtClean="0"/>
              <a:t>			</a:t>
            </a:r>
            <a:endParaRPr lang="ru-RU" dirty="0"/>
          </a:p>
        </p:txBody>
      </p:sp>
      <p:pic>
        <p:nvPicPr>
          <p:cNvPr id="5123" name="Picture 3" descr="D:\для школы\картинки крымская война\fr0121_01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142984"/>
            <a:ext cx="3571900" cy="457203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549</TotalTime>
  <Words>618</Words>
  <Application>Microsoft Office PowerPoint</Application>
  <PresentationFormat>Экран (4:3)</PresentationFormat>
  <Paragraphs>155</Paragraphs>
  <Slides>39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Апекс</vt:lpstr>
      <vt:lpstr>Нижегородские герои  Крымской войны 1853-1856г</vt:lpstr>
      <vt:lpstr>Оглавление.</vt:lpstr>
      <vt:lpstr>                 Введение.</vt:lpstr>
      <vt:lpstr>Слайд 4</vt:lpstr>
      <vt:lpstr>Б.В.Никольский</vt:lpstr>
      <vt:lpstr>Герои Крымской войны.</vt:lpstr>
      <vt:lpstr>Слайд 7</vt:lpstr>
      <vt:lpstr>Слайд 8</vt:lpstr>
      <vt:lpstr>Синопский бой.</vt:lpstr>
      <vt:lpstr>        Оборона Севастополя</vt:lpstr>
      <vt:lpstr>     Павел Степанович Нахимов(1802-1855)</vt:lpstr>
      <vt:lpstr>Дарья Лаврентьевна Севастопольская(1822-1892 гг.)</vt:lpstr>
      <vt:lpstr>Лев Николаевич Толстой</vt:lpstr>
      <vt:lpstr>Петр Маркович Кошка (1828 – 1882) </vt:lpstr>
      <vt:lpstr>Нижегородцы – участники Крымской войны</vt:lpstr>
      <vt:lpstr>Карамзин Андрей Николаевич</vt:lpstr>
      <vt:lpstr>Андронников Иван Михайлович</vt:lpstr>
      <vt:lpstr>Барон Дельвиг Николай Иванович</vt:lpstr>
      <vt:lpstr>Нижегородский графа Аракчеева кадетский корпус. </vt:lpstr>
      <vt:lpstr>Слайд 20</vt:lpstr>
      <vt:lpstr> Нижегородский 17-драгунский полк </vt:lpstr>
      <vt:lpstr>Слайд 22</vt:lpstr>
      <vt:lpstr>Заключение</vt:lpstr>
      <vt:lpstr>Слайд 24</vt:lpstr>
      <vt:lpstr>Слайд 25</vt:lpstr>
      <vt:lpstr>Слайд 26</vt:lpstr>
      <vt:lpstr>Слайд 27</vt:lpstr>
      <vt:lpstr>Слайд 28</vt:lpstr>
      <vt:lpstr> Литература. </vt:lpstr>
      <vt:lpstr>Слайд 30</vt:lpstr>
      <vt:lpstr>Приложение.</vt:lpstr>
      <vt:lpstr>Слайд 32</vt:lpstr>
      <vt:lpstr>Ветераны Крымской войны.</vt:lpstr>
      <vt:lpstr>Ордена и медали, оружие, обмундирование российской армии середины 19 века; </vt:lpstr>
      <vt:lpstr>Слайд 35</vt:lpstr>
      <vt:lpstr>Слайд 36</vt:lpstr>
      <vt:lpstr>Слайд 37</vt:lpstr>
      <vt:lpstr>Книга Л.Н.Толстого «Севастопольские рассказы».</vt:lpstr>
      <vt:lpstr>Слайд 39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Нижегородские герои  Крымской войны 1853-1856г</dc:title>
  <dc:creator>SamLab.ws</dc:creator>
  <cp:lastModifiedBy>SamLab.ws</cp:lastModifiedBy>
  <cp:revision>64</cp:revision>
  <dcterms:created xsi:type="dcterms:W3CDTF">2009-03-25T18:39:00Z</dcterms:created>
  <dcterms:modified xsi:type="dcterms:W3CDTF">2009-04-21T17:18:15Z</dcterms:modified>
</cp:coreProperties>
</file>