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0" r:id="rId2"/>
    <p:sldId id="256" r:id="rId3"/>
    <p:sldId id="258" r:id="rId4"/>
    <p:sldId id="257" r:id="rId5"/>
    <p:sldId id="268" r:id="rId6"/>
    <p:sldId id="269" r:id="rId7"/>
    <p:sldId id="266" r:id="rId8"/>
    <p:sldId id="259" r:id="rId9"/>
    <p:sldId id="260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66FF"/>
    <a:srgbClr val="00FFFF"/>
    <a:srgbClr val="33CCFF"/>
    <a:srgbClr val="FF9933"/>
    <a:srgbClr val="FFFF99"/>
    <a:srgbClr val="FFFFCC"/>
    <a:srgbClr val="0000FF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1" autoAdjust="0"/>
    <p:restoredTop sz="94660"/>
  </p:normalViewPr>
  <p:slideViewPr>
    <p:cSldViewPr>
      <p:cViewPr varScale="1">
        <p:scale>
          <a:sx n="107" d="100"/>
          <a:sy n="107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89DFC2-050F-4772-9D92-A154AC57E599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81D4D92-CAD8-49CC-B3CF-5952462F3950}">
      <dgm:prSet phldrT="[Текст]"/>
      <dgm:spPr>
        <a:solidFill>
          <a:srgbClr val="00FFFF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Подготовительный этап</a:t>
          </a:r>
          <a:endParaRPr lang="ru-RU" dirty="0">
            <a:solidFill>
              <a:schemeClr val="tx1"/>
            </a:solidFill>
          </a:endParaRPr>
        </a:p>
      </dgm:t>
    </dgm:pt>
    <dgm:pt modelId="{66C5567D-5CFC-414A-B5C7-87617DD0EC4E}" type="parTrans" cxnId="{0AD45B9A-35F6-4021-83E8-638922858B04}">
      <dgm:prSet/>
      <dgm:spPr/>
      <dgm:t>
        <a:bodyPr/>
        <a:lstStyle/>
        <a:p>
          <a:endParaRPr lang="ru-RU"/>
        </a:p>
      </dgm:t>
    </dgm:pt>
    <dgm:pt modelId="{F9A4AA61-B6E1-4E8C-9ABE-FD8C3B4F9CBF}" type="sibTrans" cxnId="{0AD45B9A-35F6-4021-83E8-638922858B04}">
      <dgm:prSet/>
      <dgm:spPr/>
      <dgm:t>
        <a:bodyPr/>
        <a:lstStyle/>
        <a:p>
          <a:endParaRPr lang="ru-RU"/>
        </a:p>
      </dgm:t>
    </dgm:pt>
    <dgm:pt modelId="{D6EB8D2A-AE09-4795-A593-B2C61AD49A26}">
      <dgm:prSet phldrT="[Текст]"/>
      <dgm:spPr>
        <a:solidFill>
          <a:srgbClr val="FF66FF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Исследовательский этап</a:t>
          </a:r>
          <a:endParaRPr lang="ru-RU" dirty="0">
            <a:solidFill>
              <a:schemeClr val="tx1"/>
            </a:solidFill>
          </a:endParaRPr>
        </a:p>
      </dgm:t>
    </dgm:pt>
    <dgm:pt modelId="{656EC2B8-3074-4DFE-9AF8-D34E5C454970}" type="parTrans" cxnId="{F9D739E7-68B5-4C60-8C11-E0D57725AA07}">
      <dgm:prSet/>
      <dgm:spPr/>
      <dgm:t>
        <a:bodyPr/>
        <a:lstStyle/>
        <a:p>
          <a:endParaRPr lang="ru-RU"/>
        </a:p>
      </dgm:t>
    </dgm:pt>
    <dgm:pt modelId="{8E3C4452-2751-48A7-AB63-01046BE90B2D}" type="sibTrans" cxnId="{F9D739E7-68B5-4C60-8C11-E0D57725AA07}">
      <dgm:prSet/>
      <dgm:spPr/>
      <dgm:t>
        <a:bodyPr/>
        <a:lstStyle/>
        <a:p>
          <a:endParaRPr lang="ru-RU"/>
        </a:p>
      </dgm:t>
    </dgm:pt>
    <dgm:pt modelId="{2F4447CB-9F65-42BE-AE50-34C11CDD7C54}">
      <dgm:prSet phldrT="[Текст]"/>
      <dgm:spPr>
        <a:solidFill>
          <a:srgbClr val="66FF33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Заключительный этап</a:t>
          </a:r>
          <a:endParaRPr lang="ru-RU" dirty="0">
            <a:solidFill>
              <a:schemeClr val="tx1"/>
            </a:solidFill>
          </a:endParaRPr>
        </a:p>
      </dgm:t>
    </dgm:pt>
    <dgm:pt modelId="{5A4A97AB-4CEB-4348-BBD2-5AEAC72EF168}" type="parTrans" cxnId="{6CFD7309-2DF2-4A2B-8CC3-8174966742A4}">
      <dgm:prSet/>
      <dgm:spPr/>
      <dgm:t>
        <a:bodyPr/>
        <a:lstStyle/>
        <a:p>
          <a:endParaRPr lang="ru-RU"/>
        </a:p>
      </dgm:t>
    </dgm:pt>
    <dgm:pt modelId="{6E8C81C5-46D8-42AB-9B99-E34637005145}" type="sibTrans" cxnId="{6CFD7309-2DF2-4A2B-8CC3-8174966742A4}">
      <dgm:prSet/>
      <dgm:spPr/>
      <dgm:t>
        <a:bodyPr/>
        <a:lstStyle/>
        <a:p>
          <a:endParaRPr lang="ru-RU"/>
        </a:p>
      </dgm:t>
    </dgm:pt>
    <dgm:pt modelId="{44AD7682-D285-477A-8B07-2727F87BF0BC}" type="pres">
      <dgm:prSet presAssocID="{4B89DFC2-050F-4772-9D92-A154AC57E59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6E3DDF-7BF5-4336-949A-2CC8E3EB322C}" type="pres">
      <dgm:prSet presAssocID="{E81D4D92-CAD8-49CC-B3CF-5952462F3950}" presName="parentLin" presStyleCnt="0"/>
      <dgm:spPr/>
    </dgm:pt>
    <dgm:pt modelId="{94884FC1-8A8D-4B02-9EFA-7A20F402DEE9}" type="pres">
      <dgm:prSet presAssocID="{E81D4D92-CAD8-49CC-B3CF-5952462F395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319870C-9336-47C5-8722-42D55F1FB3FB}" type="pres">
      <dgm:prSet presAssocID="{E81D4D92-CAD8-49CC-B3CF-5952462F3950}" presName="parentText" presStyleLbl="node1" presStyleIdx="0" presStyleCnt="3" custLinFactNeighborX="5263" custLinFactNeighborY="24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FA5AB-C7A7-4E27-8B27-BA53D9BF7EAE}" type="pres">
      <dgm:prSet presAssocID="{E81D4D92-CAD8-49CC-B3CF-5952462F3950}" presName="negativeSpace" presStyleCnt="0"/>
      <dgm:spPr/>
    </dgm:pt>
    <dgm:pt modelId="{ACAB90FC-8A2A-4718-A12A-EABA7B63E197}" type="pres">
      <dgm:prSet presAssocID="{E81D4D92-CAD8-49CC-B3CF-5952462F3950}" presName="childText" presStyleLbl="conFgAcc1" presStyleIdx="0" presStyleCnt="3" custLinFactNeighborY="45290">
        <dgm:presLayoutVars>
          <dgm:bulletEnabled val="1"/>
        </dgm:presLayoutVars>
      </dgm:prSet>
      <dgm:spPr/>
    </dgm:pt>
    <dgm:pt modelId="{F0D27528-8E7E-4EEB-9269-72AFB5F81FEE}" type="pres">
      <dgm:prSet presAssocID="{F9A4AA61-B6E1-4E8C-9ABE-FD8C3B4F9CBF}" presName="spaceBetweenRectangles" presStyleCnt="0"/>
      <dgm:spPr/>
    </dgm:pt>
    <dgm:pt modelId="{3E65C9AC-3461-4B87-88DF-B13F7CC46666}" type="pres">
      <dgm:prSet presAssocID="{D6EB8D2A-AE09-4795-A593-B2C61AD49A26}" presName="parentLin" presStyleCnt="0"/>
      <dgm:spPr/>
    </dgm:pt>
    <dgm:pt modelId="{3D41BD4F-28D3-46BE-9D8C-88A15440A20F}" type="pres">
      <dgm:prSet presAssocID="{D6EB8D2A-AE09-4795-A593-B2C61AD49A2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E9D81A3-F5A1-40EC-A61E-EFC406A918AE}" type="pres">
      <dgm:prSet presAssocID="{D6EB8D2A-AE09-4795-A593-B2C61AD49A2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0EF7A-8DFB-4623-BE83-9C061B1D309B}" type="pres">
      <dgm:prSet presAssocID="{D6EB8D2A-AE09-4795-A593-B2C61AD49A26}" presName="negativeSpace" presStyleCnt="0"/>
      <dgm:spPr/>
    </dgm:pt>
    <dgm:pt modelId="{16CB2A49-35A7-4736-B4C5-AC9B811248E3}" type="pres">
      <dgm:prSet presAssocID="{D6EB8D2A-AE09-4795-A593-B2C61AD49A26}" presName="childText" presStyleLbl="conFgAcc1" presStyleIdx="1" presStyleCnt="3" custLinFactNeighborX="781" custLinFactNeighborY="96667">
        <dgm:presLayoutVars>
          <dgm:bulletEnabled val="1"/>
        </dgm:presLayoutVars>
      </dgm:prSet>
      <dgm:spPr/>
    </dgm:pt>
    <dgm:pt modelId="{C4CEB350-CC22-4311-85E6-3E11297635B6}" type="pres">
      <dgm:prSet presAssocID="{8E3C4452-2751-48A7-AB63-01046BE90B2D}" presName="spaceBetweenRectangles" presStyleCnt="0"/>
      <dgm:spPr/>
    </dgm:pt>
    <dgm:pt modelId="{8921ED9F-757C-4FE6-AD3C-1E6A1BE75038}" type="pres">
      <dgm:prSet presAssocID="{2F4447CB-9F65-42BE-AE50-34C11CDD7C54}" presName="parentLin" presStyleCnt="0"/>
      <dgm:spPr/>
    </dgm:pt>
    <dgm:pt modelId="{171693E0-AF23-4132-BFE2-576DC15D3205}" type="pres">
      <dgm:prSet presAssocID="{2F4447CB-9F65-42BE-AE50-34C11CDD7C54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67D9246-EDD0-4FFB-BFB5-1727C9FA02F1}" type="pres">
      <dgm:prSet presAssocID="{2F4447CB-9F65-42BE-AE50-34C11CDD7C5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D9205-4E01-4299-BAD1-AB42F619F2C3}" type="pres">
      <dgm:prSet presAssocID="{2F4447CB-9F65-42BE-AE50-34C11CDD7C54}" presName="negativeSpace" presStyleCnt="0"/>
      <dgm:spPr/>
    </dgm:pt>
    <dgm:pt modelId="{E3054755-0F3B-49C9-8258-E0E15893B896}" type="pres">
      <dgm:prSet presAssocID="{2F4447CB-9F65-42BE-AE50-34C11CDD7C54}" presName="childText" presStyleLbl="conFgAcc1" presStyleIdx="2" presStyleCnt="3" custLinFactY="47338" custLinFactNeighborX="-391" custLinFactNeighborY="100000">
        <dgm:presLayoutVars>
          <dgm:bulletEnabled val="1"/>
        </dgm:presLayoutVars>
      </dgm:prSet>
      <dgm:spPr/>
    </dgm:pt>
  </dgm:ptLst>
  <dgm:cxnLst>
    <dgm:cxn modelId="{F9D739E7-68B5-4C60-8C11-E0D57725AA07}" srcId="{4B89DFC2-050F-4772-9D92-A154AC57E599}" destId="{D6EB8D2A-AE09-4795-A593-B2C61AD49A26}" srcOrd="1" destOrd="0" parTransId="{656EC2B8-3074-4DFE-9AF8-D34E5C454970}" sibTransId="{8E3C4452-2751-48A7-AB63-01046BE90B2D}"/>
    <dgm:cxn modelId="{C23330DF-B568-4119-9386-7FA0675BC1C2}" type="presOf" srcId="{E81D4D92-CAD8-49CC-B3CF-5952462F3950}" destId="{C319870C-9336-47C5-8722-42D55F1FB3FB}" srcOrd="1" destOrd="0" presId="urn:microsoft.com/office/officeart/2005/8/layout/list1"/>
    <dgm:cxn modelId="{D7329BC4-36C2-4592-B649-97EB893DD794}" type="presOf" srcId="{E81D4D92-CAD8-49CC-B3CF-5952462F3950}" destId="{94884FC1-8A8D-4B02-9EFA-7A20F402DEE9}" srcOrd="0" destOrd="0" presId="urn:microsoft.com/office/officeart/2005/8/layout/list1"/>
    <dgm:cxn modelId="{6CFD7309-2DF2-4A2B-8CC3-8174966742A4}" srcId="{4B89DFC2-050F-4772-9D92-A154AC57E599}" destId="{2F4447CB-9F65-42BE-AE50-34C11CDD7C54}" srcOrd="2" destOrd="0" parTransId="{5A4A97AB-4CEB-4348-BBD2-5AEAC72EF168}" sibTransId="{6E8C81C5-46D8-42AB-9B99-E34637005145}"/>
    <dgm:cxn modelId="{B99AAAD9-32D7-4FE9-BBB1-A24A2883DB9B}" type="presOf" srcId="{4B89DFC2-050F-4772-9D92-A154AC57E599}" destId="{44AD7682-D285-477A-8B07-2727F87BF0BC}" srcOrd="0" destOrd="0" presId="urn:microsoft.com/office/officeart/2005/8/layout/list1"/>
    <dgm:cxn modelId="{2DBD716B-1313-42F9-B867-C7D176726A3C}" type="presOf" srcId="{2F4447CB-9F65-42BE-AE50-34C11CDD7C54}" destId="{967D9246-EDD0-4FFB-BFB5-1727C9FA02F1}" srcOrd="1" destOrd="0" presId="urn:microsoft.com/office/officeart/2005/8/layout/list1"/>
    <dgm:cxn modelId="{B7F90CAC-A277-47A2-B378-EA3672C10E36}" type="presOf" srcId="{D6EB8D2A-AE09-4795-A593-B2C61AD49A26}" destId="{7E9D81A3-F5A1-40EC-A61E-EFC406A918AE}" srcOrd="1" destOrd="0" presId="urn:microsoft.com/office/officeart/2005/8/layout/list1"/>
    <dgm:cxn modelId="{27CC3677-7EC1-4F8C-8F8F-AAAD5FA14DFB}" type="presOf" srcId="{2F4447CB-9F65-42BE-AE50-34C11CDD7C54}" destId="{171693E0-AF23-4132-BFE2-576DC15D3205}" srcOrd="0" destOrd="0" presId="urn:microsoft.com/office/officeart/2005/8/layout/list1"/>
    <dgm:cxn modelId="{0AD45B9A-35F6-4021-83E8-638922858B04}" srcId="{4B89DFC2-050F-4772-9D92-A154AC57E599}" destId="{E81D4D92-CAD8-49CC-B3CF-5952462F3950}" srcOrd="0" destOrd="0" parTransId="{66C5567D-5CFC-414A-B5C7-87617DD0EC4E}" sibTransId="{F9A4AA61-B6E1-4E8C-9ABE-FD8C3B4F9CBF}"/>
    <dgm:cxn modelId="{5F005797-02E1-4822-9CFE-353960EABEC1}" type="presOf" srcId="{D6EB8D2A-AE09-4795-A593-B2C61AD49A26}" destId="{3D41BD4F-28D3-46BE-9D8C-88A15440A20F}" srcOrd="0" destOrd="0" presId="urn:microsoft.com/office/officeart/2005/8/layout/list1"/>
    <dgm:cxn modelId="{A6A2FCFB-3E9C-4BCB-BC15-6EAF07BED0DF}" type="presParOf" srcId="{44AD7682-D285-477A-8B07-2727F87BF0BC}" destId="{B16E3DDF-7BF5-4336-949A-2CC8E3EB322C}" srcOrd="0" destOrd="0" presId="urn:microsoft.com/office/officeart/2005/8/layout/list1"/>
    <dgm:cxn modelId="{ECF564D6-E896-4F33-AF18-0ADBC0C3DBC4}" type="presParOf" srcId="{B16E3DDF-7BF5-4336-949A-2CC8E3EB322C}" destId="{94884FC1-8A8D-4B02-9EFA-7A20F402DEE9}" srcOrd="0" destOrd="0" presId="urn:microsoft.com/office/officeart/2005/8/layout/list1"/>
    <dgm:cxn modelId="{1BD07FFE-4EB2-4E9E-B7AF-FF3F9EC3909F}" type="presParOf" srcId="{B16E3DDF-7BF5-4336-949A-2CC8E3EB322C}" destId="{C319870C-9336-47C5-8722-42D55F1FB3FB}" srcOrd="1" destOrd="0" presId="urn:microsoft.com/office/officeart/2005/8/layout/list1"/>
    <dgm:cxn modelId="{7CF1BB4A-749E-4104-8EB1-2BCEED989177}" type="presParOf" srcId="{44AD7682-D285-477A-8B07-2727F87BF0BC}" destId="{BB4FA5AB-C7A7-4E27-8B27-BA53D9BF7EAE}" srcOrd="1" destOrd="0" presId="urn:microsoft.com/office/officeart/2005/8/layout/list1"/>
    <dgm:cxn modelId="{A024E3C7-90D1-469D-B59E-DAACB22F58EB}" type="presParOf" srcId="{44AD7682-D285-477A-8B07-2727F87BF0BC}" destId="{ACAB90FC-8A2A-4718-A12A-EABA7B63E197}" srcOrd="2" destOrd="0" presId="urn:microsoft.com/office/officeart/2005/8/layout/list1"/>
    <dgm:cxn modelId="{FA0DB50B-D94A-40EA-93C4-98A1BA0C2C5C}" type="presParOf" srcId="{44AD7682-D285-477A-8B07-2727F87BF0BC}" destId="{F0D27528-8E7E-4EEB-9269-72AFB5F81FEE}" srcOrd="3" destOrd="0" presId="urn:microsoft.com/office/officeart/2005/8/layout/list1"/>
    <dgm:cxn modelId="{0102094C-FB7B-48FE-99F8-D3373ABA2D1E}" type="presParOf" srcId="{44AD7682-D285-477A-8B07-2727F87BF0BC}" destId="{3E65C9AC-3461-4B87-88DF-B13F7CC46666}" srcOrd="4" destOrd="0" presId="urn:microsoft.com/office/officeart/2005/8/layout/list1"/>
    <dgm:cxn modelId="{1A60C508-DB9F-4FE7-98DF-CAAD0B68B780}" type="presParOf" srcId="{3E65C9AC-3461-4B87-88DF-B13F7CC46666}" destId="{3D41BD4F-28D3-46BE-9D8C-88A15440A20F}" srcOrd="0" destOrd="0" presId="urn:microsoft.com/office/officeart/2005/8/layout/list1"/>
    <dgm:cxn modelId="{7B6BB55D-135C-4111-84C4-91502C78ECB9}" type="presParOf" srcId="{3E65C9AC-3461-4B87-88DF-B13F7CC46666}" destId="{7E9D81A3-F5A1-40EC-A61E-EFC406A918AE}" srcOrd="1" destOrd="0" presId="urn:microsoft.com/office/officeart/2005/8/layout/list1"/>
    <dgm:cxn modelId="{C1D3FFC5-FBCE-402F-89B9-01F5EE3B1700}" type="presParOf" srcId="{44AD7682-D285-477A-8B07-2727F87BF0BC}" destId="{F4D0EF7A-8DFB-4623-BE83-9C061B1D309B}" srcOrd="5" destOrd="0" presId="urn:microsoft.com/office/officeart/2005/8/layout/list1"/>
    <dgm:cxn modelId="{6A6CA9D0-CD49-4F9E-AE14-0A6B9BD827BD}" type="presParOf" srcId="{44AD7682-D285-477A-8B07-2727F87BF0BC}" destId="{16CB2A49-35A7-4736-B4C5-AC9B811248E3}" srcOrd="6" destOrd="0" presId="urn:microsoft.com/office/officeart/2005/8/layout/list1"/>
    <dgm:cxn modelId="{E5D04A58-D509-4BB0-9933-419E19CAFAB7}" type="presParOf" srcId="{44AD7682-D285-477A-8B07-2727F87BF0BC}" destId="{C4CEB350-CC22-4311-85E6-3E11297635B6}" srcOrd="7" destOrd="0" presId="urn:microsoft.com/office/officeart/2005/8/layout/list1"/>
    <dgm:cxn modelId="{F1589438-6D56-488C-B261-FB953B372E3C}" type="presParOf" srcId="{44AD7682-D285-477A-8B07-2727F87BF0BC}" destId="{8921ED9F-757C-4FE6-AD3C-1E6A1BE75038}" srcOrd="8" destOrd="0" presId="urn:microsoft.com/office/officeart/2005/8/layout/list1"/>
    <dgm:cxn modelId="{CCF340DD-0893-4713-A6A7-144797A23050}" type="presParOf" srcId="{8921ED9F-757C-4FE6-AD3C-1E6A1BE75038}" destId="{171693E0-AF23-4132-BFE2-576DC15D3205}" srcOrd="0" destOrd="0" presId="urn:microsoft.com/office/officeart/2005/8/layout/list1"/>
    <dgm:cxn modelId="{E2490F21-46C0-462A-BAE1-A5906B791170}" type="presParOf" srcId="{8921ED9F-757C-4FE6-AD3C-1E6A1BE75038}" destId="{967D9246-EDD0-4FFB-BFB5-1727C9FA02F1}" srcOrd="1" destOrd="0" presId="urn:microsoft.com/office/officeart/2005/8/layout/list1"/>
    <dgm:cxn modelId="{45F9856D-8E6C-4FC6-A734-8D1B496C1A2D}" type="presParOf" srcId="{44AD7682-D285-477A-8B07-2727F87BF0BC}" destId="{72CD9205-4E01-4299-BAD1-AB42F619F2C3}" srcOrd="9" destOrd="0" presId="urn:microsoft.com/office/officeart/2005/8/layout/list1"/>
    <dgm:cxn modelId="{0980D9FA-E4D1-45CF-B9A1-D289C301602D}" type="presParOf" srcId="{44AD7682-D285-477A-8B07-2727F87BF0BC}" destId="{E3054755-0F3B-49C9-8258-E0E15893B896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C3B0A-704A-402E-AB18-EC59336CF7AF}" type="datetimeFigureOut">
              <a:rPr lang="ru-RU" smtClean="0"/>
              <a:pPr/>
              <a:t>15.11.2009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4F60A-E08E-41C4-A249-3E5760C2B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F60A-E08E-41C4-A249-3E5760C2B07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F60A-E08E-41C4-A249-3E5760C2B07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>
                <a:alpha val="50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9909080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5206" y="4500570"/>
            <a:ext cx="1640409" cy="2214553"/>
          </a:xfrm>
        </p:spPr>
      </p:pic>
      <p:pic>
        <p:nvPicPr>
          <p:cNvPr id="8" name="Рисунок 7" descr="_j250001971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7010">
            <a:off x="5499814" y="4306968"/>
            <a:ext cx="1544423" cy="2239414"/>
          </a:xfrm>
          <a:prstGeom prst="rect">
            <a:avLst/>
          </a:prstGeom>
        </p:spPr>
      </p:pic>
      <p:pic>
        <p:nvPicPr>
          <p:cNvPr id="9" name="Рисунок 8" descr="cover.jpg"/>
          <p:cNvPicPr>
            <a:picLocks noChangeAspect="1"/>
          </p:cNvPicPr>
          <p:nvPr/>
        </p:nvPicPr>
        <p:blipFill>
          <a:blip r:embed="rId4">
            <a:lum bright="13000"/>
          </a:blip>
          <a:stretch>
            <a:fillRect/>
          </a:stretch>
        </p:blipFill>
        <p:spPr>
          <a:xfrm>
            <a:off x="214282" y="142852"/>
            <a:ext cx="4989211" cy="6328808"/>
          </a:xfrm>
          <a:prstGeom prst="rect">
            <a:avLst/>
          </a:prstGeom>
        </p:spPr>
      </p:pic>
      <p:pic>
        <p:nvPicPr>
          <p:cNvPr id="7" name="Рисунок 6" descr="_91102869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45098">
            <a:off x="4035836" y="4409139"/>
            <a:ext cx="1664361" cy="21858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57620" y="571480"/>
            <a:ext cx="514353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Идеей своего проекта мы обязаны              книге замечательного поэта                                   Самуила Яковлевича Маршака                  «Усатый – полосатый».</a:t>
            </a:r>
          </a:p>
          <a:p>
            <a:r>
              <a:rPr lang="ru-RU" b="1" dirty="0" smtClean="0"/>
              <a:t>Именно после её прочтения возникли вопросы:                                                         Глупый или умный был котенок?                    Что вообще мы знаем о кошках?</a:t>
            </a:r>
          </a:p>
          <a:p>
            <a:r>
              <a:rPr lang="ru-RU" b="1" dirty="0" smtClean="0"/>
              <a:t>И как выяснилось, что практически ничего – многие интересные  факты об этих домашних любимцах оказались открытием даже для взрослых.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Заключительный этап проекта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500298" y="5715016"/>
            <a:ext cx="6500858" cy="101898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FF"/>
                </a:solidFill>
              </a:rPr>
              <a:t>Выставка                                                  «Кошки не похожи на людей»</a:t>
            </a:r>
            <a:endParaRPr lang="ru-RU" sz="2400" b="1" i="1" dirty="0">
              <a:solidFill>
                <a:srgbClr val="0000FF"/>
              </a:solidFill>
            </a:endParaRPr>
          </a:p>
        </p:txBody>
      </p:sp>
      <p:pic>
        <p:nvPicPr>
          <p:cNvPr id="5" name="Рисунок 4" descr="DSCN22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384011" y="1598401"/>
            <a:ext cx="4214844" cy="3161134"/>
          </a:xfrm>
          <a:prstGeom prst="rect">
            <a:avLst/>
          </a:prstGeom>
        </p:spPr>
      </p:pic>
      <p:pic>
        <p:nvPicPr>
          <p:cNvPr id="6" name="Рисунок 5" descr="DSCN22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227636" y="1701793"/>
            <a:ext cx="4286280" cy="3025785"/>
          </a:xfrm>
          <a:prstGeom prst="rect">
            <a:avLst/>
          </a:prstGeom>
        </p:spPr>
      </p:pic>
      <p:pic>
        <p:nvPicPr>
          <p:cNvPr id="9" name="Рисунок 8" descr="DSCN21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2428868"/>
            <a:ext cx="4476749" cy="3357562"/>
          </a:xfrm>
          <a:prstGeom prst="rect">
            <a:avLst/>
          </a:prstGeom>
        </p:spPr>
      </p:pic>
      <p:pic>
        <p:nvPicPr>
          <p:cNvPr id="7" name="Рисунок 6" descr="DSCN22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500306"/>
            <a:ext cx="4381499" cy="3286124"/>
          </a:xfrm>
          <a:prstGeom prst="rect">
            <a:avLst/>
          </a:prstGeom>
        </p:spPr>
      </p:pic>
      <p:pic>
        <p:nvPicPr>
          <p:cNvPr id="8" name="Рисунок 7" descr="DSCN22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6248" y="1428736"/>
            <a:ext cx="4667250" cy="3500438"/>
          </a:xfrm>
          <a:prstGeom prst="rect">
            <a:avLst/>
          </a:prstGeom>
        </p:spPr>
      </p:pic>
      <p:pic>
        <p:nvPicPr>
          <p:cNvPr id="11" name="Рисунок 10" descr="DSCN219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2428868"/>
            <a:ext cx="4190998" cy="3143248"/>
          </a:xfrm>
          <a:prstGeom prst="rect">
            <a:avLst/>
          </a:prstGeom>
        </p:spPr>
      </p:pic>
      <p:pic>
        <p:nvPicPr>
          <p:cNvPr id="12" name="Рисунок 11" descr="DSCN219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3438" y="1500174"/>
            <a:ext cx="4095779" cy="307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571481"/>
            <a:ext cx="8643998" cy="3028970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Проект</a:t>
            </a:r>
            <a:r>
              <a:rPr lang="ru-RU" b="1" i="1" dirty="0" smtClean="0">
                <a:solidFill>
                  <a:srgbClr val="0000FF"/>
                </a:solidFill>
              </a:rPr>
              <a:t/>
            </a:r>
            <a:br>
              <a:rPr lang="ru-RU" b="1" i="1" dirty="0" smtClean="0">
                <a:solidFill>
                  <a:srgbClr val="0000FF"/>
                </a:solidFill>
              </a:rPr>
            </a:br>
            <a:r>
              <a:rPr lang="ru-RU" b="1" i="1" dirty="0" smtClean="0">
                <a:solidFill>
                  <a:srgbClr val="0000FF"/>
                </a:solidFill>
              </a:rPr>
              <a:t/>
            </a:r>
            <a:br>
              <a:rPr lang="ru-RU" b="1" i="1" dirty="0" smtClean="0">
                <a:solidFill>
                  <a:srgbClr val="0000FF"/>
                </a:solidFill>
              </a:rPr>
            </a:br>
            <a:r>
              <a:rPr lang="ru-RU" sz="4800" b="1" i="1" dirty="0" smtClean="0">
                <a:solidFill>
                  <a:srgbClr val="0000FF"/>
                </a:solidFill>
              </a:rPr>
              <a:t>«Усатый – полосатый»</a:t>
            </a:r>
            <a:endParaRPr lang="ru-RU" sz="4800" b="1" i="1" dirty="0">
              <a:solidFill>
                <a:srgbClr val="0000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643314"/>
            <a:ext cx="6400800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Ознакомление детей с домашним животным – кошкой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401080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rgbClr val="0000FF"/>
                </a:solidFill>
              </a:rPr>
              <a:t>Автор проекта</a:t>
            </a:r>
            <a:r>
              <a:rPr lang="ru-RU" dirty="0">
                <a:solidFill>
                  <a:srgbClr val="0000FF"/>
                </a:solidFill>
              </a:rPr>
              <a:t>: </a:t>
            </a:r>
            <a:r>
              <a:rPr lang="ru-RU" sz="2800" dirty="0"/>
              <a:t>воспитатель младшей  группы МДОУ </a:t>
            </a:r>
            <a:r>
              <a:rPr lang="ru-RU" sz="2800" dirty="0" smtClean="0"/>
              <a:t> </a:t>
            </a:r>
            <a:r>
              <a:rPr lang="ru-RU" sz="2800" dirty="0" err="1"/>
              <a:t>д</a:t>
            </a:r>
            <a:r>
              <a:rPr lang="ru-RU" sz="2800" dirty="0"/>
              <a:t>/с №4 г Заполярный  Дроздова Елена Александровна</a:t>
            </a:r>
          </a:p>
          <a:p>
            <a:pPr>
              <a:buNone/>
            </a:pPr>
            <a:endParaRPr lang="ru-RU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Участники </a:t>
            </a:r>
            <a:r>
              <a:rPr lang="ru-RU" b="1" dirty="0">
                <a:solidFill>
                  <a:srgbClr val="0000FF"/>
                </a:solidFill>
              </a:rPr>
              <a:t>проекта</a:t>
            </a:r>
            <a:r>
              <a:rPr lang="ru-RU" dirty="0">
                <a:solidFill>
                  <a:srgbClr val="0000FF"/>
                </a:solidFill>
              </a:rPr>
              <a:t>: </a:t>
            </a:r>
            <a:r>
              <a:rPr lang="ru-RU" sz="2800" dirty="0"/>
              <a:t>воспитатели, дети </a:t>
            </a:r>
            <a:r>
              <a:rPr lang="ru-RU" sz="2800" dirty="0" smtClean="0"/>
              <a:t> и </a:t>
            </a:r>
            <a:r>
              <a:rPr lang="ru-RU" sz="2800" dirty="0"/>
              <a:t>родители младшей  группы ДОУ </a:t>
            </a:r>
            <a:r>
              <a:rPr lang="ru-RU" sz="2800" dirty="0" smtClean="0"/>
              <a:t>№4; </a:t>
            </a:r>
            <a:r>
              <a:rPr lang="ru-RU" sz="2800" dirty="0"/>
              <a:t>педагоги ДОУ №4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b="1" dirty="0">
                <a:solidFill>
                  <a:srgbClr val="0000FF"/>
                </a:solidFill>
              </a:rPr>
              <a:t>Тип проекта</a:t>
            </a:r>
            <a:r>
              <a:rPr lang="ru-RU" dirty="0">
                <a:solidFill>
                  <a:srgbClr val="0000FF"/>
                </a:solidFill>
              </a:rPr>
              <a:t>:</a:t>
            </a:r>
            <a:r>
              <a:rPr lang="ru-RU" dirty="0"/>
              <a:t> краткосрочный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b="1" dirty="0">
                <a:solidFill>
                  <a:srgbClr val="0000FF"/>
                </a:solidFill>
              </a:rPr>
              <a:t>Сроки реализации</a:t>
            </a:r>
            <a:r>
              <a:rPr lang="ru-RU" dirty="0">
                <a:solidFill>
                  <a:srgbClr val="0000FF"/>
                </a:solidFill>
              </a:rPr>
              <a:t>: </a:t>
            </a:r>
            <a:r>
              <a:rPr lang="ru-RU" sz="2800" dirty="0"/>
              <a:t>с </a:t>
            </a:r>
            <a:r>
              <a:rPr lang="ru-RU" sz="2800" dirty="0" smtClean="0"/>
              <a:t>  01.12.2008 </a:t>
            </a:r>
          </a:p>
          <a:p>
            <a:pPr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                         по </a:t>
            </a:r>
            <a:r>
              <a:rPr lang="ru-RU" sz="2800" dirty="0"/>
              <a:t>16.12. 2008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143668"/>
          </a:xfrm>
        </p:spPr>
        <p:txBody>
          <a:bodyPr/>
          <a:lstStyle/>
          <a:p>
            <a:pPr>
              <a:buNone/>
            </a:pPr>
            <a:r>
              <a:rPr lang="ru-RU" sz="4400" b="1" dirty="0">
                <a:solidFill>
                  <a:srgbClr val="C00000"/>
                </a:solidFill>
              </a:rPr>
              <a:t>Цель проекта</a:t>
            </a:r>
            <a:r>
              <a:rPr lang="ru-RU" sz="4400" dirty="0">
                <a:solidFill>
                  <a:srgbClr val="C00000"/>
                </a:solidFill>
              </a:rPr>
              <a:t>: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/>
              <a:t>обобщить и расширить </a:t>
            </a:r>
            <a:r>
              <a:rPr lang="ru-RU" dirty="0"/>
              <a:t>знания детей о </a:t>
            </a:r>
            <a:r>
              <a:rPr lang="ru-RU" dirty="0" smtClean="0"/>
              <a:t>домашнем животном– кошке</a:t>
            </a:r>
            <a:endParaRPr lang="ru-RU" dirty="0"/>
          </a:p>
          <a:p>
            <a:pPr>
              <a:buNone/>
            </a:pPr>
            <a:r>
              <a:rPr lang="ru-RU" sz="4400" b="1" dirty="0" smtClean="0">
                <a:solidFill>
                  <a:srgbClr val="0000FF"/>
                </a:solidFill>
              </a:rPr>
              <a:t>Задачи:</a:t>
            </a:r>
          </a:p>
          <a:p>
            <a:r>
              <a:rPr lang="ru-RU" dirty="0" smtClean="0"/>
              <a:t>Создавать  условия для формирования у детей познавательного интереса</a:t>
            </a:r>
          </a:p>
          <a:p>
            <a:r>
              <a:rPr lang="ru-RU" dirty="0" smtClean="0"/>
              <a:t>Приобщать родителей и детей к совместному творчеству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D:\Данные\ЛЕНА\анимация\живность анимация\j0205360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5000636"/>
            <a:ext cx="17049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Работа с детьми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357554" y="3214686"/>
            <a:ext cx="3000396" cy="1500198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Виды деятельности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57224" y="4000504"/>
            <a:ext cx="2000264" cy="121444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Игры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357950" y="1928802"/>
            <a:ext cx="2500362" cy="1214446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Утренние гимнастики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072066" y="5357826"/>
            <a:ext cx="2571768" cy="1285884"/>
          </a:xfrm>
          <a:prstGeom prst="ellips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Наблюдения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571868" y="1285860"/>
            <a:ext cx="2714644" cy="1285884"/>
          </a:xfrm>
          <a:prstGeom prst="ellipse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Чтение литературы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214546" y="5357826"/>
            <a:ext cx="2571768" cy="1285884"/>
          </a:xfrm>
          <a:prstGeom prst="ellipse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Слушание песен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858016" y="4000504"/>
            <a:ext cx="1928826" cy="121444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Занятия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14348" y="2000240"/>
            <a:ext cx="2786082" cy="12858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1"/>
                </a:solidFill>
              </a:rPr>
              <a:t>Просмотр мультфильмов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4714876" y="2643182"/>
            <a:ext cx="484632" cy="4612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3226942">
            <a:off x="6092473" y="3031016"/>
            <a:ext cx="484632" cy="4612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8920019">
            <a:off x="3299272" y="2949867"/>
            <a:ext cx="484632" cy="4612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9886050">
            <a:off x="5519831" y="4743661"/>
            <a:ext cx="484632" cy="4612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8593548">
            <a:off x="6305124" y="4175142"/>
            <a:ext cx="484632" cy="4612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245502">
            <a:off x="3995070" y="4785795"/>
            <a:ext cx="484632" cy="4612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3102951">
            <a:off x="3043009" y="4277444"/>
            <a:ext cx="484632" cy="4612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1204524991_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3000372"/>
            <a:ext cx="2569932" cy="1714512"/>
          </a:xfrm>
          <a:prstGeom prst="rect">
            <a:avLst/>
          </a:prstGeom>
        </p:spPr>
      </p:pic>
      <p:pic>
        <p:nvPicPr>
          <p:cNvPr id="6" name="Рисунок 5" descr="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4429132"/>
            <a:ext cx="2221992" cy="2307146"/>
          </a:xfrm>
          <a:prstGeom prst="rect">
            <a:avLst/>
          </a:prstGeom>
        </p:spPr>
      </p:pic>
      <p:pic>
        <p:nvPicPr>
          <p:cNvPr id="5" name="Рисунок 4" descr="420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4143380"/>
            <a:ext cx="1799431" cy="2271733"/>
          </a:xfrm>
          <a:prstGeom prst="rect">
            <a:avLst/>
          </a:prstGeom>
        </p:spPr>
      </p:pic>
      <p:pic>
        <p:nvPicPr>
          <p:cNvPr id="7" name="Рисунок 6" descr="CRW_684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4071942"/>
            <a:ext cx="1767628" cy="2643182"/>
          </a:xfrm>
          <a:prstGeom prst="rect">
            <a:avLst/>
          </a:prstGeom>
        </p:spPr>
      </p:pic>
      <p:pic>
        <p:nvPicPr>
          <p:cNvPr id="12" name="Рисунок 11" descr="picture-067malchik-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818" y="4429132"/>
            <a:ext cx="1713655" cy="22860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Работа  с  родителями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8501122" cy="2786081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/>
              <a:t>Экскурсия на Выставку кошек</a:t>
            </a:r>
          </a:p>
          <a:p>
            <a:r>
              <a:rPr lang="ru-RU" i="1" dirty="0" smtClean="0"/>
              <a:t>Открытие мини-музея «Кошкин дом»</a:t>
            </a:r>
          </a:p>
          <a:p>
            <a:r>
              <a:rPr lang="ru-RU" i="1" dirty="0" smtClean="0"/>
              <a:t>Выставка семейных творческих работ «Кошки не похожи на людей»</a:t>
            </a:r>
          </a:p>
          <a:p>
            <a:r>
              <a:rPr lang="ru-RU" i="1" dirty="0" smtClean="0"/>
              <a:t>Создание библиотеки, подбор иллюстраций</a:t>
            </a:r>
            <a:endParaRPr lang="ru-RU" i="1" dirty="0"/>
          </a:p>
        </p:txBody>
      </p:sp>
      <p:pic>
        <p:nvPicPr>
          <p:cNvPr id="13" name="Рисунок 12" descr="Jo94XZYXHwSMVuvs8R5W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454" y="4572008"/>
            <a:ext cx="2071702" cy="1771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Проект</a:t>
            </a:r>
            <a:endParaRPr lang="ru-RU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714348" y="1397000"/>
          <a:ext cx="8143932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3714744" y="2643182"/>
            <a:ext cx="48463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3714744" y="4429132"/>
            <a:ext cx="48463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DSCN22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1428736"/>
            <a:ext cx="6715140" cy="5036355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Подготовительный этап проекта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DSCN22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416291" y="2345061"/>
            <a:ext cx="5044586" cy="3783440"/>
          </a:xfrm>
          <a:prstGeom prst="rect">
            <a:avLst/>
          </a:prstGeom>
        </p:spPr>
      </p:pic>
      <p:pic>
        <p:nvPicPr>
          <p:cNvPr id="13" name="Рисунок 12" descr="DSCN22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3504" y="3929066"/>
            <a:ext cx="3786214" cy="2839661"/>
          </a:xfrm>
          <a:prstGeom prst="rect">
            <a:avLst/>
          </a:prstGeom>
        </p:spPr>
      </p:pic>
      <p:sp>
        <p:nvSpPr>
          <p:cNvPr id="16" name="Блок-схема: перфолента 15"/>
          <p:cNvSpPr/>
          <p:nvPr/>
        </p:nvSpPr>
        <p:spPr>
          <a:xfrm>
            <a:off x="3286116" y="5929330"/>
            <a:ext cx="5429288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00FF"/>
                </a:solidFill>
              </a:rPr>
              <a:t>Создание библиотеки</a:t>
            </a:r>
            <a:endParaRPr lang="ru-RU" sz="3200" b="1" i="1" dirty="0">
              <a:solidFill>
                <a:srgbClr val="0000FF"/>
              </a:solidFill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2500298" y="5929330"/>
            <a:ext cx="6500858" cy="8046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00FF"/>
                </a:solidFill>
              </a:rPr>
              <a:t>Открытие  мини-музея</a:t>
            </a:r>
            <a:endParaRPr lang="ru-RU" sz="3200" b="1" i="1" dirty="0">
              <a:solidFill>
                <a:srgbClr val="0000FF"/>
              </a:solidFill>
            </a:endParaRPr>
          </a:p>
        </p:txBody>
      </p:sp>
      <p:pic>
        <p:nvPicPr>
          <p:cNvPr id="11" name="Рисунок 10" descr="DSCN22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66880" y="1581136"/>
            <a:ext cx="5715008" cy="4286256"/>
          </a:xfrm>
          <a:prstGeom prst="rect">
            <a:avLst/>
          </a:prstGeom>
        </p:spPr>
      </p:pic>
      <p:pic>
        <p:nvPicPr>
          <p:cNvPr id="14" name="Рисунок 13" descr="DSCN221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5" y="1214422"/>
            <a:ext cx="3000396" cy="2250297"/>
          </a:xfrm>
          <a:prstGeom prst="rect">
            <a:avLst/>
          </a:prstGeom>
        </p:spPr>
      </p:pic>
      <p:pic>
        <p:nvPicPr>
          <p:cNvPr id="15" name="Рисунок 14" descr="DSCN220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44" y="3643314"/>
            <a:ext cx="3047990" cy="2285992"/>
          </a:xfrm>
          <a:prstGeom prst="rect">
            <a:avLst/>
          </a:prstGeom>
        </p:spPr>
      </p:pic>
      <p:pic>
        <p:nvPicPr>
          <p:cNvPr id="17" name="Рисунок 16" descr="DSCN220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14942" y="3500438"/>
            <a:ext cx="3047989" cy="2285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Исследовательский этап проекта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5072066" y="5786454"/>
            <a:ext cx="3857652" cy="914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00FF"/>
                </a:solidFill>
              </a:rPr>
              <a:t>Занятия</a:t>
            </a:r>
            <a:endParaRPr lang="ru-RU" sz="3200" b="1" i="1" dirty="0">
              <a:solidFill>
                <a:srgbClr val="0000FF"/>
              </a:solidFill>
            </a:endParaRPr>
          </a:p>
        </p:txBody>
      </p:sp>
      <p:pic>
        <p:nvPicPr>
          <p:cNvPr id="5" name="Рисунок 4" descr="DSCN22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98748" y="2256079"/>
            <a:ext cx="4904235" cy="3678176"/>
          </a:xfrm>
          <a:prstGeom prst="rect">
            <a:avLst/>
          </a:prstGeom>
        </p:spPr>
      </p:pic>
      <p:pic>
        <p:nvPicPr>
          <p:cNvPr id="7" name="Рисунок 6" descr="DSCN22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4524380" y="1976424"/>
            <a:ext cx="4381499" cy="3286124"/>
          </a:xfrm>
          <a:prstGeom prst="rect">
            <a:avLst/>
          </a:prstGeom>
        </p:spPr>
      </p:pic>
      <p:pic>
        <p:nvPicPr>
          <p:cNvPr id="6" name="Рисунок 5" descr="DSCN22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2214554"/>
            <a:ext cx="4000496" cy="3000372"/>
          </a:xfrm>
          <a:prstGeom prst="rect">
            <a:avLst/>
          </a:prstGeom>
        </p:spPr>
      </p:pic>
      <p:pic>
        <p:nvPicPr>
          <p:cNvPr id="8" name="Рисунок 7" descr="DSCN20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57290" y="4000504"/>
            <a:ext cx="3524243" cy="2643182"/>
          </a:xfrm>
          <a:prstGeom prst="rect">
            <a:avLst/>
          </a:prstGeom>
        </p:spPr>
      </p:pic>
      <p:pic>
        <p:nvPicPr>
          <p:cNvPr id="11" name="Рисунок 10" descr="DSCN206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90668" y="1785926"/>
            <a:ext cx="4762502" cy="357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718</TotalTime>
  <Words>204</Words>
  <PresentationFormat>Экран (4:3)</PresentationFormat>
  <Paragraphs>44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Проект  «Усатый – полосатый»</vt:lpstr>
      <vt:lpstr>Слайд 3</vt:lpstr>
      <vt:lpstr>Слайд 4</vt:lpstr>
      <vt:lpstr>Работа с детьми</vt:lpstr>
      <vt:lpstr>Работа  с  родителями</vt:lpstr>
      <vt:lpstr>Проект</vt:lpstr>
      <vt:lpstr>Подготовительный этап проекта</vt:lpstr>
      <vt:lpstr>Слайд 9</vt:lpstr>
      <vt:lpstr>Заключительный этап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«Усатый – полосатый»</dc:title>
  <cp:lastModifiedBy>Пользователь</cp:lastModifiedBy>
  <cp:revision>70</cp:revision>
  <dcterms:modified xsi:type="dcterms:W3CDTF">2009-11-15T11:25:40Z</dcterms:modified>
</cp:coreProperties>
</file>