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74" r:id="rId4"/>
    <p:sldId id="272" r:id="rId5"/>
    <p:sldId id="266" r:id="rId6"/>
    <p:sldId id="275" r:id="rId7"/>
    <p:sldId id="283" r:id="rId8"/>
    <p:sldId id="277" r:id="rId9"/>
    <p:sldId id="278" r:id="rId10"/>
    <p:sldId id="296" r:id="rId11"/>
    <p:sldId id="279" r:id="rId12"/>
    <p:sldId id="282" r:id="rId13"/>
    <p:sldId id="297" r:id="rId14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3300"/>
    <a:srgbClr val="000000"/>
    <a:srgbClr val="ACF2E0"/>
    <a:srgbClr val="31859C"/>
    <a:srgbClr val="365D96"/>
    <a:srgbClr val="00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>
        <p:scale>
          <a:sx n="39" d="100"/>
          <a:sy n="39" d="100"/>
        </p:scale>
        <p:origin x="-426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C599C1-FD44-4DD7-A09B-788B0BE425EA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5CCC258-F6F7-4A80-B084-5E853E94D828}">
      <dgm:prSet phldrT="[Текст]" custT="1"/>
      <dgm:spPr>
        <a:ln w="38100">
          <a:solidFill>
            <a:srgbClr val="008000"/>
          </a:solidFill>
        </a:ln>
        <a:scene3d>
          <a:camera prst="orthographicFront"/>
          <a:lightRig rig="threePt" dir="t"/>
        </a:scene3d>
        <a:sp3d prstMaterial="dkEdge">
          <a:bevelT w="8200" h="38100"/>
        </a:sp3d>
      </dgm:spPr>
      <dgm:t>
        <a:bodyPr/>
        <a:lstStyle/>
        <a:p>
          <a:r>
            <a:rPr lang="en-US" sz="3200" b="1" i="1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sz="3200" b="1" i="1" baseline="30000" dirty="0" smtClean="0">
              <a:latin typeface="Times New Roman" pitchFamily="18" charset="0"/>
              <a:cs typeface="Times New Roman" pitchFamily="18" charset="0"/>
            </a:rPr>
            <a:t>0</a:t>
          </a:r>
          <a:endParaRPr lang="ru-RU" sz="3200" b="1" i="1" dirty="0"/>
        </a:p>
      </dgm:t>
    </dgm:pt>
    <dgm:pt modelId="{250579AB-C39F-44BE-9071-B066174EDE9E}" type="parTrans" cxnId="{8EB12DF4-9982-4ED0-99E5-564167F30C10}">
      <dgm:prSet/>
      <dgm:spPr/>
      <dgm:t>
        <a:bodyPr/>
        <a:lstStyle/>
        <a:p>
          <a:endParaRPr lang="ru-RU"/>
        </a:p>
      </dgm:t>
    </dgm:pt>
    <dgm:pt modelId="{6EDAD113-ED95-42AA-95DB-5C43BC7AEE88}" type="sibTrans" cxnId="{8EB12DF4-9982-4ED0-99E5-564167F30C10}">
      <dgm:prSet/>
      <dgm:spPr/>
      <dgm:t>
        <a:bodyPr/>
        <a:lstStyle/>
        <a:p>
          <a:endParaRPr lang="ru-RU"/>
        </a:p>
      </dgm:t>
    </dgm:pt>
    <dgm:pt modelId="{51C6C72E-4EC6-457B-91D6-F25F99D408A9}">
      <dgm:prSet phldrT="[Текст]"/>
      <dgm:spPr>
        <a:ln w="38100">
          <a:solidFill>
            <a:srgbClr val="008000"/>
          </a:solidFill>
        </a:ln>
        <a:scene3d>
          <a:camera prst="orthographicFront"/>
          <a:lightRig rig="threePt" dir="t"/>
        </a:scene3d>
        <a:sp3d prstMaterial="dkEdge">
          <a:bevelT w="8200" h="38100"/>
        </a:sp3d>
      </dgm:spPr>
      <dgm:t>
        <a:bodyPr/>
        <a:lstStyle/>
        <a:p>
          <a:r>
            <a:rPr lang="ru-RU" i="1" dirty="0" smtClean="0">
              <a:latin typeface="Comic Sans MS" pitchFamily="66" charset="0"/>
              <a:cs typeface="Times New Roman" pitchFamily="18" charset="0"/>
            </a:rPr>
            <a:t>Окислитель</a:t>
          </a:r>
        </a:p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b="1" i="1" baseline="30000" dirty="0" smtClean="0">
              <a:latin typeface="Times New Roman" pitchFamily="18" charset="0"/>
              <a:cs typeface="Times New Roman" pitchFamily="18" charset="0"/>
            </a:rPr>
            <a:t>-2</a:t>
          </a:r>
          <a:endParaRPr lang="ru-RU" b="1" i="1" dirty="0"/>
        </a:p>
      </dgm:t>
    </dgm:pt>
    <dgm:pt modelId="{D6F9B900-C54A-43F8-BA80-9529D9D4F357}" type="parTrans" cxnId="{D2F5E9C1-D876-4601-844C-0518BA556024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107A73B1-9BA9-45A4-947F-A4E6BC66DDBC}" type="sibTrans" cxnId="{D2F5E9C1-D876-4601-844C-0518BA556024}">
      <dgm:prSet/>
      <dgm:spPr/>
      <dgm:t>
        <a:bodyPr/>
        <a:lstStyle/>
        <a:p>
          <a:endParaRPr lang="ru-RU"/>
        </a:p>
      </dgm:t>
    </dgm:pt>
    <dgm:pt modelId="{1CC10835-5D22-4A49-B726-9EC9A5D0382E}">
      <dgm:prSet phldrT="[Текст]"/>
      <dgm:spPr>
        <a:ln w="38100">
          <a:solidFill>
            <a:srgbClr val="008000"/>
          </a:solidFill>
        </a:ln>
        <a:scene3d>
          <a:camera prst="orthographicFront"/>
          <a:lightRig rig="threePt" dir="t"/>
        </a:scene3d>
        <a:sp3d prstMaterial="dkEdge">
          <a:bevelT w="8200" h="38100"/>
        </a:sp3d>
      </dgm:spPr>
      <dgm:t>
        <a:bodyPr/>
        <a:lstStyle/>
        <a:p>
          <a:r>
            <a:rPr lang="ru-RU" i="1" dirty="0" smtClean="0">
              <a:latin typeface="Comic Sans MS" pitchFamily="66" charset="0"/>
              <a:cs typeface="Times New Roman" pitchFamily="18" charset="0"/>
            </a:rPr>
            <a:t>Восстановитель</a:t>
          </a:r>
        </a:p>
        <a:p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b="1" i="1" baseline="30000" dirty="0" smtClean="0">
              <a:latin typeface="Times New Roman" pitchFamily="18" charset="0"/>
              <a:cs typeface="Times New Roman" pitchFamily="18" charset="0"/>
            </a:rPr>
            <a:t>+4 </a:t>
          </a:r>
          <a:r>
            <a:rPr lang="ru-RU" b="1" i="1" baseline="0" dirty="0" smtClean="0">
              <a:latin typeface="Times New Roman" pitchFamily="18" charset="0"/>
              <a:cs typeface="Times New Roman" pitchFamily="18" charset="0"/>
            </a:rPr>
            <a:t>;</a:t>
          </a:r>
          <a:r>
            <a:rPr lang="ru-RU" b="1" i="1" baseline="300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en-US" b="1" i="1" dirty="0" smtClean="0">
              <a:latin typeface="Times New Roman" pitchFamily="18" charset="0"/>
              <a:cs typeface="Times New Roman" pitchFamily="18" charset="0"/>
            </a:rPr>
            <a:t>S</a:t>
          </a:r>
          <a:r>
            <a:rPr lang="ru-RU" b="1" i="1" baseline="30000" dirty="0" smtClean="0">
              <a:latin typeface="Times New Roman" pitchFamily="18" charset="0"/>
              <a:cs typeface="Times New Roman" pitchFamily="18" charset="0"/>
            </a:rPr>
            <a:t>+6</a:t>
          </a:r>
          <a:endParaRPr lang="ru-RU" b="1" i="1" dirty="0"/>
        </a:p>
      </dgm:t>
    </dgm:pt>
    <dgm:pt modelId="{0670AEE5-A1BF-42A6-AFAC-61A578C7ABA1}" type="parTrans" cxnId="{3B6E86D4-5FCC-472D-A6C7-E1C4DA84CB4E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9BB0AC3B-E9E2-4603-B3CB-003B8BAAC867}" type="sibTrans" cxnId="{3B6E86D4-5FCC-472D-A6C7-E1C4DA84CB4E}">
      <dgm:prSet/>
      <dgm:spPr/>
      <dgm:t>
        <a:bodyPr/>
        <a:lstStyle/>
        <a:p>
          <a:endParaRPr lang="ru-RU"/>
        </a:p>
      </dgm:t>
    </dgm:pt>
    <dgm:pt modelId="{05521FA9-FAB7-4DD4-BCFA-6E088D3289A7}" type="pres">
      <dgm:prSet presAssocID="{41C599C1-FD44-4DD7-A09B-788B0BE425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025486A-150F-4047-8F1B-65DB96ACCC65}" type="pres">
      <dgm:prSet presAssocID="{85CCC258-F6F7-4A80-B084-5E853E94D828}" presName="hierRoot1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AC585D5-4D57-40E9-8945-4448B27E0407}" type="pres">
      <dgm:prSet presAssocID="{85CCC258-F6F7-4A80-B084-5E853E94D828}" presName="rootComposite1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E8267B56-9051-4AC1-849D-C544E9D5C0F2}" type="pres">
      <dgm:prSet presAssocID="{85CCC258-F6F7-4A80-B084-5E853E94D82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4CFD9EB-D356-4A22-9C17-41572F38941E}" type="pres">
      <dgm:prSet presAssocID="{85CCC258-F6F7-4A80-B084-5E853E94D82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8558280-8926-4F69-8A86-E7099AF032DE}" type="pres">
      <dgm:prSet presAssocID="{85CCC258-F6F7-4A80-B084-5E853E94D828}" presName="hierChild2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739E669-8E1B-4748-88E8-6B671EE4C3A1}" type="pres">
      <dgm:prSet presAssocID="{D6F9B900-C54A-43F8-BA80-9529D9D4F35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5EA64EE8-68B1-46A6-BC90-32107F5B0484}" type="pres">
      <dgm:prSet presAssocID="{51C6C72E-4EC6-457B-91D6-F25F99D408A9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00699252-8FB4-4292-87DB-B593C777F170}" type="pres">
      <dgm:prSet presAssocID="{51C6C72E-4EC6-457B-91D6-F25F99D408A9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DFE700B4-B81F-43FD-89ED-8E9A98CF9A40}" type="pres">
      <dgm:prSet presAssocID="{51C6C72E-4EC6-457B-91D6-F25F99D408A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4DD898-1530-4D22-8CD3-082FB702F208}" type="pres">
      <dgm:prSet presAssocID="{51C6C72E-4EC6-457B-91D6-F25F99D408A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F09E745-3D48-4EAE-BDDF-92D1D5D72C65}" type="pres">
      <dgm:prSet presAssocID="{51C6C72E-4EC6-457B-91D6-F25F99D408A9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137E9D3-AE3A-42B3-90C5-4F012AFD00E1}" type="pres">
      <dgm:prSet presAssocID="{51C6C72E-4EC6-457B-91D6-F25F99D408A9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6A1B24BC-1518-48B8-9EC5-3815970C80F4}" type="pres">
      <dgm:prSet presAssocID="{0670AEE5-A1BF-42A6-AFAC-61A578C7ABA1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DC3F40A-D445-4A74-B3FD-6EBD26A33D44}" type="pres">
      <dgm:prSet presAssocID="{1CC10835-5D22-4A49-B726-9EC9A5D0382E}" presName="hierRoot2" presStyleCnt="0">
        <dgm:presLayoutVars>
          <dgm:hierBranch val="init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478090B-00D3-48DF-BFDD-2C8D88E59435}" type="pres">
      <dgm:prSet presAssocID="{1CC10835-5D22-4A49-B726-9EC9A5D0382E}" presName="rootComposit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ABA4A561-4D15-4DF2-99EE-8353D03D8307}" type="pres">
      <dgm:prSet presAssocID="{1CC10835-5D22-4A49-B726-9EC9A5D0382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827845-0550-458A-8DD7-6DD765D057E3}" type="pres">
      <dgm:prSet presAssocID="{1CC10835-5D22-4A49-B726-9EC9A5D0382E}" presName="rootConnector" presStyleLbl="node2" presStyleIdx="1" presStyleCnt="2"/>
      <dgm:spPr/>
      <dgm:t>
        <a:bodyPr/>
        <a:lstStyle/>
        <a:p>
          <a:endParaRPr lang="ru-RU"/>
        </a:p>
      </dgm:t>
    </dgm:pt>
    <dgm:pt modelId="{4C1D2015-0BEA-4C36-95ED-932169547D38}" type="pres">
      <dgm:prSet presAssocID="{1CC10835-5D22-4A49-B726-9EC9A5D0382E}" presName="hierChild4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2519E116-1220-477E-920D-2D049B8F6B9C}" type="pres">
      <dgm:prSet presAssocID="{1CC10835-5D22-4A49-B726-9EC9A5D0382E}" presName="hierChild5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7E11983B-6DF2-4312-9148-E6BE359BCC25}" type="pres">
      <dgm:prSet presAssocID="{85CCC258-F6F7-4A80-B084-5E853E94D828}" presName="hierChild3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</dgm:ptLst>
  <dgm:cxnLst>
    <dgm:cxn modelId="{6203D820-2AEF-406B-BD70-7305F30FD62F}" type="presOf" srcId="{1CC10835-5D22-4A49-B726-9EC9A5D0382E}" destId="{34827845-0550-458A-8DD7-6DD765D057E3}" srcOrd="1" destOrd="0" presId="urn:microsoft.com/office/officeart/2005/8/layout/orgChart1"/>
    <dgm:cxn modelId="{D2F5E9C1-D876-4601-844C-0518BA556024}" srcId="{85CCC258-F6F7-4A80-B084-5E853E94D828}" destId="{51C6C72E-4EC6-457B-91D6-F25F99D408A9}" srcOrd="0" destOrd="0" parTransId="{D6F9B900-C54A-43F8-BA80-9529D9D4F357}" sibTransId="{107A73B1-9BA9-45A4-947F-A4E6BC66DDBC}"/>
    <dgm:cxn modelId="{8EB12DF4-9982-4ED0-99E5-564167F30C10}" srcId="{41C599C1-FD44-4DD7-A09B-788B0BE425EA}" destId="{85CCC258-F6F7-4A80-B084-5E853E94D828}" srcOrd="0" destOrd="0" parTransId="{250579AB-C39F-44BE-9071-B066174EDE9E}" sibTransId="{6EDAD113-ED95-42AA-95DB-5C43BC7AEE88}"/>
    <dgm:cxn modelId="{3B6E86D4-5FCC-472D-A6C7-E1C4DA84CB4E}" srcId="{85CCC258-F6F7-4A80-B084-5E853E94D828}" destId="{1CC10835-5D22-4A49-B726-9EC9A5D0382E}" srcOrd="1" destOrd="0" parTransId="{0670AEE5-A1BF-42A6-AFAC-61A578C7ABA1}" sibTransId="{9BB0AC3B-E9E2-4603-B3CB-003B8BAAC867}"/>
    <dgm:cxn modelId="{E1773585-48B3-44F3-98A5-38FA7984244E}" type="presOf" srcId="{51C6C72E-4EC6-457B-91D6-F25F99D408A9}" destId="{DFE700B4-B81F-43FD-89ED-8E9A98CF9A40}" srcOrd="0" destOrd="0" presId="urn:microsoft.com/office/officeart/2005/8/layout/orgChart1"/>
    <dgm:cxn modelId="{5965BCB3-676A-4535-83C7-BEC3225788C7}" type="presOf" srcId="{41C599C1-FD44-4DD7-A09B-788B0BE425EA}" destId="{05521FA9-FAB7-4DD4-BCFA-6E088D3289A7}" srcOrd="0" destOrd="0" presId="urn:microsoft.com/office/officeart/2005/8/layout/orgChart1"/>
    <dgm:cxn modelId="{CC6F0A68-D7A9-4BC9-9E63-E28889670A08}" type="presOf" srcId="{51C6C72E-4EC6-457B-91D6-F25F99D408A9}" destId="{184DD898-1530-4D22-8CD3-082FB702F208}" srcOrd="1" destOrd="0" presId="urn:microsoft.com/office/officeart/2005/8/layout/orgChart1"/>
    <dgm:cxn modelId="{6434C49C-1438-4CD4-B3BD-EBE297309204}" type="presOf" srcId="{85CCC258-F6F7-4A80-B084-5E853E94D828}" destId="{E8267B56-9051-4AC1-849D-C544E9D5C0F2}" srcOrd="0" destOrd="0" presId="urn:microsoft.com/office/officeart/2005/8/layout/orgChart1"/>
    <dgm:cxn modelId="{11CA826A-FF5F-4CD0-823A-AF69788015DD}" type="presOf" srcId="{0670AEE5-A1BF-42A6-AFAC-61A578C7ABA1}" destId="{6A1B24BC-1518-48B8-9EC5-3815970C80F4}" srcOrd="0" destOrd="0" presId="urn:microsoft.com/office/officeart/2005/8/layout/orgChart1"/>
    <dgm:cxn modelId="{148F7D92-8EF0-4F26-9FFA-A64DB725D5A3}" type="presOf" srcId="{1CC10835-5D22-4A49-B726-9EC9A5D0382E}" destId="{ABA4A561-4D15-4DF2-99EE-8353D03D8307}" srcOrd="0" destOrd="0" presId="urn:microsoft.com/office/officeart/2005/8/layout/orgChart1"/>
    <dgm:cxn modelId="{698A64E9-D03A-469C-B16C-28CA10D604F4}" type="presOf" srcId="{85CCC258-F6F7-4A80-B084-5E853E94D828}" destId="{54CFD9EB-D356-4A22-9C17-41572F38941E}" srcOrd="1" destOrd="0" presId="urn:microsoft.com/office/officeart/2005/8/layout/orgChart1"/>
    <dgm:cxn modelId="{056FE506-2D81-465D-825A-5B62ADC86B03}" type="presOf" srcId="{D6F9B900-C54A-43F8-BA80-9529D9D4F357}" destId="{2739E669-8E1B-4748-88E8-6B671EE4C3A1}" srcOrd="0" destOrd="0" presId="urn:microsoft.com/office/officeart/2005/8/layout/orgChart1"/>
    <dgm:cxn modelId="{F5DD580D-C489-4776-99DD-8A07AF377A75}" type="presParOf" srcId="{05521FA9-FAB7-4DD4-BCFA-6E088D3289A7}" destId="{1025486A-150F-4047-8F1B-65DB96ACCC65}" srcOrd="0" destOrd="0" presId="urn:microsoft.com/office/officeart/2005/8/layout/orgChart1"/>
    <dgm:cxn modelId="{80AF57F6-6311-4F2E-A03F-DCC914ADA5A7}" type="presParOf" srcId="{1025486A-150F-4047-8F1B-65DB96ACCC65}" destId="{BAC585D5-4D57-40E9-8945-4448B27E0407}" srcOrd="0" destOrd="0" presId="urn:microsoft.com/office/officeart/2005/8/layout/orgChart1"/>
    <dgm:cxn modelId="{5C0C7075-78AF-4257-A6EA-031AC955BBC3}" type="presParOf" srcId="{BAC585D5-4D57-40E9-8945-4448B27E0407}" destId="{E8267B56-9051-4AC1-849D-C544E9D5C0F2}" srcOrd="0" destOrd="0" presId="urn:microsoft.com/office/officeart/2005/8/layout/orgChart1"/>
    <dgm:cxn modelId="{C819AEE9-74E1-4EA9-9FAC-0DA438AE31FF}" type="presParOf" srcId="{BAC585D5-4D57-40E9-8945-4448B27E0407}" destId="{54CFD9EB-D356-4A22-9C17-41572F38941E}" srcOrd="1" destOrd="0" presId="urn:microsoft.com/office/officeart/2005/8/layout/orgChart1"/>
    <dgm:cxn modelId="{D724E352-5AB1-44AA-B06E-65AF984D99FE}" type="presParOf" srcId="{1025486A-150F-4047-8F1B-65DB96ACCC65}" destId="{78558280-8926-4F69-8A86-E7099AF032DE}" srcOrd="1" destOrd="0" presId="urn:microsoft.com/office/officeart/2005/8/layout/orgChart1"/>
    <dgm:cxn modelId="{C3DCD696-2085-4DF4-B1A2-2F892EF10576}" type="presParOf" srcId="{78558280-8926-4F69-8A86-E7099AF032DE}" destId="{2739E669-8E1B-4748-88E8-6B671EE4C3A1}" srcOrd="0" destOrd="0" presId="urn:microsoft.com/office/officeart/2005/8/layout/orgChart1"/>
    <dgm:cxn modelId="{C093E545-E9C7-443B-8AC3-6AB46C10F6E0}" type="presParOf" srcId="{78558280-8926-4F69-8A86-E7099AF032DE}" destId="{5EA64EE8-68B1-46A6-BC90-32107F5B0484}" srcOrd="1" destOrd="0" presId="urn:microsoft.com/office/officeart/2005/8/layout/orgChart1"/>
    <dgm:cxn modelId="{C8A041A3-C25F-4188-9BBA-3C55E73DFB8F}" type="presParOf" srcId="{5EA64EE8-68B1-46A6-BC90-32107F5B0484}" destId="{00699252-8FB4-4292-87DB-B593C777F170}" srcOrd="0" destOrd="0" presId="urn:microsoft.com/office/officeart/2005/8/layout/orgChart1"/>
    <dgm:cxn modelId="{AD4C93BF-57E9-40B0-9AE8-D6657B6DE007}" type="presParOf" srcId="{00699252-8FB4-4292-87DB-B593C777F170}" destId="{DFE700B4-B81F-43FD-89ED-8E9A98CF9A40}" srcOrd="0" destOrd="0" presId="urn:microsoft.com/office/officeart/2005/8/layout/orgChart1"/>
    <dgm:cxn modelId="{073F70A5-3B6F-40C0-98ED-F55E5052A6FC}" type="presParOf" srcId="{00699252-8FB4-4292-87DB-B593C777F170}" destId="{184DD898-1530-4D22-8CD3-082FB702F208}" srcOrd="1" destOrd="0" presId="urn:microsoft.com/office/officeart/2005/8/layout/orgChart1"/>
    <dgm:cxn modelId="{BC77AD57-555E-4DD5-B26A-AE55EAE11979}" type="presParOf" srcId="{5EA64EE8-68B1-46A6-BC90-32107F5B0484}" destId="{3F09E745-3D48-4EAE-BDDF-92D1D5D72C65}" srcOrd="1" destOrd="0" presId="urn:microsoft.com/office/officeart/2005/8/layout/orgChart1"/>
    <dgm:cxn modelId="{6818EC6D-202F-4C2B-A594-BA5F0A5DC7F5}" type="presParOf" srcId="{5EA64EE8-68B1-46A6-BC90-32107F5B0484}" destId="{A137E9D3-AE3A-42B3-90C5-4F012AFD00E1}" srcOrd="2" destOrd="0" presId="urn:microsoft.com/office/officeart/2005/8/layout/orgChart1"/>
    <dgm:cxn modelId="{2DC5CBF5-6A92-460B-95DB-8AC5B99F1ADB}" type="presParOf" srcId="{78558280-8926-4F69-8A86-E7099AF032DE}" destId="{6A1B24BC-1518-48B8-9EC5-3815970C80F4}" srcOrd="2" destOrd="0" presId="urn:microsoft.com/office/officeart/2005/8/layout/orgChart1"/>
    <dgm:cxn modelId="{0F65D427-64E1-443A-A8F6-1DF72FFA74BD}" type="presParOf" srcId="{78558280-8926-4F69-8A86-E7099AF032DE}" destId="{FDC3F40A-D445-4A74-B3FD-6EBD26A33D44}" srcOrd="3" destOrd="0" presId="urn:microsoft.com/office/officeart/2005/8/layout/orgChart1"/>
    <dgm:cxn modelId="{02387778-8F64-4CA8-88EC-FEE9FFFF0C56}" type="presParOf" srcId="{FDC3F40A-D445-4A74-B3FD-6EBD26A33D44}" destId="{4478090B-00D3-48DF-BFDD-2C8D88E59435}" srcOrd="0" destOrd="0" presId="urn:microsoft.com/office/officeart/2005/8/layout/orgChart1"/>
    <dgm:cxn modelId="{2CB397F5-F703-47F4-8D83-2A2E36CB9D57}" type="presParOf" srcId="{4478090B-00D3-48DF-BFDD-2C8D88E59435}" destId="{ABA4A561-4D15-4DF2-99EE-8353D03D8307}" srcOrd="0" destOrd="0" presId="urn:microsoft.com/office/officeart/2005/8/layout/orgChart1"/>
    <dgm:cxn modelId="{E1324EA5-9182-463E-9100-151C398FFB6F}" type="presParOf" srcId="{4478090B-00D3-48DF-BFDD-2C8D88E59435}" destId="{34827845-0550-458A-8DD7-6DD765D057E3}" srcOrd="1" destOrd="0" presId="urn:microsoft.com/office/officeart/2005/8/layout/orgChart1"/>
    <dgm:cxn modelId="{711DA2EE-D191-4CC3-B2B5-EF56DC624A43}" type="presParOf" srcId="{FDC3F40A-D445-4A74-B3FD-6EBD26A33D44}" destId="{4C1D2015-0BEA-4C36-95ED-932169547D38}" srcOrd="1" destOrd="0" presId="urn:microsoft.com/office/officeart/2005/8/layout/orgChart1"/>
    <dgm:cxn modelId="{49B25A5A-5B3B-4598-87B2-A38965FACEC6}" type="presParOf" srcId="{FDC3F40A-D445-4A74-B3FD-6EBD26A33D44}" destId="{2519E116-1220-477E-920D-2D049B8F6B9C}" srcOrd="2" destOrd="0" presId="urn:microsoft.com/office/officeart/2005/8/layout/orgChart1"/>
    <dgm:cxn modelId="{E0F4D2EB-448C-4D55-8C54-97D2EE827203}" type="presParOf" srcId="{1025486A-150F-4047-8F1B-65DB96ACCC65}" destId="{7E11983B-6DF2-4312-9148-E6BE359BCC25}" srcOrd="2" destOrd="0" presId="urn:microsoft.com/office/officeart/2005/8/layout/orgChart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4A35CAF-2CB2-42AC-B9CF-BB8CCB5D1DE8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C4CAC63-E273-4DD2-B97E-50EEA9DEF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2C0035B-845B-4522-A923-43BBEEC6F7FD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4BD892D0-F173-4A79-9F62-359D32AF2B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801F6C-703B-4789-8FF1-27AB176CDF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A49B8-E83F-4288-B534-74CC2610FB7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02069-DFC9-4E1C-A724-21BC857EA7B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8822E6-23EA-4E7C-8C29-3F11E90D33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A6AAF2-82E4-4429-97C4-80027D11A01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1FA598-54CA-446E-ABB7-51ACE34AE5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472FF9-947C-41F8-BE12-57B103172F8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3E0FC9-0305-488A-9B9D-EAD144A616C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DA8057-FDD1-4763-8D1B-37640883069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CA677D-8650-4468-B048-9990189CEB6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F558D-F2D5-4309-88E6-D475735EC8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3588F-3C44-42F7-B41E-5CDB36AA11FF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B1B11-9463-495A-B176-2FE95D841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3DC5-2DFB-49BF-86ED-2308BE564162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382D-2EBA-497D-B467-1734E2BE0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8F112-EF6F-4521-B37C-105ED4178021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45C4-9E4D-4B92-93BF-B54DDDECA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3C1ED-6099-48C0-A81E-D5C7B94556C3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4BB1-A98F-419D-8F68-30F03C9E6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71FA8-F92C-4FC5-A247-BFA4BD18E589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6DA2-1471-4DC6-BF63-5D41C2286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7F94-1911-42B5-89B4-880DE8820FD8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09C1-C114-4AB2-829D-F7682C25E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150B-2273-4DF3-9BC9-71C1591BEBD8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64725-6FCF-4BCE-BAA4-9B204B174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7CD53-AA76-4ED8-81B2-17F3B78BBC43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66D67-43FB-412F-8D67-391FE0546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ACF2C-DC39-42C3-B9AA-90BEEBD86248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71585-7062-47E6-AD01-98F07D35D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0E066-A030-4123-825C-47C4CF38603C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15418-D81C-400B-87B9-93379BD6D1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733C9-83C3-42D2-9BF3-33A0599449EE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74739-702E-41FA-904A-B24ED16CF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5094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E60CB-D288-4690-BCC3-854C37FE0794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A0C8EB-BFF3-4C74-884E-6187CC119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94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http://www.varson.ru/images/Himia_jpeg_big/5-04.jpg" TargetMode="External"/><Relationship Id="rId2" Type="http://schemas.openxmlformats.org/officeDocument/2006/relationships/video" Target="file:///D:\&#1052;&#1086;&#1080;%20&#1076;&#1086;&#1082;&#1091;&#1084;&#1077;&#1085;&#1090;&#1099;\&#1096;&#1082;&#1086;&#1083;&#1072;\&#1082;&#1086;&#1085;&#1082;&#1091;&#1088;&#1089;%20&#1052;&#1086;&#1089;&#1082;&#1074;&#1072;\&#1082;&#1086;&#1085;&#1082;&#1091;&#1088;&#1089;\&#1072;&#1090;&#1086;&#1084;.avi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D:\&#1052;&#1086;&#1080;%20&#1076;&#1086;&#1082;&#1091;&#1084;&#1077;&#1085;&#1090;&#1099;\&#1064;&#1082;&#1086;&#1083;&#1072;\&#1082;&#1086;&#1085;&#1082;&#1091;&#1088;&#1089;%20&#1052;&#1086;&#1089;&#1082;&#1074;&#1072;\&#1082;&#1086;&#1085;&#1082;&#1091;&#1088;&#1089;\&#1060;&#1077;&#1089;&#1090;&#1080;&#1074;&#1072;&#1083;&#1100;\&#1089;&#1086;&#1077;&#1076;&#1080;&#1085;&#1077;&#1085;&#1080;&#1103;%20&#1089;&#1077;&#1088;&#1099;.avi" TargetMode="External"/><Relationship Id="rId1" Type="http://schemas.openxmlformats.org/officeDocument/2006/relationships/tags" Target="../tags/tag2.xml"/><Relationship Id="rId6" Type="http://schemas.openxmlformats.org/officeDocument/2006/relationships/hyperlink" Target="&#1055;&#1088;&#1080;&#1083;&#1086;&#1078;&#1077;&#1085;&#1080;&#1077;%203%20.doc" TargetMode="Externa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2" Type="http://schemas.openxmlformats.org/officeDocument/2006/relationships/video" Target="file:///D:\&#1052;&#1086;&#1080;%20&#1076;&#1086;&#1082;&#1091;&#1084;&#1077;&#1085;&#1090;&#1099;\&#1064;&#1082;&#1086;&#1083;&#1072;\&#1082;&#1086;&#1085;&#1082;&#1091;&#1088;&#1089;%20&#1052;&#1086;&#1089;&#1082;&#1074;&#1072;\&#1082;&#1086;&#1085;&#1082;&#1091;&#1088;&#1089;\&#1060;&#1077;&#1089;&#1090;&#1080;&#1074;&#1072;&#1083;&#1100;\&#1089;&#1077;&#1088;&#1072;%20&#1072;&#1083;&#1083;&#1086;&#1090;&#1088;&#1086;&#1087;&#1080;&#1103;.avi" TargetMode="External"/><Relationship Id="rId1" Type="http://schemas.openxmlformats.org/officeDocument/2006/relationships/tags" Target="../tags/tag4.xml"/><Relationship Id="rId6" Type="http://schemas.openxmlformats.org/officeDocument/2006/relationships/image" Target="http://www.varson.ru/images/Himia_jpeg_big/5-03.jpg" TargetMode="External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4.gif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464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Сера – простое вещество?</a:t>
            </a:r>
            <a:r>
              <a:rPr lang="ru-RU" sz="7200" b="1" i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7200" b="1" i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(урок- исследование)</a:t>
            </a:r>
            <a:endParaRPr lang="ru-RU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12500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Этимология химических терминов</a:t>
            </a:r>
            <a:endParaRPr lang="ru-RU" dirty="0"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09600" y="1828800"/>
            <a:ext cx="7620000" cy="3886200"/>
          </a:xfrm>
          <a:ln w="38100">
            <a:solidFill>
              <a:srgbClr val="008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i="1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де – </a:t>
            </a:r>
            <a:r>
              <a:rPr lang="ru-RU" sz="3600" b="1" i="1" dirty="0" err="1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меркури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- </a:t>
            </a:r>
            <a:r>
              <a:rPr lang="ru-RU" sz="3600" b="1" i="1" dirty="0" err="1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зация</a:t>
            </a:r>
            <a:r>
              <a:rPr lang="ru-RU" sz="3600" b="1" i="1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  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8000"/>
                </a:solidFill>
                <a:latin typeface="Comic Sans MS" pitchFamily="66" charset="0"/>
                <a:cs typeface="Times New Roman"/>
              </a:rPr>
              <a:t> де </a:t>
            </a:r>
            <a:r>
              <a:rPr lang="ru-RU" b="1" i="1" dirty="0" smtClean="0">
                <a:solidFill>
                  <a:srgbClr val="008000"/>
                </a:solidFill>
                <a:latin typeface="Times New Roman"/>
                <a:cs typeface="Times New Roman"/>
              </a:rPr>
              <a:t>		– 	</a:t>
            </a:r>
            <a:r>
              <a:rPr lang="ru-RU" sz="3600" b="1" i="1" dirty="0" smtClean="0">
                <a:solidFill>
                  <a:srgbClr val="008000"/>
                </a:solidFill>
                <a:latin typeface="Comic Sans MS" pitchFamily="66" charset="0"/>
                <a:cs typeface="Times New Roman"/>
              </a:rPr>
              <a:t>Меркурий </a:t>
            </a:r>
            <a:endParaRPr lang="ru-RU" sz="3600" b="1" i="1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Comic Sans MS" pitchFamily="66" charset="0"/>
            </a:endParaRPr>
          </a:p>
        </p:txBody>
      </p:sp>
      <p:pic>
        <p:nvPicPr>
          <p:cNvPr id="8" name="Рисунок 7" descr="App0190.JPG"/>
          <p:cNvPicPr>
            <a:picLocks noChangeAspect="1"/>
          </p:cNvPicPr>
          <p:nvPr/>
        </p:nvPicPr>
        <p:blipFill>
          <a:blip r:embed="rId2">
            <a:lum contrast="30000"/>
          </a:blip>
          <a:srcRect l="7500" t="4408" r="14999" b="5234"/>
          <a:stretch>
            <a:fillRect/>
          </a:stretch>
        </p:blipFill>
        <p:spPr bwMode="auto">
          <a:xfrm>
            <a:off x="1981200" y="3429000"/>
            <a:ext cx="2362200" cy="3124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7" name="Picture 2" descr="L03p2p00"/>
          <p:cNvPicPr>
            <a:picLocks noChangeAspect="1" noChangeArrowheads="1"/>
          </p:cNvPicPr>
          <p:nvPr/>
        </p:nvPicPr>
        <p:blipFill>
          <a:blip r:embed="rId3"/>
          <a:srcRect l="17000" r="3000" b="3223"/>
          <a:stretch>
            <a:fillRect/>
          </a:stretch>
        </p:blipFill>
        <p:spPr bwMode="auto">
          <a:xfrm>
            <a:off x="5867400" y="3505200"/>
            <a:ext cx="2603500" cy="23622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</p:spTree>
  </p:cSld>
  <p:clrMapOvr>
    <a:masterClrMapping/>
  </p:clrMapOvr>
  <p:transition advTm="10329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228600"/>
            <a:ext cx="73152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ea typeface="+mj-ea"/>
                <a:cs typeface="Times New Roman" pitchFamily="18" charset="0"/>
              </a:rPr>
              <a:t>Применение серы</a:t>
            </a:r>
            <a:endParaRPr lang="ru-RU" sz="4800" dirty="0">
              <a:solidFill>
                <a:srgbClr val="008000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2" name="Группа 32"/>
          <p:cNvGrpSpPr>
            <a:grpSpLocks/>
          </p:cNvGrpSpPr>
          <p:nvPr/>
        </p:nvGrpSpPr>
        <p:grpSpPr bwMode="auto">
          <a:xfrm>
            <a:off x="990600" y="1066800"/>
            <a:ext cx="7086600" cy="5791200"/>
            <a:chOff x="685800" y="304800"/>
            <a:chExt cx="7467600" cy="6019800"/>
          </a:xfrm>
        </p:grpSpPr>
        <p:grpSp>
          <p:nvGrpSpPr>
            <p:cNvPr id="12294" name="Группа 26"/>
            <p:cNvGrpSpPr>
              <a:grpSpLocks/>
            </p:cNvGrpSpPr>
            <p:nvPr/>
          </p:nvGrpSpPr>
          <p:grpSpPr bwMode="auto">
            <a:xfrm>
              <a:off x="685800" y="304800"/>
              <a:ext cx="7467600" cy="6019800"/>
              <a:chOff x="685800" y="304800"/>
              <a:chExt cx="7467600" cy="6019800"/>
            </a:xfrm>
          </p:grpSpPr>
          <p:grpSp>
            <p:nvGrpSpPr>
              <p:cNvPr id="12302" name="Группа 23"/>
              <p:cNvGrpSpPr>
                <a:grpSpLocks/>
              </p:cNvGrpSpPr>
              <p:nvPr/>
            </p:nvGrpSpPr>
            <p:grpSpPr bwMode="auto">
              <a:xfrm>
                <a:off x="685800" y="304800"/>
                <a:ext cx="7467600" cy="6019800"/>
                <a:chOff x="685800" y="304800"/>
                <a:chExt cx="7467600" cy="6019800"/>
              </a:xfrm>
            </p:grpSpPr>
            <p:grpSp>
              <p:nvGrpSpPr>
                <p:cNvPr id="12304" name="Группа 15"/>
                <p:cNvGrpSpPr>
                  <a:grpSpLocks/>
                </p:cNvGrpSpPr>
                <p:nvPr/>
              </p:nvGrpSpPr>
              <p:grpSpPr bwMode="auto">
                <a:xfrm>
                  <a:off x="2548704" y="1527249"/>
                  <a:ext cx="3732124" cy="3613448"/>
                  <a:chOff x="2548704" y="1527249"/>
                  <a:chExt cx="3732124" cy="3613448"/>
                </a:xfrm>
              </p:grpSpPr>
              <p:sp>
                <p:nvSpPr>
                  <p:cNvPr id="53" name="7-конечная звезда 52"/>
                  <p:cNvSpPr/>
                  <p:nvPr/>
                </p:nvSpPr>
                <p:spPr>
                  <a:xfrm>
                    <a:off x="3581400" y="2590800"/>
                    <a:ext cx="1676400" cy="1524000"/>
                  </a:xfrm>
                  <a:prstGeom prst="star7">
                    <a:avLst/>
                  </a:prstGeom>
                  <a:solidFill>
                    <a:srgbClr val="FFFF00"/>
                  </a:solidFill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4" name="Стрелка вниз 53"/>
                  <p:cNvSpPr/>
                  <p:nvPr/>
                </p:nvSpPr>
                <p:spPr>
                  <a:xfrm rot="1320000">
                    <a:off x="3600672" y="4150097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5" name="Стрелка вниз 54"/>
                  <p:cNvSpPr/>
                  <p:nvPr/>
                </p:nvSpPr>
                <p:spPr>
                  <a:xfrm rot="20220000">
                    <a:off x="4826586" y="4149860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6" name="Стрелка вниз 10"/>
                  <p:cNvSpPr/>
                  <p:nvPr/>
                </p:nvSpPr>
                <p:spPr>
                  <a:xfrm rot="6960000">
                    <a:off x="3005183" y="2102846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7" name="Стрелка вниз 56"/>
                  <p:cNvSpPr/>
                  <p:nvPr/>
                </p:nvSpPr>
                <p:spPr>
                  <a:xfrm rot="3900000">
                    <a:off x="2853504" y="3315675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8" name="Стрелка вниз 12"/>
                  <p:cNvSpPr/>
                  <p:nvPr/>
                </p:nvSpPr>
                <p:spPr>
                  <a:xfrm rot="10860000">
                    <a:off x="4199615" y="1527249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59" name="Стрелка вниз 58"/>
                  <p:cNvSpPr/>
                  <p:nvPr/>
                </p:nvSpPr>
                <p:spPr>
                  <a:xfrm rot="14220000">
                    <a:off x="5434048" y="2067826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  <p:sp>
                <p:nvSpPr>
                  <p:cNvPr id="60" name="Стрелка вниз 59"/>
                  <p:cNvSpPr/>
                  <p:nvPr/>
                </p:nvSpPr>
                <p:spPr>
                  <a:xfrm rot="17100000">
                    <a:off x="5595028" y="3245902"/>
                    <a:ext cx="381000" cy="990600"/>
                  </a:xfrm>
                  <a:prstGeom prst="downArrow">
                    <a:avLst/>
                  </a:prstGeom>
                  <a:ln/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5" name="Скругленный прямоугольник 44"/>
                <p:cNvSpPr/>
                <p:nvPr/>
              </p:nvSpPr>
              <p:spPr>
                <a:xfrm>
                  <a:off x="762000" y="16002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6" name="Скругленный прямоугольник 45"/>
                <p:cNvSpPr/>
                <p:nvPr/>
              </p:nvSpPr>
              <p:spPr>
                <a:xfrm>
                  <a:off x="3429000" y="304800"/>
                  <a:ext cx="1828800" cy="1143000"/>
                </a:xfrm>
                <a:prstGeom prst="roundRect">
                  <a:avLst>
                    <a:gd name="adj" fmla="val 10513"/>
                  </a:avLst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7" name="Скругленный прямоугольник 46"/>
                <p:cNvSpPr/>
                <p:nvPr/>
              </p:nvSpPr>
              <p:spPr>
                <a:xfrm>
                  <a:off x="6172200" y="16002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8" name="Скругленный прямоугольник 47"/>
                <p:cNvSpPr/>
                <p:nvPr/>
              </p:nvSpPr>
              <p:spPr>
                <a:xfrm>
                  <a:off x="6324600" y="33528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49" name="Скругленный прямоугольник 48"/>
                <p:cNvSpPr/>
                <p:nvPr/>
              </p:nvSpPr>
              <p:spPr>
                <a:xfrm>
                  <a:off x="4419600" y="51816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0" name="Скругленный прямоугольник 49"/>
                <p:cNvSpPr/>
                <p:nvPr/>
              </p:nvSpPr>
              <p:spPr>
                <a:xfrm>
                  <a:off x="2362200" y="51816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51" name="Скругленный прямоугольник 50"/>
                <p:cNvSpPr/>
                <p:nvPr/>
              </p:nvSpPr>
              <p:spPr>
                <a:xfrm>
                  <a:off x="685800" y="3429000"/>
                  <a:ext cx="1828800" cy="1143000"/>
                </a:xfrm>
                <a:prstGeom prst="roundRect">
                  <a:avLst/>
                </a:prstGeom>
                <a:ln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2303" name="TextBox 42"/>
              <p:cNvSpPr txBox="1">
                <a:spLocks noChangeArrowheads="1"/>
              </p:cNvSpPr>
              <p:nvPr/>
            </p:nvSpPr>
            <p:spPr bwMode="auto">
              <a:xfrm>
                <a:off x="3962400" y="2743200"/>
                <a:ext cx="838200" cy="16004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80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endParaRPr lang="ru-RU" sz="8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12295" name="TextBox 34"/>
            <p:cNvSpPr txBox="1">
              <a:spLocks noChangeArrowheads="1"/>
            </p:cNvSpPr>
            <p:nvPr/>
          </p:nvSpPr>
          <p:spPr bwMode="auto">
            <a:xfrm>
              <a:off x="3581400" y="381000"/>
              <a:ext cx="1371600" cy="879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16000"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серная кислота</a:t>
              </a:r>
            </a:p>
          </p:txBody>
        </p:sp>
        <p:sp>
          <p:nvSpPr>
            <p:cNvPr id="12296" name="TextBox 35"/>
            <p:cNvSpPr txBox="1">
              <a:spLocks noChangeArrowheads="1"/>
            </p:cNvSpPr>
            <p:nvPr/>
          </p:nvSpPr>
          <p:spPr bwMode="auto">
            <a:xfrm>
              <a:off x="914400" y="1981200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лекарства</a:t>
              </a:r>
            </a:p>
          </p:txBody>
        </p:sp>
        <p:sp>
          <p:nvSpPr>
            <p:cNvPr id="12297" name="TextBox 36"/>
            <p:cNvSpPr txBox="1">
              <a:spLocks noChangeArrowheads="1"/>
            </p:cNvSpPr>
            <p:nvPr/>
          </p:nvSpPr>
          <p:spPr bwMode="auto">
            <a:xfrm>
              <a:off x="762000" y="3733800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порох</a:t>
              </a:r>
            </a:p>
          </p:txBody>
        </p:sp>
        <p:sp>
          <p:nvSpPr>
            <p:cNvPr id="12298" name="TextBox 37"/>
            <p:cNvSpPr txBox="1">
              <a:spLocks noChangeArrowheads="1"/>
            </p:cNvSpPr>
            <p:nvPr/>
          </p:nvSpPr>
          <p:spPr bwMode="auto">
            <a:xfrm>
              <a:off x="6306574" y="1968166"/>
              <a:ext cx="14478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спички</a:t>
              </a:r>
            </a:p>
          </p:txBody>
        </p:sp>
        <p:sp>
          <p:nvSpPr>
            <p:cNvPr id="12299" name="TextBox 38"/>
            <p:cNvSpPr txBox="1">
              <a:spLocks noChangeArrowheads="1"/>
            </p:cNvSpPr>
            <p:nvPr/>
          </p:nvSpPr>
          <p:spPr bwMode="auto">
            <a:xfrm>
              <a:off x="6467168" y="3710739"/>
              <a:ext cx="152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резина</a:t>
              </a:r>
            </a:p>
          </p:txBody>
        </p:sp>
        <p:sp>
          <p:nvSpPr>
            <p:cNvPr id="12300" name="TextBox 39"/>
            <p:cNvSpPr txBox="1">
              <a:spLocks noChangeArrowheads="1"/>
            </p:cNvSpPr>
            <p:nvPr/>
          </p:nvSpPr>
          <p:spPr bwMode="auto">
            <a:xfrm>
              <a:off x="2438400" y="5562600"/>
              <a:ext cx="16002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красители</a:t>
              </a:r>
            </a:p>
          </p:txBody>
        </p:sp>
        <p:sp>
          <p:nvSpPr>
            <p:cNvPr id="12301" name="TextBox 40"/>
            <p:cNvSpPr txBox="1">
              <a:spLocks noChangeArrowheads="1"/>
            </p:cNvSpPr>
            <p:nvPr/>
          </p:nvSpPr>
          <p:spPr bwMode="auto">
            <a:xfrm>
              <a:off x="4459748" y="5532521"/>
              <a:ext cx="1676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000">
                  <a:latin typeface="Comic Sans MS" pitchFamily="66" charset="0"/>
                </a:rPr>
                <a:t>удобрения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4918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7200" y="1142999"/>
          <a:ext cx="8229600" cy="5556773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76700"/>
                <a:gridCol w="4152900"/>
              </a:tblGrid>
              <a:tr h="2072640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Положение в периодической системе</a:t>
                      </a:r>
                    </a:p>
                    <a:p>
                      <a:pPr algn="ctr"/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 № 16, третий период, шестая группа, главная подгруппа</a:t>
                      </a:r>
                    </a:p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Строение атома</a:t>
                      </a:r>
                    </a:p>
                    <a:p>
                      <a:pPr algn="l"/>
                      <a:r>
                        <a:rPr lang="en-US" sz="2000" i="1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sz="2000" i="1" u="none" kern="12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+16 </a:t>
                      </a:r>
                      <a:r>
                        <a:rPr lang="ru-RU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 ) )</a:t>
                      </a:r>
                      <a:r>
                        <a:rPr lang="en-US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1S</a:t>
                      </a:r>
                      <a:r>
                        <a:rPr lang="en-US" sz="2000" i="1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2S</a:t>
                      </a:r>
                      <a:r>
                        <a:rPr lang="en-US" sz="2000" i="1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2P</a:t>
                      </a:r>
                      <a:r>
                        <a:rPr lang="en-US" sz="2000" i="1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en-US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3S</a:t>
                      </a:r>
                      <a:r>
                        <a:rPr lang="en-US" sz="2000" i="1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3P</a:t>
                      </a:r>
                      <a:r>
                        <a:rPr lang="en-US" sz="2000" i="1" u="none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i="1" u="none" kern="1200" baseline="30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2000" i="1" u="none" kern="12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i="1" u="none" kern="12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u="none" kern="12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2000" i="1" u="none" kern="12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u="none" kern="1200" baseline="400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i="1" u="none" kern="1200" baseline="40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Нахождение в природе</a:t>
                      </a:r>
                      <a:r>
                        <a:rPr lang="ru-RU" sz="2000" u="none" kern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9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самородная  сульфидная сульфатная</a:t>
                      </a:r>
                    </a:p>
                    <a:p>
                      <a:pPr algn="l"/>
                      <a:r>
                        <a:rPr lang="en-US" sz="1900" u="none" baseline="0" dirty="0" smtClean="0"/>
                        <a:t> </a:t>
                      </a:r>
                    </a:p>
                    <a:p>
                      <a:pPr algn="l"/>
                      <a:r>
                        <a:rPr lang="en-US" sz="1900" u="none" baseline="0" dirty="0" smtClean="0"/>
                        <a:t>                                </a:t>
                      </a:r>
                      <a:endParaRPr lang="ru-RU" sz="1900" i="1" u="none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653"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Физические свойства</a:t>
                      </a:r>
                    </a:p>
                    <a:p>
                      <a:pPr algn="l"/>
                      <a:r>
                        <a:rPr lang="ru-RU" sz="2000" i="1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агрегатное состояние твердое</a:t>
                      </a:r>
                    </a:p>
                    <a:p>
                      <a:pPr algn="l"/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 желтый</a:t>
                      </a:r>
                    </a:p>
                    <a:p>
                      <a:pPr algn="l"/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 воде не растворяется</a:t>
                      </a:r>
                    </a:p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Аллотропия серы</a:t>
                      </a:r>
                    </a:p>
                    <a:p>
                      <a:pPr algn="l"/>
                      <a:r>
                        <a:rPr lang="ru-RU" sz="2000" i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ромбическая           пластическая</a:t>
                      </a:r>
                    </a:p>
                    <a:p>
                      <a:pPr algn="l"/>
                      <a:r>
                        <a:rPr lang="ru-RU" sz="2000" i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моноклинная</a:t>
                      </a:r>
                      <a:endParaRPr lang="ru-RU" sz="20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Химические свойства</a:t>
                      </a:r>
                    </a:p>
                    <a:p>
                      <a:pPr algn="r"/>
                      <a:r>
                        <a:rPr lang="ru-RU" sz="2000" i="1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окислитель</a:t>
                      </a:r>
                      <a:r>
                        <a:rPr lang="ru-RU" sz="2000" i="1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восстановитель</a:t>
                      </a:r>
                    </a:p>
                    <a:p>
                      <a:pPr algn="r"/>
                      <a:endParaRPr lang="ru-RU" sz="2000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6693">
                <a:tc gridSpan="2">
                  <a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Применение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 серной кислоты,</a:t>
                      </a:r>
                      <a:r>
                        <a:rPr lang="ru-RU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красители,</a:t>
                      </a:r>
                      <a:r>
                        <a:rPr lang="ru-RU" sz="2000" i="1" u="none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i="1" u="none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лекарства, резина, порох, спички.</a:t>
                      </a: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12" name="7-конечная звезда 11"/>
          <p:cNvSpPr/>
          <p:nvPr/>
        </p:nvSpPr>
        <p:spPr>
          <a:xfrm>
            <a:off x="3733800" y="2667000"/>
            <a:ext cx="1600200" cy="1371600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  <a:solidFill>
            <a:srgbClr val="FFFF0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rgbClr val="FFFF00"/>
              </a:solidFill>
            </a:endParaRPr>
          </a:p>
        </p:txBody>
      </p:sp>
      <p:sp>
        <p:nvSpPr>
          <p:cNvPr id="13320" name="TextBox 12"/>
          <p:cNvSpPr txBox="1">
            <a:spLocks noChangeArrowheads="1"/>
          </p:cNvSpPr>
          <p:nvPr/>
        </p:nvSpPr>
        <p:spPr bwMode="auto">
          <a:xfrm>
            <a:off x="3962400" y="2667000"/>
            <a:ext cx="1143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>
                <a:latin typeface="Times New Roman" pitchFamily="18" charset="0"/>
                <a:cs typeface="Times New Roman" pitchFamily="18" charset="0"/>
              </a:rPr>
              <a:t>S</a:t>
            </a:r>
            <a:endParaRPr lang="ru-RU" sz="8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495800" y="1828800"/>
          <a:ext cx="4191000" cy="1158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800"/>
                <a:gridCol w="1600200"/>
                <a:gridCol w="1524000"/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i="1" u="non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ru-RU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FeS</a:t>
                      </a:r>
                      <a:r>
                        <a:rPr lang="en-US" sz="1800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пирит</a:t>
                      </a:r>
                    </a:p>
                    <a:p>
                      <a:pPr algn="ctr"/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серный колчедан</a:t>
                      </a:r>
                      <a:endParaRPr lang="ru-RU" sz="1400" i="1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</a:t>
                      </a:r>
                      <a:r>
                        <a:rPr lang="en-US" i="1" dirty="0" smtClean="0"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lang="ru-RU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∙2Н</a:t>
                      </a:r>
                      <a:r>
                        <a:rPr lang="ru-RU" i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i="1" dirty="0" smtClean="0"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</a:p>
                    <a:p>
                      <a:pPr algn="ctr"/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гипс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FeCuS</a:t>
                      </a:r>
                      <a:r>
                        <a:rPr lang="en-US" sz="1800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endParaRPr lang="ru-RU" sz="1800" i="1" kern="1200" baseline="-250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</a:t>
                      </a:r>
                      <a:r>
                        <a:rPr lang="ru-RU" sz="1400" i="1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едный</a:t>
                      </a:r>
                      <a:r>
                        <a:rPr lang="ru-RU" sz="1400" i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колчедан</a:t>
                      </a:r>
                      <a:endParaRPr lang="ru-RU" sz="1400" i="1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i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4648200" y="3962400"/>
          <a:ext cx="3886200" cy="1463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3100"/>
                <a:gridCol w="1943100"/>
              </a:tblGrid>
              <a:tr h="723900">
                <a:tc>
                  <a:txBody>
                    <a:bodyPr/>
                    <a:lstStyle/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Fe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→ Fe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+ 2e →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</a:t>
                      </a:r>
                    </a:p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Fe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-2e → Fe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O</a:t>
                      </a:r>
                      <a:r>
                        <a:rPr lang="en-US" sz="1400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→ 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</a:t>
                      </a:r>
                      <a:r>
                        <a:rPr lang="en-US" sz="1400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- 4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+6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в-ль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О</a:t>
                      </a:r>
                      <a:r>
                        <a:rPr lang="ru-RU" sz="1400" i="1" kern="1200" baseline="-25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+ 4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e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→ 2О</a:t>
                      </a:r>
                      <a:r>
                        <a:rPr lang="ru-RU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ок-ль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+ Hg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→ Hg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endParaRPr lang="ru-RU" sz="1400" i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+ 2e →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1400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</a:t>
                      </a:r>
                    </a:p>
                    <a:p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Hg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-2e → Hg</a:t>
                      </a:r>
                      <a:r>
                        <a:rPr lang="en-US" sz="1400" i="1" kern="1200" baseline="300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+2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</a:t>
                      </a:r>
                      <a:r>
                        <a:rPr lang="en-US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400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ль</a:t>
                      </a:r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29817" y="304800"/>
            <a:ext cx="72843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Визитная карточка серы</a:t>
            </a:r>
            <a:endParaRPr lang="ru-RU" sz="4400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42734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8077200" cy="2895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Сера – простое вещество?</a:t>
            </a:r>
            <a:r>
              <a:rPr lang="ru-RU" sz="7200" b="1" i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7200" b="1" i="1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  <a:cs typeface="Times New Roman" pitchFamily="18" charset="0"/>
              </a:rPr>
            </a:br>
            <a:r>
              <a:rPr lang="ru-RU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ru-RU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4038600"/>
            <a:ext cx="5181600" cy="2000548"/>
          </a:xfrm>
          <a:prstGeom prst="rect">
            <a:avLst/>
          </a:prstGeo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i="1" dirty="0">
                <a:solidFill>
                  <a:srgbClr val="008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S</a:t>
            </a:r>
            <a:r>
              <a:rPr lang="ru-RU" sz="3100" b="1" i="1" dirty="0">
                <a:solidFill>
                  <a:srgbClr val="008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 – не просто вещество!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dirty="0">
                <a:solidFill>
                  <a:srgbClr val="008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И известно всем давно,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dirty="0">
                <a:solidFill>
                  <a:srgbClr val="008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Сера нам везде нужна,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100" b="1" i="1" dirty="0">
                <a:solidFill>
                  <a:srgbClr val="008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omic Sans MS" pitchFamily="66" charset="0"/>
              </a:rPr>
              <a:t>В жизни роль её важна!</a:t>
            </a:r>
          </a:p>
        </p:txBody>
      </p:sp>
    </p:spTree>
  </p:cSld>
  <p:clrMapOvr>
    <a:masterClrMapping/>
  </p:clrMapOvr>
  <p:transition advTm="437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191000" y="1447800"/>
            <a:ext cx="4572000" cy="2286000"/>
          </a:xfr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0" tIns="252000" rtlCol="0">
            <a:normAutofit fontScale="85000"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Сера – просто вещество!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И известно нам оно.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Мы визитку ей составим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И солидности добавим.</a:t>
            </a:r>
            <a:endParaRPr lang="ru-RU" i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 descr="G:\t2_27.jpg"/>
          <p:cNvPicPr>
            <a:picLocks noChangeAspect="1" noChangeArrowheads="1"/>
          </p:cNvPicPr>
          <p:nvPr/>
        </p:nvPicPr>
        <p:blipFill>
          <a:blip r:embed="rId3"/>
          <a:srcRect r="54660"/>
          <a:stretch>
            <a:fillRect/>
          </a:stretch>
        </p:blipFill>
        <p:spPr bwMode="auto">
          <a:xfrm>
            <a:off x="457200" y="1447800"/>
            <a:ext cx="2224088" cy="42576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2" name="Picture 1" descr="C:\Documents and Settings\Нина\Рабочий стол\сера\ch05031i.bmp"/>
          <p:cNvPicPr>
            <a:picLocks noChangeAspect="1" noChangeArrowheads="1"/>
          </p:cNvPicPr>
          <p:nvPr/>
        </p:nvPicPr>
        <p:blipFill>
          <a:blip r:embed="rId4"/>
          <a:srcRect l="21878" r="21240"/>
          <a:stretch>
            <a:fillRect/>
          </a:stretch>
        </p:blipFill>
        <p:spPr bwMode="auto">
          <a:xfrm>
            <a:off x="304800" y="1295400"/>
            <a:ext cx="2971800" cy="4495800"/>
          </a:xfrm>
          <a:prstGeom prst="roundRect">
            <a:avLst/>
          </a:prstGeom>
          <a:noFill/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3026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57200" y="381000"/>
            <a:ext cx="8305800" cy="9144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Визитная карточка </a:t>
            </a:r>
            <a:r>
              <a:rPr lang="ru-RU" sz="67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6700" dirty="0" smtClean="0">
                <a:solidFill>
                  <a:srgbClr val="7030A0"/>
                </a:solidFill>
                <a:latin typeface="Comic Sans MS" pitchFamily="66" charset="0"/>
                <a:cs typeface="Times New Roman" pitchFamily="18" charset="0"/>
              </a:rPr>
            </a:br>
            <a:endParaRPr lang="ru-RU" sz="6700" dirty="0">
              <a:solidFill>
                <a:srgbClr val="7030A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1219200"/>
          <a:ext cx="8305800" cy="525780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152900"/>
                <a:gridCol w="4152900"/>
              </a:tblGrid>
              <a:tr h="1780642">
                <a:tc>
                  <a:txBody>
                    <a:bodyPr/>
                    <a:lstStyle/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Положение в периодической системе</a:t>
                      </a:r>
                    </a:p>
                    <a:p>
                      <a:pPr algn="ctr"/>
                      <a:r>
                        <a:rPr lang="ru-RU" sz="2000" kern="1200" dirty="0" smtClean="0">
                          <a:latin typeface="Comic Sans MS" pitchFamily="66" charset="0"/>
                        </a:rPr>
                        <a:t> </a:t>
                      </a:r>
                    </a:p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Строение атома</a:t>
                      </a:r>
                    </a:p>
                    <a:p>
                      <a:pPr algn="ctr"/>
                      <a:endParaRPr lang="ru-RU" dirty="0"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Нахождение в природе</a:t>
                      </a:r>
                      <a:endParaRPr lang="ru-RU" sz="2000" u="none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96562">
                <a:tc>
                  <a:txBody>
                    <a:bodyPr/>
                    <a:lstStyle/>
                    <a:p>
                      <a:pPr algn="l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Физические свойства</a:t>
                      </a:r>
                    </a:p>
                    <a:p>
                      <a:pPr algn="ctr"/>
                      <a:endParaRPr lang="ru-RU" sz="2000" kern="1200" dirty="0" smtClean="0">
                        <a:latin typeface="Comic Sans MS" pitchFamily="66" charset="0"/>
                      </a:endParaRPr>
                    </a:p>
                    <a:p>
                      <a:pPr algn="ctr"/>
                      <a:endParaRPr lang="ru-RU" sz="2000" kern="1200" dirty="0" smtClean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Аллотропия серы</a:t>
                      </a:r>
                    </a:p>
                    <a:p>
                      <a:pPr algn="l"/>
                      <a:endParaRPr lang="ru-RU" sz="180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Химические свойства</a:t>
                      </a:r>
                      <a:endParaRPr lang="ru-RU" sz="2000" u="sng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05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kern="1200" dirty="0" smtClean="0">
                          <a:latin typeface="Comic Sans MS" pitchFamily="66" charset="0"/>
                        </a:rPr>
                        <a:t>Применение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kern="1200" dirty="0" smtClean="0">
                        <a:latin typeface="Comic Sans MS" pitchFamily="66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u="none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  <p:sp>
        <p:nvSpPr>
          <p:cNvPr id="9" name="7-конечная звезда 8"/>
          <p:cNvSpPr/>
          <p:nvPr/>
        </p:nvSpPr>
        <p:spPr>
          <a:xfrm>
            <a:off x="3581400" y="2438400"/>
            <a:ext cx="2133600" cy="1981200"/>
          </a:xfrm>
          <a:prstGeom prst="star7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102" name="TextBox 9"/>
          <p:cNvSpPr txBox="1">
            <a:spLocks noChangeArrowheads="1"/>
          </p:cNvSpPr>
          <p:nvPr/>
        </p:nvSpPr>
        <p:spPr bwMode="auto">
          <a:xfrm>
            <a:off x="4114800" y="2667000"/>
            <a:ext cx="106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>
                <a:latin typeface="Times New Roman" pitchFamily="18" charset="0"/>
                <a:cs typeface="Times New Roman" pitchFamily="18" charset="0"/>
              </a:rPr>
              <a:t>S</a:t>
            </a:r>
            <a:endParaRPr lang="ru-RU" sz="9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516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267200" y="1905000"/>
            <a:ext cx="4572000" cy="2438400"/>
          </a:xfrm>
        </p:spPr>
        <p:txBody>
          <a:bodyPr/>
          <a:lstStyle/>
          <a:p>
            <a:pPr algn="l" eaLnBrk="1" hangingPunct="1"/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9600" y="1219200"/>
            <a:ext cx="4419600" cy="2308324"/>
          </a:xfrm>
          <a:prstGeom prst="rect">
            <a:avLst/>
          </a:prstGeo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Сера известна человечеству с древних времен.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Алхимики считали её символом горючести и называли «желчью бога Вулкана»</a:t>
            </a:r>
            <a:endParaRPr lang="ru-RU" sz="24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5362" name="Picture 2" descr="C:\Documents and Settings\Нина\Рабочий стол\сера\ch05032i.bmp"/>
          <p:cNvPicPr>
            <a:picLocks noChangeAspect="1" noChangeArrowheads="1"/>
          </p:cNvPicPr>
          <p:nvPr/>
        </p:nvPicPr>
        <p:blipFill>
          <a:blip r:embed="rId2"/>
          <a:srcRect l="8772"/>
          <a:stretch>
            <a:fillRect/>
          </a:stretch>
        </p:blipFill>
        <p:spPr bwMode="auto">
          <a:xfrm>
            <a:off x="304800" y="1371600"/>
            <a:ext cx="3962399" cy="5177362"/>
          </a:xfrm>
          <a:prstGeom prst="roundRect">
            <a:avLst/>
          </a:prstGeom>
          <a:noFill/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7649" name="Picture 1" descr="C:\Documents and Settings\Нина\Рабочий стол\сера\v00054i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657600"/>
            <a:ext cx="2686050" cy="2989314"/>
          </a:xfrm>
          <a:prstGeom prst="roundRect">
            <a:avLst/>
          </a:prstGeom>
          <a:noFill/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Прямоугольник 6"/>
          <p:cNvSpPr/>
          <p:nvPr/>
        </p:nvSpPr>
        <p:spPr>
          <a:xfrm>
            <a:off x="1849941" y="304800"/>
            <a:ext cx="54441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Сера в древности</a:t>
            </a:r>
            <a:endParaRPr lang="ru-RU" sz="4400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2590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система.jpg"/>
          <p:cNvPicPr>
            <a:picLocks noGrp="1" noChangeAspect="1"/>
          </p:cNvPicPr>
          <p:nvPr>
            <p:ph idx="1"/>
          </p:nvPr>
        </p:nvPicPr>
        <p:blipFill>
          <a:blip r:embed="rId5"/>
          <a:srcRect b="23731"/>
          <a:stretch>
            <a:fillRect/>
          </a:stretch>
        </p:blipFill>
        <p:spPr>
          <a:xfrm>
            <a:off x="228600" y="2133600"/>
            <a:ext cx="7797793" cy="4498682"/>
          </a:xfr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Содержимое 5" descr="http://www.varson.ru/images/Himia_jpeg_big/5-04.jpg"/>
          <p:cNvPicPr>
            <a:picLocks/>
          </p:cNvPicPr>
          <p:nvPr/>
        </p:nvPicPr>
        <p:blipFill>
          <a:blip r:embed="rId6" r:link="rId7"/>
          <a:srcRect l="1875" t="9260" r="2181" b="75783"/>
          <a:stretch>
            <a:fillRect/>
          </a:stretch>
        </p:blipFill>
        <p:spPr bwMode="auto">
          <a:xfrm>
            <a:off x="2895600" y="4191000"/>
            <a:ext cx="5867400" cy="2438400"/>
          </a:xfrm>
          <a:prstGeom prst="round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Прямоугольник 7"/>
          <p:cNvSpPr/>
          <p:nvPr/>
        </p:nvSpPr>
        <p:spPr>
          <a:xfrm>
            <a:off x="4343400" y="3352800"/>
            <a:ext cx="762000" cy="381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атом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24600" y="1676400"/>
            <a:ext cx="2514600" cy="2057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199923" y="381000"/>
            <a:ext cx="67441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Строение атома серы</a:t>
            </a:r>
            <a:endParaRPr lang="ru-RU" sz="4400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3781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4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единения серы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04800" y="1600200"/>
            <a:ext cx="6781800" cy="508635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410200" y="2819400"/>
            <a:ext cx="3429000" cy="3657600"/>
          </a:xfr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tIns="180000"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Лабораторный опыт №1.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Рассмотрите образцы минералов, содержащих серу.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Запишите  названия и формулы минералов.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  <a:hlinkClick r:id="rId6" action="ppaction://hlinkfile"/>
              </a:rPr>
              <a:t>Минералы серы.</a:t>
            </a:r>
            <a:endParaRPr lang="ru-RU" sz="2600" i="1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92" y="304800"/>
            <a:ext cx="88056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Природные соединения серы</a:t>
            </a:r>
            <a:endParaRPr lang="ru-RU" sz="4400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57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Сера на Кольском полуострове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196" name="Picture 2" descr="C:\Documents and Settings\Нина\Рабочий стол\сера\m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219200"/>
            <a:ext cx="7307263" cy="53340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7" name="Волна 6"/>
          <p:cNvSpPr/>
          <p:nvPr/>
        </p:nvSpPr>
        <p:spPr>
          <a:xfrm>
            <a:off x="2209800" y="1600200"/>
            <a:ext cx="457200" cy="533400"/>
          </a:xfrm>
          <a:prstGeom prst="wav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лна 7"/>
          <p:cNvSpPr/>
          <p:nvPr/>
        </p:nvSpPr>
        <p:spPr>
          <a:xfrm>
            <a:off x="3886200" y="3886200"/>
            <a:ext cx="457200" cy="533400"/>
          </a:xfrm>
          <a:prstGeom prst="wav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3276600" y="3429000"/>
            <a:ext cx="457200" cy="533400"/>
          </a:xfrm>
          <a:prstGeom prst="wav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ина\Рабочий стол\Интел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19200"/>
            <a:ext cx="8067970" cy="5334000"/>
          </a:xfrm>
          <a:prstGeom prst="rect">
            <a:avLst/>
          </a:prstGeom>
          <a:noFill/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7410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 build="allAtOnce" animBg="1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8077200" cy="838199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Аллотропные соединения</a:t>
            </a:r>
            <a:endParaRPr lang="ru-RU" dirty="0">
              <a:solidFill>
                <a:srgbClr val="008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pic>
        <p:nvPicPr>
          <p:cNvPr id="8" name="Содержимое 3" descr="http://www.varson.ru/images/Himia_jpeg_big/5-03.jpg"/>
          <p:cNvPicPr>
            <a:picLocks/>
          </p:cNvPicPr>
          <p:nvPr/>
        </p:nvPicPr>
        <p:blipFill>
          <a:blip r:embed="rId5" r:link="rId6"/>
          <a:srcRect l="25932" t="9900" r="2329" b="5339"/>
          <a:stretch>
            <a:fillRect/>
          </a:stretch>
        </p:blipFill>
        <p:spPr bwMode="auto">
          <a:xfrm>
            <a:off x="5867400" y="1447800"/>
            <a:ext cx="2971800" cy="48768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сера аллотропия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304800" y="1905001"/>
            <a:ext cx="5372744" cy="3962399"/>
          </a:xfrm>
          <a:prstGeom prst="rect">
            <a:avLst/>
          </a:prstGeo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custDataLst>
      <p:tags r:id="rId1"/>
    </p:custDataLst>
  </p:cSld>
  <p:clrMapOvr>
    <a:masterClrMapping/>
  </p:clrMapOvr>
  <p:transition advTm="542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U39S_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362200"/>
            <a:ext cx="4788296" cy="1447800"/>
          </a:xfrm>
          <a:prstGeom prst="roundRect">
            <a:avLst/>
          </a:prstGeo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5" descr="электроотрицательность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" y="1752600"/>
            <a:ext cx="3569842" cy="4724400"/>
          </a:xfrm>
          <a:prstGeom prst="rect">
            <a:avLst/>
          </a:prstGeom>
          <a:ln w="38100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graphicFrame>
        <p:nvGraphicFramePr>
          <p:cNvPr id="9" name="Схема 8"/>
          <p:cNvGraphicFramePr/>
          <p:nvPr/>
        </p:nvGraphicFramePr>
        <p:xfrm>
          <a:off x="4572000" y="3429000"/>
          <a:ext cx="40386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41703" y="304800"/>
            <a:ext cx="826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008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entury Gothic" pitchFamily="34" charset="0"/>
                <a:cs typeface="Times New Roman" pitchFamily="18" charset="0"/>
              </a:rPr>
              <a:t>Химические свойства серы</a:t>
            </a:r>
            <a:endParaRPr lang="ru-RU" sz="4400" dirty="0">
              <a:solidFill>
                <a:srgbClr val="008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Tm="2868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|4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9|7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1553</TotalTime>
  <Words>303</Words>
  <PresentationFormat>Экран (4:3)</PresentationFormat>
  <Paragraphs>104</Paragraphs>
  <Slides>13</Slides>
  <Notes>11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Сера – простое вещество? (урок- исследование)</vt:lpstr>
      <vt:lpstr>Слайд 2</vt:lpstr>
      <vt:lpstr> Визитная карточка  </vt:lpstr>
      <vt:lpstr>  </vt:lpstr>
      <vt:lpstr>Слайд 5</vt:lpstr>
      <vt:lpstr>Слайд 6</vt:lpstr>
      <vt:lpstr>Сера на Кольском полуострове</vt:lpstr>
      <vt:lpstr>Аллотропные соединения</vt:lpstr>
      <vt:lpstr>Слайд 9</vt:lpstr>
      <vt:lpstr>Этимология химических терминов</vt:lpstr>
      <vt:lpstr>Слайд 11</vt:lpstr>
      <vt:lpstr>Слайд 12</vt:lpstr>
      <vt:lpstr>Сера – простое вещество?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2</dc:title>
  <dc:subject>титульный</dc:subject>
  <dc:creator>Ерёменко Нина Станиславовна</dc:creator>
  <cp:lastModifiedBy>Нина</cp:lastModifiedBy>
  <cp:revision>149</cp:revision>
  <dcterms:modified xsi:type="dcterms:W3CDTF">2010-01-28T17:19:34Z</dcterms:modified>
</cp:coreProperties>
</file>