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85" r:id="rId3"/>
    <p:sldId id="270" r:id="rId4"/>
    <p:sldId id="262" r:id="rId5"/>
    <p:sldId id="263" r:id="rId6"/>
    <p:sldId id="271" r:id="rId7"/>
    <p:sldId id="265" r:id="rId8"/>
    <p:sldId id="275" r:id="rId9"/>
    <p:sldId id="267" r:id="rId10"/>
    <p:sldId id="284" r:id="rId11"/>
    <p:sldId id="279" r:id="rId12"/>
    <p:sldId id="268" r:id="rId1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66"/>
    <a:srgbClr val="A50021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CA8F9C6-6556-46C0-9B4D-42B54CF102AA}" type="datetimeFigureOut">
              <a:rPr lang="ru-RU"/>
              <a:pPr>
                <a:defRPr/>
              </a:pPr>
              <a:t>28.01.2010</a:t>
            </a:fld>
            <a:endParaRPr 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31B7B018-B874-4891-A259-08036E428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115-DAE0-4A11-850F-FC9C7E4E2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31A3B-129B-4473-982A-E4BF742D7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70FE-D0F1-4DC5-9AAE-9CD73AF60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13F8-2C7F-4E26-B73E-0E58F8A8E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CE630-AD44-4951-9EC4-D50BE9F6B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51479-039B-46C5-A140-4F2EF387A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54EE-61E3-45C3-8DBB-1A3931AED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01BD7-6240-4891-A85C-ED9DDEAED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E10D8-2041-470D-9393-222446616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17E6E-9A35-4813-B17D-4C8F23AF6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011BC-4259-4D96-929D-05D702378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75FA5-6906-4574-89B3-4ED6FF598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ACA1D4-B264-46B2-A60C-30DB6E80A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0668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accent2"/>
                </a:solidFill>
                <a:latin typeface="Comic Sans MS" pitchFamily="66" charset="0"/>
              </a:rPr>
              <a:t>Как найти результаты следующих действий?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FF0066"/>
                </a:solidFill>
              </a:rPr>
              <a:t>1000110</a:t>
            </a:r>
            <a:r>
              <a:rPr lang="ru-RU" b="1" baseline="-25000" smtClean="0">
                <a:solidFill>
                  <a:srgbClr val="FF0066"/>
                </a:solidFill>
              </a:rPr>
              <a:t>2</a:t>
            </a:r>
            <a:r>
              <a:rPr lang="ru-RU" b="1" smtClean="0">
                <a:solidFill>
                  <a:srgbClr val="FF0066"/>
                </a:solidFill>
              </a:rPr>
              <a:t> + 1010101</a:t>
            </a:r>
            <a:r>
              <a:rPr lang="ru-RU" b="1" baseline="-25000" smtClean="0">
                <a:solidFill>
                  <a:srgbClr val="FF0066"/>
                </a:solidFill>
              </a:rPr>
              <a:t>2</a:t>
            </a:r>
          </a:p>
          <a:p>
            <a:pPr algn="ctr" eaLnBrk="1" hangingPunct="1"/>
            <a:endParaRPr lang="ru-RU" b="1" smtClean="0">
              <a:solidFill>
                <a:srgbClr val="FF0066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FF0066"/>
                </a:solidFill>
              </a:rPr>
              <a:t>1110001110</a:t>
            </a:r>
            <a:r>
              <a:rPr lang="ru-RU" b="1" baseline="-25000" smtClean="0">
                <a:solidFill>
                  <a:srgbClr val="FF0066"/>
                </a:solidFill>
              </a:rPr>
              <a:t>2</a:t>
            </a:r>
            <a:r>
              <a:rPr lang="ru-RU" b="1" smtClean="0">
                <a:solidFill>
                  <a:srgbClr val="FF0066"/>
                </a:solidFill>
              </a:rPr>
              <a:t>-11010</a:t>
            </a:r>
            <a:r>
              <a:rPr lang="ru-RU" b="1" baseline="-25000" smtClean="0">
                <a:solidFill>
                  <a:srgbClr val="FF0066"/>
                </a:solidFill>
              </a:rPr>
              <a:t>2</a:t>
            </a:r>
          </a:p>
          <a:p>
            <a:pPr algn="ctr" eaLnBrk="1" hangingPunct="1">
              <a:buFontTx/>
              <a:buNone/>
            </a:pPr>
            <a:endParaRPr lang="ru-RU" b="1" smtClean="0">
              <a:solidFill>
                <a:srgbClr val="FF0066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FF0066"/>
                </a:solidFill>
              </a:rPr>
              <a:t>101101</a:t>
            </a:r>
            <a:r>
              <a:rPr lang="ru-RU" b="1" baseline="-25000" smtClean="0">
                <a:solidFill>
                  <a:srgbClr val="FF0066"/>
                </a:solidFill>
              </a:rPr>
              <a:t>2</a:t>
            </a:r>
            <a:r>
              <a:rPr lang="ru-RU" b="1" smtClean="0">
                <a:solidFill>
                  <a:srgbClr val="FF0066"/>
                </a:solidFill>
              </a:rPr>
              <a:t> </a:t>
            </a:r>
            <a:r>
              <a:rPr lang="en-US" b="1" smtClean="0">
                <a:solidFill>
                  <a:srgbClr val="FF0066"/>
                </a:solidFill>
                <a:cs typeface="Arial" charset="0"/>
              </a:rPr>
              <a:t>×</a:t>
            </a:r>
            <a:r>
              <a:rPr lang="ru-RU" b="1" smtClean="0">
                <a:solidFill>
                  <a:srgbClr val="FF0066"/>
                </a:solidFill>
              </a:rPr>
              <a:t> 100011</a:t>
            </a:r>
            <a:r>
              <a:rPr lang="ru-RU" b="1" baseline="-25000" smtClean="0">
                <a:solidFill>
                  <a:srgbClr val="FF0066"/>
                </a:solidFill>
              </a:rPr>
              <a:t>2</a:t>
            </a:r>
          </a:p>
        </p:txBody>
      </p:sp>
      <p:pic>
        <p:nvPicPr>
          <p:cNvPr id="2052" name="Picture 5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324515">
            <a:off x="7308850" y="2565400"/>
            <a:ext cx="12541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0"/>
            <a:ext cx="4752975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Пример 1: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101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cs typeface="Arial" charset="0"/>
              </a:rPr>
              <a:t>×</a:t>
            </a:r>
            <a:r>
              <a:rPr lang="ru-RU" sz="2400">
                <a:solidFill>
                  <a:schemeClr val="accent2"/>
                </a:solidFill>
              </a:rPr>
              <a:t>11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=?</a:t>
            </a:r>
            <a:r>
              <a:rPr lang="ru-RU" sz="2400"/>
              <a:t>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ru-RU"/>
              <a:t> </a:t>
            </a:r>
          </a:p>
        </p:txBody>
      </p:sp>
      <p:pic>
        <p:nvPicPr>
          <p:cNvPr id="11267" name="Picture 7" descr="6244_rep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3E5C1"/>
              </a:clrFrom>
              <a:clrTo>
                <a:srgbClr val="F3E5C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4292600"/>
            <a:ext cx="2697163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995738" y="692150"/>
            <a:ext cx="4752975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Пример 2: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101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cs typeface="Arial" charset="0"/>
              </a:rPr>
              <a:t>×</a:t>
            </a:r>
            <a:r>
              <a:rPr lang="ru-RU" sz="2400">
                <a:solidFill>
                  <a:schemeClr val="accent2"/>
                </a:solidFill>
              </a:rPr>
              <a:t>1100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=?</a:t>
            </a:r>
            <a:r>
              <a:rPr lang="ru-RU" sz="2400"/>
              <a:t>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ru-RU"/>
              <a:t> 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132138" y="1341438"/>
            <a:ext cx="5832475" cy="3140075"/>
            <a:chOff x="2200" y="845"/>
            <a:chExt cx="3674" cy="1978"/>
          </a:xfrm>
        </p:grpSpPr>
        <p:sp>
          <p:nvSpPr>
            <p:cNvPr id="11274" name="Rectangle 17"/>
            <p:cNvSpPr>
              <a:spLocks noChangeArrowheads="1"/>
            </p:cNvSpPr>
            <p:nvPr/>
          </p:nvSpPr>
          <p:spPr bwMode="auto">
            <a:xfrm>
              <a:off x="2200" y="845"/>
              <a:ext cx="367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</a:t>
              </a:r>
              <a:r>
                <a:rPr lang="en-US" sz="4000" baseline="-25000">
                  <a:solidFill>
                    <a:schemeClr val="accent2"/>
                  </a:solidFill>
                  <a:cs typeface="Arial" charset="0"/>
                </a:rPr>
                <a:t>×</a:t>
              </a:r>
              <a:r>
                <a:rPr lang="ru-RU" sz="4000">
                  <a:solidFill>
                    <a:schemeClr val="accent2"/>
                  </a:solidFill>
                </a:rPr>
                <a:t>1100   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   101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rgbClr val="FF0066"/>
                  </a:solidFill>
                </a:rPr>
                <a:t>    </a:t>
              </a:r>
              <a:r>
                <a:rPr lang="ru-RU" sz="4000" baseline="-25000">
                  <a:solidFill>
                    <a:schemeClr val="accent2"/>
                  </a:solidFill>
                </a:rPr>
                <a:t>+</a:t>
              </a:r>
              <a:r>
                <a:rPr lang="ru-RU" sz="4000">
                  <a:solidFill>
                    <a:schemeClr val="accent2"/>
                  </a:solidFill>
                </a:rPr>
                <a:t>   1100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1100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rgbClr val="FF0066"/>
                  </a:solidFill>
                </a:rPr>
                <a:t>   111100</a:t>
              </a:r>
            </a:p>
          </p:txBody>
        </p:sp>
        <p:sp>
          <p:nvSpPr>
            <p:cNvPr id="11275" name="Line 18"/>
            <p:cNvSpPr>
              <a:spLocks noChangeShapeType="1"/>
            </p:cNvSpPr>
            <p:nvPr/>
          </p:nvSpPr>
          <p:spPr bwMode="auto">
            <a:xfrm>
              <a:off x="3969" y="1661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19"/>
            <p:cNvSpPr>
              <a:spLocks noChangeShapeType="1"/>
            </p:cNvSpPr>
            <p:nvPr/>
          </p:nvSpPr>
          <p:spPr bwMode="auto">
            <a:xfrm flipV="1">
              <a:off x="3787" y="2387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23850" y="765175"/>
            <a:ext cx="3455988" cy="3140075"/>
            <a:chOff x="204" y="482"/>
            <a:chExt cx="2177" cy="1978"/>
          </a:xfrm>
        </p:grpSpPr>
        <p:sp>
          <p:nvSpPr>
            <p:cNvPr id="11271" name="Rectangle 23"/>
            <p:cNvSpPr>
              <a:spLocks noChangeArrowheads="1"/>
            </p:cNvSpPr>
            <p:nvPr/>
          </p:nvSpPr>
          <p:spPr bwMode="auto">
            <a:xfrm>
              <a:off x="204" y="482"/>
              <a:ext cx="2177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</a:t>
              </a:r>
              <a:r>
                <a:rPr lang="en-US" sz="4000" baseline="-25000">
                  <a:solidFill>
                    <a:schemeClr val="accent2"/>
                  </a:solidFill>
                  <a:cs typeface="Arial" charset="0"/>
                </a:rPr>
                <a:t>×</a:t>
              </a:r>
              <a:r>
                <a:rPr lang="ru-RU" sz="4000">
                  <a:solidFill>
                    <a:schemeClr val="accent2"/>
                  </a:solidFill>
                </a:rPr>
                <a:t>101   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   11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rgbClr val="FF0066"/>
                  </a:solidFill>
                </a:rPr>
                <a:t>    </a:t>
              </a:r>
              <a:r>
                <a:rPr lang="ru-RU" sz="4000" baseline="-25000">
                  <a:solidFill>
                    <a:schemeClr val="accent2"/>
                  </a:solidFill>
                </a:rPr>
                <a:t>+</a:t>
              </a:r>
              <a:r>
                <a:rPr lang="ru-RU" sz="4000">
                  <a:solidFill>
                    <a:schemeClr val="accent2"/>
                  </a:solidFill>
                </a:rPr>
                <a:t>   101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101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rgbClr val="FF0066"/>
                  </a:solidFill>
                </a:rPr>
                <a:t>       1111</a:t>
              </a:r>
            </a:p>
          </p:txBody>
        </p:sp>
        <p:sp>
          <p:nvSpPr>
            <p:cNvPr id="11272" name="Line 24"/>
            <p:cNvSpPr>
              <a:spLocks noChangeShapeType="1"/>
            </p:cNvSpPr>
            <p:nvPr/>
          </p:nvSpPr>
          <p:spPr bwMode="auto">
            <a:xfrm>
              <a:off x="1474" y="1253"/>
              <a:ext cx="5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Line 25"/>
            <p:cNvSpPr>
              <a:spLocks noChangeShapeType="1"/>
            </p:cNvSpPr>
            <p:nvPr/>
          </p:nvSpPr>
          <p:spPr bwMode="auto">
            <a:xfrm flipV="1">
              <a:off x="1338" y="2024"/>
              <a:ext cx="5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260350"/>
            <a:ext cx="4752975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Пример 1: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110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:11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=?</a:t>
            </a:r>
            <a:r>
              <a:rPr lang="ru-RU" sz="2400"/>
              <a:t>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ru-RU"/>
              <a:t>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323850" y="836613"/>
            <a:ext cx="3816350" cy="2530475"/>
            <a:chOff x="0" y="981"/>
            <a:chExt cx="2404" cy="1594"/>
          </a:xfrm>
        </p:grpSpPr>
        <p:sp>
          <p:nvSpPr>
            <p:cNvPr id="12301" name="Rectangle 4"/>
            <p:cNvSpPr>
              <a:spLocks noChangeArrowheads="1"/>
            </p:cNvSpPr>
            <p:nvPr/>
          </p:nvSpPr>
          <p:spPr bwMode="auto">
            <a:xfrm>
              <a:off x="0" y="981"/>
              <a:ext cx="2404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</a:t>
              </a:r>
              <a:r>
                <a:rPr lang="ru-RU" sz="4000" baseline="-25000">
                  <a:solidFill>
                    <a:schemeClr val="accent2"/>
                  </a:solidFill>
                  <a:cs typeface="Arial" charset="0"/>
                </a:rPr>
                <a:t>-   </a:t>
              </a:r>
              <a:r>
                <a:rPr lang="ru-RU" sz="4000">
                  <a:solidFill>
                    <a:schemeClr val="accent2"/>
                  </a:solidFill>
                </a:rPr>
                <a:t>110  11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>
                  <a:solidFill>
                    <a:schemeClr val="accent2"/>
                  </a:solidFill>
                </a:rPr>
                <a:t>                      </a:t>
              </a:r>
              <a:r>
                <a:rPr lang="ru-RU" sz="4000">
                  <a:solidFill>
                    <a:schemeClr val="accent2"/>
                  </a:solidFill>
                </a:rPr>
                <a:t>11    10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0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</a:t>
              </a:r>
            </a:p>
          </p:txBody>
        </p:sp>
        <p:sp>
          <p:nvSpPr>
            <p:cNvPr id="12302" name="Line 5"/>
            <p:cNvSpPr>
              <a:spLocks noChangeShapeType="1"/>
            </p:cNvSpPr>
            <p:nvPr/>
          </p:nvSpPr>
          <p:spPr bwMode="auto">
            <a:xfrm>
              <a:off x="1247" y="1797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6"/>
            <p:cNvSpPr>
              <a:spLocks noChangeShapeType="1"/>
            </p:cNvSpPr>
            <p:nvPr/>
          </p:nvSpPr>
          <p:spPr bwMode="auto">
            <a:xfrm flipV="1">
              <a:off x="1701" y="1389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9"/>
            <p:cNvSpPr>
              <a:spLocks noChangeShapeType="1"/>
            </p:cNvSpPr>
            <p:nvPr/>
          </p:nvSpPr>
          <p:spPr bwMode="auto">
            <a:xfrm flipV="1">
              <a:off x="1701" y="1071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391025" y="1268413"/>
            <a:ext cx="475297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Пример 2: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10101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:11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=?</a:t>
            </a:r>
            <a:r>
              <a:rPr lang="ru-RU" sz="2400"/>
              <a:t>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ru-RU"/>
              <a:t> 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348038" y="2060575"/>
            <a:ext cx="5364162" cy="4968875"/>
            <a:chOff x="0" y="981"/>
            <a:chExt cx="3379" cy="3130"/>
          </a:xfrm>
        </p:grpSpPr>
        <p:sp>
          <p:nvSpPr>
            <p:cNvPr id="12294" name="Rectangle 13"/>
            <p:cNvSpPr>
              <a:spLocks noChangeArrowheads="1"/>
            </p:cNvSpPr>
            <p:nvPr/>
          </p:nvSpPr>
          <p:spPr bwMode="auto">
            <a:xfrm>
              <a:off x="0" y="981"/>
              <a:ext cx="3379" cy="3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</a:t>
              </a:r>
              <a:r>
                <a:rPr lang="ru-RU" sz="4000" baseline="-25000">
                  <a:solidFill>
                    <a:schemeClr val="accent2"/>
                  </a:solidFill>
                  <a:cs typeface="Arial" charset="0"/>
                </a:rPr>
                <a:t>-   </a:t>
              </a:r>
              <a:r>
                <a:rPr lang="ru-RU" sz="4000">
                  <a:solidFill>
                    <a:schemeClr val="accent2"/>
                  </a:solidFill>
                </a:rPr>
                <a:t>10101  11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>
                  <a:solidFill>
                    <a:schemeClr val="accent2"/>
                  </a:solidFill>
                </a:rPr>
                <a:t>                                 </a:t>
              </a:r>
              <a:r>
                <a:rPr lang="ru-RU" sz="4000">
                  <a:solidFill>
                    <a:schemeClr val="accent2"/>
                  </a:solidFill>
                </a:rPr>
                <a:t>11       111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100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11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    11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     11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           0  </a:t>
              </a:r>
            </a:p>
            <a:p>
              <a:pPr>
                <a:tabLst>
                  <a:tab pos="1168400" algn="l"/>
                  <a:tab pos="1439863" algn="l"/>
                </a:tabLst>
              </a:pPr>
              <a:r>
                <a:rPr lang="ru-RU" sz="4000">
                  <a:solidFill>
                    <a:schemeClr val="accent2"/>
                  </a:solidFill>
                </a:rPr>
                <a:t>    </a:t>
              </a:r>
            </a:p>
          </p:txBody>
        </p:sp>
        <p:sp>
          <p:nvSpPr>
            <p:cNvPr id="12295" name="Line 14"/>
            <p:cNvSpPr>
              <a:spLocks noChangeShapeType="1"/>
            </p:cNvSpPr>
            <p:nvPr/>
          </p:nvSpPr>
          <p:spPr bwMode="auto">
            <a:xfrm>
              <a:off x="1565" y="1797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6" name="Group 15"/>
            <p:cNvGrpSpPr>
              <a:grpSpLocks/>
            </p:cNvGrpSpPr>
            <p:nvPr/>
          </p:nvGrpSpPr>
          <p:grpSpPr bwMode="auto">
            <a:xfrm>
              <a:off x="2472" y="1117"/>
              <a:ext cx="590" cy="590"/>
              <a:chOff x="1701" y="1071"/>
              <a:chExt cx="590" cy="590"/>
            </a:xfrm>
          </p:grpSpPr>
          <p:sp>
            <p:nvSpPr>
              <p:cNvPr id="12299" name="Line 16"/>
              <p:cNvSpPr>
                <a:spLocks noChangeShapeType="1"/>
              </p:cNvSpPr>
              <p:nvPr/>
            </p:nvSpPr>
            <p:spPr bwMode="auto">
              <a:xfrm flipV="1">
                <a:off x="1701" y="1389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0" name="Line 17"/>
              <p:cNvSpPr>
                <a:spLocks noChangeShapeType="1"/>
              </p:cNvSpPr>
              <p:nvPr/>
            </p:nvSpPr>
            <p:spPr bwMode="auto">
              <a:xfrm flipV="1">
                <a:off x="1701" y="1071"/>
                <a:ext cx="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297" name="Line 18"/>
            <p:cNvSpPr>
              <a:spLocks noChangeShapeType="1"/>
            </p:cNvSpPr>
            <p:nvPr/>
          </p:nvSpPr>
          <p:spPr bwMode="auto">
            <a:xfrm>
              <a:off x="1746" y="256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19"/>
            <p:cNvSpPr>
              <a:spLocks noChangeShapeType="1"/>
            </p:cNvSpPr>
            <p:nvPr/>
          </p:nvSpPr>
          <p:spPr bwMode="auto">
            <a:xfrm>
              <a:off x="2109" y="3339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633412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66"/>
                </a:solidFill>
                <a:latin typeface="Comic Sans MS" pitchFamily="66" charset="0"/>
              </a:rPr>
              <a:t>Домашнее задание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ru-RU" sz="2400" b="1" u="sng" smtClean="0">
                <a:solidFill>
                  <a:schemeClr val="accent2"/>
                </a:solidFill>
                <a:latin typeface="Comic Sans MS" pitchFamily="66" charset="0"/>
              </a:rPr>
              <a:t>. Уровень знания:</a:t>
            </a:r>
            <a:endParaRPr lang="ru-RU" sz="2400" b="1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A50021"/>
                </a:solidFill>
                <a:latin typeface="Comic Sans MS" pitchFamily="66" charset="0"/>
              </a:rPr>
              <a:t>Выучить правила выполнения арифметических действий в двоичной системе счисления, выучить таблицы сложения, вычитания, умножения.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chemeClr val="accent2"/>
                </a:solidFill>
                <a:latin typeface="Comic Sans MS" pitchFamily="66" charset="0"/>
              </a:rPr>
              <a:t>2.Уровень понимания:</a:t>
            </a:r>
            <a:r>
              <a:rPr lang="ru-RU" sz="2400" b="1" smtClean="0">
                <a:latin typeface="Comic Sans MS" pitchFamily="66" charset="0"/>
              </a:rPr>
              <a:t> </a:t>
            </a:r>
            <a:r>
              <a:rPr lang="ru-RU" sz="2400" b="1" smtClean="0">
                <a:solidFill>
                  <a:srgbClr val="A50021"/>
                </a:solidFill>
                <a:latin typeface="Comic Sans MS" pitchFamily="66" charset="0"/>
              </a:rPr>
              <a:t>Выполните действия: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A50021"/>
                </a:solidFill>
                <a:latin typeface="Comic Sans MS" pitchFamily="66" charset="0"/>
              </a:rPr>
              <a:t>110010+111,01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A50021"/>
                </a:solidFill>
                <a:latin typeface="Comic Sans MS" pitchFamily="66" charset="0"/>
              </a:rPr>
              <a:t>11110000111-110110001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A50021"/>
                </a:solidFill>
                <a:latin typeface="Comic Sans MS" pitchFamily="66" charset="0"/>
              </a:rPr>
              <a:t>10101,101</a:t>
            </a:r>
            <a:r>
              <a:rPr lang="en-US" sz="2000" b="1" smtClean="0">
                <a:solidFill>
                  <a:srgbClr val="A50021"/>
                </a:solidFill>
                <a:latin typeface="Comic Sans MS" pitchFamily="66" charset="0"/>
              </a:rPr>
              <a:t>×</a:t>
            </a:r>
            <a:r>
              <a:rPr lang="ru-RU" sz="2000" b="1" smtClean="0">
                <a:solidFill>
                  <a:srgbClr val="A50021"/>
                </a:solidFill>
                <a:latin typeface="Comic Sans MS" pitchFamily="66" charset="0"/>
              </a:rPr>
              <a:t>111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chemeClr val="accent2"/>
                </a:solidFill>
                <a:latin typeface="Comic Sans MS" pitchFamily="66" charset="0"/>
              </a:rPr>
              <a:t>3.Уровень применения:</a:t>
            </a:r>
            <a:r>
              <a:rPr lang="ru-RU" sz="2400" b="1" smtClean="0">
                <a:latin typeface="Comic Sans MS" pitchFamily="66" charset="0"/>
              </a:rPr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A50021"/>
                </a:solidFill>
                <a:latin typeface="Comic Sans MS" pitchFamily="66" charset="0"/>
              </a:rPr>
              <a:t>Составьте таблицы сложения, умножения в троичной системе счисления.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A50021"/>
                </a:solidFill>
                <a:latin typeface="Comic Sans MS" pitchFamily="66" charset="0"/>
              </a:rPr>
              <a:t>  Выполните действия: 102</a:t>
            </a:r>
            <a:r>
              <a:rPr lang="en-US" sz="2400" b="1" smtClean="0">
                <a:solidFill>
                  <a:srgbClr val="A50021"/>
                </a:solidFill>
                <a:latin typeface="Comic Sans MS" pitchFamily="66" charset="0"/>
              </a:rPr>
              <a:t>×</a:t>
            </a:r>
            <a:r>
              <a:rPr lang="ru-RU" sz="2400" b="1" smtClean="0">
                <a:solidFill>
                  <a:srgbClr val="A50021"/>
                </a:solidFill>
                <a:latin typeface="Comic Sans MS" pitchFamily="66" charset="0"/>
              </a:rPr>
              <a:t>222;        102+222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u="sng" smtClean="0">
                <a:solidFill>
                  <a:schemeClr val="accent2"/>
                </a:solidFill>
                <a:latin typeface="Comic Sans MS" pitchFamily="66" charset="0"/>
              </a:rPr>
              <a:t>4.Творческий уровень:</a:t>
            </a:r>
            <a:r>
              <a:rPr lang="ru-RU" sz="2400" b="1" smtClean="0">
                <a:latin typeface="Comic Sans MS" pitchFamily="66" charset="0"/>
              </a:rPr>
              <a:t> </a:t>
            </a:r>
            <a:r>
              <a:rPr lang="ru-RU" sz="2400" b="1" smtClean="0">
                <a:solidFill>
                  <a:srgbClr val="A50021"/>
                </a:solidFill>
                <a:latin typeface="Comic Sans MS" pitchFamily="66" charset="0"/>
              </a:rPr>
              <a:t>Восстановите двоичные цифры: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A50021"/>
                </a:solidFill>
                <a:latin typeface="Comic Sans MS" pitchFamily="66" charset="0"/>
              </a:rPr>
              <a:t>**0*0*1**1+10111*1011=100*1*00010;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A50021"/>
                </a:solidFill>
                <a:latin typeface="Comic Sans MS" pitchFamily="66" charset="0"/>
              </a:rPr>
              <a:t>1*01+1**=10100.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195513" y="2565400"/>
            <a:ext cx="6562725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 «АРИФМЕТИКА 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 ДВОИЧНОЙ СИСТЕМЕ 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СЧИСЛЕНИЯ»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Лапла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6588" y="836613"/>
            <a:ext cx="2859087" cy="381635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9388" y="4724400"/>
            <a:ext cx="3816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</a:rPr>
              <a:t>Пьер Симон Лаплас </a:t>
            </a:r>
            <a:r>
              <a:rPr lang="en-US" sz="2400" b="1">
                <a:solidFill>
                  <a:srgbClr val="990000"/>
                </a:solidFill>
              </a:rPr>
              <a:t>(1</a:t>
            </a:r>
            <a:r>
              <a:rPr lang="ru-RU" sz="2400" b="1">
                <a:solidFill>
                  <a:srgbClr val="990000"/>
                </a:solidFill>
              </a:rPr>
              <a:t>7</a:t>
            </a:r>
            <a:r>
              <a:rPr lang="en-US" sz="2400" b="1">
                <a:solidFill>
                  <a:srgbClr val="990000"/>
                </a:solidFill>
              </a:rPr>
              <a:t>49 – 18</a:t>
            </a:r>
            <a:r>
              <a:rPr lang="ru-RU" sz="2400" b="1">
                <a:solidFill>
                  <a:srgbClr val="990000"/>
                </a:solidFill>
              </a:rPr>
              <a:t>27 гг.)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24300" y="1052513"/>
            <a:ext cx="46450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«</a:t>
            </a:r>
            <a:r>
              <a:rPr lang="ru-RU" sz="2800" b="1" i="1">
                <a:solidFill>
                  <a:srgbClr val="0000FF"/>
                </a:solidFill>
              </a:rPr>
              <a:t>Мысль – выражать  все числа немногими знаками, придавая им значение по форме, её значение по месту, настолько проста, что именно из-за этой простоты трудно оценить, насколько она удивительна …»</a:t>
            </a:r>
          </a:p>
        </p:txBody>
      </p:sp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1143000" y="357188"/>
            <a:ext cx="7715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b="1">
                <a:solidFill>
                  <a:srgbClr val="A50021"/>
                </a:solidFill>
                <a:latin typeface="Comic Sans MS" pitchFamily="66" charset="0"/>
              </a:rPr>
              <a:t>Лаплас писал о своем отношении к двоичной (бинарной)  системе счисления</a:t>
            </a:r>
            <a:endParaRPr lang="ru-RU"/>
          </a:p>
        </p:txBody>
      </p:sp>
      <p:sp>
        <p:nvSpPr>
          <p:cNvPr id="4102" name="Прямоугольник 5"/>
          <p:cNvSpPr>
            <a:spLocks noChangeArrowheads="1"/>
          </p:cNvSpPr>
          <p:nvPr/>
        </p:nvSpPr>
        <p:spPr bwMode="auto">
          <a:xfrm>
            <a:off x="0" y="6035675"/>
            <a:ext cx="814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A50021"/>
                </a:solidFill>
                <a:latin typeface="Comic Sans MS" pitchFamily="66" charset="0"/>
              </a:rPr>
              <a:t>Эти слова подчеркивают универсальность алфавита, состоящего из двух символов.</a:t>
            </a:r>
          </a:p>
        </p:txBody>
      </p:sp>
      <p:pic>
        <p:nvPicPr>
          <p:cNvPr id="4103" name="Picture 10" descr="Рисунок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64488" y="5013325"/>
            <a:ext cx="117951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468313" y="115888"/>
            <a:ext cx="79200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Все позиционные системы счисления «одинаковы», а именно, во всех них выполняются  арифметические операции по одним и тем же правилам: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95288" y="1125538"/>
            <a:ext cx="828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Ш"/>
            </a:pPr>
            <a:r>
              <a:rPr lang="ru-RU" sz="2400" b="1">
                <a:solidFill>
                  <a:srgbClr val="A50021"/>
                </a:solidFill>
                <a:latin typeface="Comic Sans MS" pitchFamily="66" charset="0"/>
              </a:rPr>
              <a:t>справедливы одни и те же законы арифметики:</a:t>
            </a:r>
            <a:endParaRPr lang="ru-RU" sz="2400" b="1">
              <a:solidFill>
                <a:srgbClr val="A50021"/>
              </a:solidFill>
            </a:endParaRPr>
          </a:p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-коммутативный </a:t>
            </a:r>
            <a:r>
              <a:rPr lang="ru-RU" sz="2000" b="1" i="1">
                <a:solidFill>
                  <a:schemeClr val="accent2"/>
                </a:solidFill>
                <a:latin typeface="Comic Sans MS" pitchFamily="66" charset="0"/>
              </a:rPr>
              <a:t>(</a:t>
            </a: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п</a:t>
            </a:r>
            <a:r>
              <a:rPr lang="ru-RU" b="1">
                <a:solidFill>
                  <a:schemeClr val="accent2"/>
                </a:solidFill>
                <a:latin typeface="Comic Sans MS" pitchFamily="66" charset="0"/>
              </a:rPr>
              <a:t>ереместительный)</a:t>
            </a:r>
            <a:r>
              <a:rPr lang="ru-RU"/>
              <a:t>         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+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=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+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endParaRPr lang="ru-RU" sz="2000">
              <a:solidFill>
                <a:srgbClr val="FF0066"/>
              </a:solidFill>
            </a:endParaRPr>
          </a:p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>
                <a:solidFill>
                  <a:srgbClr val="FF0066"/>
                </a:solidFill>
              </a:rPr>
              <a:t>                                                                         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·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=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·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/>
              <a:t> </a:t>
            </a:r>
            <a:endParaRPr lang="ru-RU" sz="2000" b="1">
              <a:solidFill>
                <a:srgbClr val="A50021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ассоциативный (сочетательный)</a:t>
            </a:r>
          </a:p>
          <a:p>
            <a:pPr algn="l">
              <a:spcBef>
                <a:spcPct val="50000"/>
              </a:spcBef>
            </a:pPr>
            <a:r>
              <a:rPr lang="ru-RU" sz="2000" b="1"/>
              <a:t>                                </a:t>
            </a:r>
            <a:r>
              <a:rPr lang="ru-RU" sz="2000" b="1">
                <a:solidFill>
                  <a:srgbClr val="FF0066"/>
                </a:solidFill>
              </a:rPr>
              <a:t>(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+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) + </a:t>
            </a:r>
            <a:r>
              <a:rPr lang="ru-RU" sz="2000" b="1" i="1">
                <a:solidFill>
                  <a:srgbClr val="FF0066"/>
                </a:solidFill>
              </a:rPr>
              <a:t>k</a:t>
            </a:r>
            <a:r>
              <a:rPr lang="ru-RU" sz="2000" b="1">
                <a:solidFill>
                  <a:srgbClr val="FF0066"/>
                </a:solidFill>
              </a:rPr>
              <a:t> =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+ (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+  </a:t>
            </a:r>
            <a:r>
              <a:rPr lang="ru-RU" sz="2000" b="1" i="1">
                <a:solidFill>
                  <a:srgbClr val="FF0066"/>
                </a:solidFill>
              </a:rPr>
              <a:t>k</a:t>
            </a:r>
            <a:r>
              <a:rPr lang="ru-RU" sz="2000" b="1">
                <a:solidFill>
                  <a:srgbClr val="FF0066"/>
                </a:solidFill>
              </a:rPr>
              <a:t> ) =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+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+ </a:t>
            </a:r>
            <a:r>
              <a:rPr lang="ru-RU" sz="2000" b="1" i="1">
                <a:solidFill>
                  <a:srgbClr val="FF0066"/>
                </a:solidFill>
              </a:rPr>
              <a:t>k</a:t>
            </a:r>
            <a:r>
              <a:rPr lang="ru-RU" sz="2000">
                <a:solidFill>
                  <a:srgbClr val="FF0066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ru-RU" sz="2000">
                <a:solidFill>
                  <a:srgbClr val="FF0066"/>
                </a:solidFill>
              </a:rPr>
              <a:t>                                </a:t>
            </a:r>
            <a:r>
              <a:rPr lang="ru-RU" sz="2000" b="1">
                <a:solidFill>
                  <a:srgbClr val="FF0066"/>
                </a:solidFill>
              </a:rPr>
              <a:t>(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·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) · </a:t>
            </a:r>
            <a:r>
              <a:rPr lang="ru-RU" sz="2000" b="1" i="1">
                <a:solidFill>
                  <a:srgbClr val="FF0066"/>
                </a:solidFill>
              </a:rPr>
              <a:t>k</a:t>
            </a:r>
            <a:r>
              <a:rPr lang="ru-RU" sz="2000" b="1">
                <a:solidFill>
                  <a:srgbClr val="FF0066"/>
                </a:solidFill>
              </a:rPr>
              <a:t> =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· (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·  </a:t>
            </a:r>
            <a:r>
              <a:rPr lang="ru-RU" sz="2000" b="1" i="1">
                <a:solidFill>
                  <a:srgbClr val="FF0066"/>
                </a:solidFill>
              </a:rPr>
              <a:t>k</a:t>
            </a:r>
            <a:r>
              <a:rPr lang="ru-RU" sz="2000" b="1">
                <a:solidFill>
                  <a:srgbClr val="FF0066"/>
                </a:solidFill>
              </a:rPr>
              <a:t> ) =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·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· </a:t>
            </a:r>
            <a:r>
              <a:rPr lang="ru-RU" sz="2000" b="1" i="1">
                <a:solidFill>
                  <a:srgbClr val="FF0066"/>
                </a:solidFill>
              </a:rPr>
              <a:t>k</a:t>
            </a:r>
            <a:r>
              <a:rPr lang="ru-RU" sz="2000" b="1">
                <a:solidFill>
                  <a:srgbClr val="FF0066"/>
                </a:solidFill>
              </a:rPr>
              <a:t> </a:t>
            </a:r>
            <a:endParaRPr lang="ru-RU" sz="2000" b="1">
              <a:solidFill>
                <a:srgbClr val="FF0066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ru-RU" sz="2000" b="1">
                <a:solidFill>
                  <a:schemeClr val="accent2"/>
                </a:solidFill>
                <a:latin typeface="Comic Sans MS" pitchFamily="66" charset="0"/>
              </a:rPr>
              <a:t>дистрибутивный (распределительный) </a:t>
            </a:r>
          </a:p>
          <a:p>
            <a:pPr algn="l"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  <a:latin typeface="Comic Sans MS" pitchFamily="66" charset="0"/>
              </a:rPr>
              <a:t>                     </a:t>
            </a:r>
            <a:r>
              <a:rPr lang="ru-RU" sz="2000" b="1">
                <a:solidFill>
                  <a:srgbClr val="FF0066"/>
                </a:solidFill>
              </a:rPr>
              <a:t>(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+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) · </a:t>
            </a:r>
            <a:r>
              <a:rPr lang="ru-RU" sz="2000" b="1" i="1">
                <a:solidFill>
                  <a:srgbClr val="FF0066"/>
                </a:solidFill>
              </a:rPr>
              <a:t>k</a:t>
            </a:r>
            <a:r>
              <a:rPr lang="ru-RU" sz="2000" b="1">
                <a:solidFill>
                  <a:srgbClr val="FF0066"/>
                </a:solidFill>
              </a:rPr>
              <a:t> = </a:t>
            </a:r>
            <a:r>
              <a:rPr lang="ru-RU" sz="2000" b="1" i="1">
                <a:solidFill>
                  <a:srgbClr val="FF0066"/>
                </a:solidFill>
              </a:rPr>
              <a:t>m</a:t>
            </a:r>
            <a:r>
              <a:rPr lang="ru-RU" sz="2000" b="1">
                <a:solidFill>
                  <a:srgbClr val="FF0066"/>
                </a:solidFill>
              </a:rPr>
              <a:t> ·  </a:t>
            </a:r>
            <a:r>
              <a:rPr lang="ru-RU" sz="2000" b="1" i="1">
                <a:solidFill>
                  <a:srgbClr val="FF0066"/>
                </a:solidFill>
              </a:rPr>
              <a:t>k</a:t>
            </a:r>
            <a:r>
              <a:rPr lang="ru-RU" sz="2000" b="1">
                <a:solidFill>
                  <a:srgbClr val="FF0066"/>
                </a:solidFill>
              </a:rPr>
              <a:t> + </a:t>
            </a:r>
            <a:r>
              <a:rPr lang="ru-RU" sz="2000" b="1" i="1">
                <a:solidFill>
                  <a:srgbClr val="FF0066"/>
                </a:solidFill>
              </a:rPr>
              <a:t>n</a:t>
            </a:r>
            <a:r>
              <a:rPr lang="ru-RU" sz="2000" b="1">
                <a:solidFill>
                  <a:srgbClr val="FF0066"/>
                </a:solidFill>
              </a:rPr>
              <a:t> ·  </a:t>
            </a:r>
            <a:r>
              <a:rPr lang="ru-RU" sz="2000" b="1" i="1">
                <a:solidFill>
                  <a:srgbClr val="FF0066"/>
                </a:solidFill>
              </a:rPr>
              <a:t>k</a:t>
            </a:r>
            <a:r>
              <a:rPr lang="ru-RU" sz="2000">
                <a:solidFill>
                  <a:srgbClr val="FF0066"/>
                </a:solidFill>
              </a:rPr>
              <a:t> </a:t>
            </a:r>
            <a:endParaRPr lang="ru-RU" sz="2000" b="1">
              <a:solidFill>
                <a:srgbClr val="FF0066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  <a:buFontTx/>
              <a:buChar char="-"/>
            </a:pPr>
            <a:endParaRPr lang="ru-RU" sz="2000" b="1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9750" y="4868863"/>
            <a:ext cx="8064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Ш"/>
            </a:pPr>
            <a:r>
              <a:rPr lang="ru-RU" sz="2400" b="1">
                <a:solidFill>
                  <a:srgbClr val="A50021"/>
                </a:solidFill>
                <a:latin typeface="Comic Sans MS" pitchFamily="66" charset="0"/>
              </a:rPr>
              <a:t>справедливы правила сложения, вычитания и умножения столбиком</a:t>
            </a:r>
            <a:r>
              <a:rPr lang="ru-RU">
                <a:latin typeface="Comic Sans MS" pitchFamily="66" charset="0"/>
              </a:rPr>
              <a:t>;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68313" y="5661025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Ш"/>
            </a:pPr>
            <a:r>
              <a:rPr lang="ru-RU" sz="2400" b="1">
                <a:solidFill>
                  <a:srgbClr val="A50021"/>
                </a:solidFill>
                <a:latin typeface="Comic Sans MS" pitchFamily="66" charset="0"/>
              </a:rPr>
              <a:t>правила выполнения арифметических операций опираются на таблицы сложения и умножения.</a:t>
            </a:r>
            <a:endParaRPr lang="ru-RU" sz="2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  <a:latin typeface="Comic Sans MS" pitchFamily="66" charset="0"/>
              </a:rPr>
              <a:t>Сложение:</a:t>
            </a:r>
          </a:p>
        </p:txBody>
      </p:sp>
      <p:graphicFrame>
        <p:nvGraphicFramePr>
          <p:cNvPr id="6171" name="Group 27"/>
          <p:cNvGraphicFramePr>
            <a:graphicFrameLocks noGrp="1"/>
          </p:cNvGraphicFramePr>
          <p:nvPr/>
        </p:nvGraphicFramePr>
        <p:xfrm>
          <a:off x="1547813" y="1844675"/>
          <a:ext cx="7138987" cy="4281489"/>
        </p:xfrm>
        <a:graphic>
          <a:graphicData uri="http://schemas.openxmlformats.org/drawingml/2006/table">
            <a:tbl>
              <a:tblPr/>
              <a:tblGrid>
                <a:gridCol w="2286000"/>
                <a:gridCol w="2081212"/>
                <a:gridCol w="182563"/>
                <a:gridCol w="2589212"/>
              </a:tblGrid>
              <a:tr h="142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chemeClr val="bg1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chemeClr val="bg1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chemeClr val="bg1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chemeClr val="bg1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chemeClr val="bg1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424815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Пример 1: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1110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+ 1001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=?</a:t>
            </a:r>
            <a:r>
              <a:rPr lang="ru-RU" sz="2400"/>
              <a:t>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ru-RU"/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836613"/>
            <a:ext cx="3924300" cy="1920875"/>
            <a:chOff x="703" y="1117"/>
            <a:chExt cx="3674" cy="1210"/>
          </a:xfrm>
        </p:grpSpPr>
        <p:sp>
          <p:nvSpPr>
            <p:cNvPr id="7177" name="Rectangle 3"/>
            <p:cNvSpPr>
              <a:spLocks noChangeArrowheads="1"/>
            </p:cNvSpPr>
            <p:nvPr/>
          </p:nvSpPr>
          <p:spPr bwMode="auto">
            <a:xfrm>
              <a:off x="703" y="1117"/>
              <a:ext cx="3674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baseline="-25000">
                  <a:solidFill>
                    <a:schemeClr val="accent2"/>
                  </a:solidFill>
                </a:rPr>
                <a:t>+</a:t>
              </a:r>
              <a:r>
                <a:rPr lang="ru-RU" sz="4000">
                  <a:solidFill>
                    <a:schemeClr val="accent2"/>
                  </a:solidFill>
                </a:rPr>
                <a:t> 1110</a:t>
              </a:r>
            </a:p>
            <a:p>
              <a:r>
                <a:rPr lang="ru-RU" sz="4000">
                  <a:solidFill>
                    <a:schemeClr val="accent2"/>
                  </a:solidFill>
                </a:rPr>
                <a:t>  1001</a:t>
              </a:r>
            </a:p>
            <a:p>
              <a:r>
                <a:rPr lang="ru-RU" sz="4000">
                  <a:solidFill>
                    <a:srgbClr val="FF0066"/>
                  </a:solidFill>
                </a:rPr>
                <a:t>10111</a:t>
              </a:r>
            </a:p>
          </p:txBody>
        </p:sp>
        <p:sp>
          <p:nvSpPr>
            <p:cNvPr id="7178" name="Line 5"/>
            <p:cNvSpPr>
              <a:spLocks noChangeShapeType="1"/>
            </p:cNvSpPr>
            <p:nvPr/>
          </p:nvSpPr>
          <p:spPr bwMode="auto">
            <a:xfrm>
              <a:off x="2109" y="1888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172" name="Picture 7" descr="anim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573463"/>
            <a:ext cx="2592388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140200" y="2852738"/>
            <a:ext cx="475297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Пример 2: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1111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+ 101111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=?</a:t>
            </a:r>
            <a:r>
              <a:rPr lang="ru-RU" sz="2400"/>
              <a:t>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ru-RU"/>
              <a:t> 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87900" y="3573463"/>
            <a:ext cx="3527425" cy="1920875"/>
            <a:chOff x="703" y="1117"/>
            <a:chExt cx="3674" cy="1196"/>
          </a:xfrm>
        </p:grpSpPr>
        <p:sp>
          <p:nvSpPr>
            <p:cNvPr id="7175" name="Rectangle 10"/>
            <p:cNvSpPr>
              <a:spLocks noChangeArrowheads="1"/>
            </p:cNvSpPr>
            <p:nvPr/>
          </p:nvSpPr>
          <p:spPr bwMode="auto">
            <a:xfrm>
              <a:off x="703" y="1117"/>
              <a:ext cx="3674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baseline="-25000">
                  <a:solidFill>
                    <a:schemeClr val="accent2"/>
                  </a:solidFill>
                </a:rPr>
                <a:t>+</a:t>
              </a:r>
              <a:r>
                <a:rPr lang="ru-RU" sz="4000">
                  <a:solidFill>
                    <a:schemeClr val="accent2"/>
                  </a:solidFill>
                </a:rPr>
                <a:t>    1111</a:t>
              </a:r>
            </a:p>
            <a:p>
              <a:r>
                <a:rPr lang="ru-RU" sz="4000">
                  <a:solidFill>
                    <a:schemeClr val="accent2"/>
                  </a:solidFill>
                </a:rPr>
                <a:t>  101111</a:t>
              </a:r>
            </a:p>
            <a:p>
              <a:r>
                <a:rPr lang="ru-RU" sz="4000">
                  <a:solidFill>
                    <a:srgbClr val="FF0066"/>
                  </a:solidFill>
                </a:rPr>
                <a:t>  110110</a:t>
              </a:r>
            </a:p>
          </p:txBody>
        </p:sp>
        <p:sp>
          <p:nvSpPr>
            <p:cNvPr id="7176" name="Line 11"/>
            <p:cNvSpPr>
              <a:spLocks noChangeShapeType="1"/>
            </p:cNvSpPr>
            <p:nvPr/>
          </p:nvSpPr>
          <p:spPr bwMode="auto">
            <a:xfrm>
              <a:off x="2109" y="1888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  <a:latin typeface="Comic Sans MS" pitchFamily="66" charset="0"/>
              </a:rPr>
              <a:t>Вычитание:</a:t>
            </a:r>
          </a:p>
        </p:txBody>
      </p:sp>
      <p:graphicFrame>
        <p:nvGraphicFramePr>
          <p:cNvPr id="7195" name="Group 27"/>
          <p:cNvGraphicFramePr>
            <a:graphicFrameLocks noGrp="1"/>
          </p:cNvGraphicFramePr>
          <p:nvPr/>
        </p:nvGraphicFramePr>
        <p:xfrm>
          <a:off x="1476375" y="2205038"/>
          <a:ext cx="7210425" cy="3921126"/>
        </p:xfrm>
        <a:graphic>
          <a:graphicData uri="http://schemas.openxmlformats.org/drawingml/2006/table">
            <a:tbl>
              <a:tblPr/>
              <a:tblGrid>
                <a:gridCol w="2308225"/>
                <a:gridCol w="2101850"/>
                <a:gridCol w="2800350"/>
              </a:tblGrid>
              <a:tr h="1306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chemeClr val="bg1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rgbClr val="FFFFFF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rgbClr val="FFFFFF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</a:tr>
              <a:tr h="1306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rgbClr val="FFFFFF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rgbClr val="FFFFFF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188913"/>
            <a:ext cx="475297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Пример 1: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1110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-1001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=?</a:t>
            </a:r>
            <a:r>
              <a:rPr lang="ru-RU" sz="2400"/>
              <a:t>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ru-RU"/>
              <a:t>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9750" y="765175"/>
            <a:ext cx="3600450" cy="1920875"/>
            <a:chOff x="2880" y="572"/>
            <a:chExt cx="2268" cy="1210"/>
          </a:xfrm>
        </p:grpSpPr>
        <p:sp>
          <p:nvSpPr>
            <p:cNvPr id="9226" name="Rectangle 8"/>
            <p:cNvSpPr>
              <a:spLocks noChangeArrowheads="1"/>
            </p:cNvSpPr>
            <p:nvPr/>
          </p:nvSpPr>
          <p:spPr bwMode="auto">
            <a:xfrm>
              <a:off x="2880" y="572"/>
              <a:ext cx="2268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baseline="-25000">
                  <a:solidFill>
                    <a:schemeClr val="accent2"/>
                  </a:solidFill>
                </a:rPr>
                <a:t>-</a:t>
              </a:r>
              <a:r>
                <a:rPr lang="ru-RU" sz="4000">
                  <a:solidFill>
                    <a:schemeClr val="accent2"/>
                  </a:solidFill>
                </a:rPr>
                <a:t> 1110</a:t>
              </a:r>
            </a:p>
            <a:p>
              <a:r>
                <a:rPr lang="ru-RU" sz="4000">
                  <a:solidFill>
                    <a:schemeClr val="accent2"/>
                  </a:solidFill>
                </a:rPr>
                <a:t>  1001</a:t>
              </a:r>
            </a:p>
            <a:p>
              <a:r>
                <a:rPr lang="ru-RU" sz="4000">
                  <a:solidFill>
                    <a:srgbClr val="FF0066"/>
                  </a:solidFill>
                </a:rPr>
                <a:t>     101</a:t>
              </a:r>
            </a:p>
          </p:txBody>
        </p:sp>
        <p:sp>
          <p:nvSpPr>
            <p:cNvPr id="9227" name="Line 9"/>
            <p:cNvSpPr>
              <a:spLocks noChangeShapeType="1"/>
            </p:cNvSpPr>
            <p:nvPr/>
          </p:nvSpPr>
          <p:spPr bwMode="auto">
            <a:xfrm>
              <a:off x="3651" y="1389"/>
              <a:ext cx="8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211638" y="3068638"/>
            <a:ext cx="475297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Пример 2: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1100110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-1001</a:t>
            </a:r>
            <a:r>
              <a:rPr lang="ru-RU" sz="2400" baseline="-25000">
                <a:solidFill>
                  <a:schemeClr val="accent2"/>
                </a:solidFill>
              </a:rPr>
              <a:t>2</a:t>
            </a:r>
            <a:r>
              <a:rPr lang="ru-RU" sz="2400">
                <a:solidFill>
                  <a:schemeClr val="accent2"/>
                </a:solidFill>
              </a:rPr>
              <a:t> =?</a:t>
            </a:r>
            <a:r>
              <a:rPr lang="ru-RU" sz="2400"/>
              <a:t> 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ru-RU"/>
              <a:t> 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851275" y="4005263"/>
            <a:ext cx="4392613" cy="1920875"/>
            <a:chOff x="2608" y="2523"/>
            <a:chExt cx="2767" cy="1210"/>
          </a:xfrm>
        </p:grpSpPr>
        <p:sp>
          <p:nvSpPr>
            <p:cNvPr id="9224" name="Rectangle 17"/>
            <p:cNvSpPr>
              <a:spLocks noChangeArrowheads="1"/>
            </p:cNvSpPr>
            <p:nvPr/>
          </p:nvSpPr>
          <p:spPr bwMode="auto">
            <a:xfrm>
              <a:off x="2608" y="2523"/>
              <a:ext cx="2767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baseline="-25000">
                  <a:solidFill>
                    <a:schemeClr val="accent2"/>
                  </a:solidFill>
                </a:rPr>
                <a:t>-</a:t>
              </a:r>
              <a:r>
                <a:rPr lang="ru-RU" sz="4000">
                  <a:solidFill>
                    <a:schemeClr val="accent2"/>
                  </a:solidFill>
                </a:rPr>
                <a:t> 1100110</a:t>
              </a:r>
            </a:p>
            <a:p>
              <a:r>
                <a:rPr lang="ru-RU" sz="4000">
                  <a:solidFill>
                    <a:schemeClr val="accent2"/>
                  </a:solidFill>
                </a:rPr>
                <a:t>        1001</a:t>
              </a:r>
            </a:p>
            <a:p>
              <a:r>
                <a:rPr lang="ru-RU" sz="4000">
                  <a:solidFill>
                    <a:srgbClr val="FF0066"/>
                  </a:solidFill>
                </a:rPr>
                <a:t>   1011101</a:t>
              </a:r>
            </a:p>
          </p:txBody>
        </p:sp>
        <p:sp>
          <p:nvSpPr>
            <p:cNvPr id="9225" name="Line 18"/>
            <p:cNvSpPr>
              <a:spLocks noChangeShapeType="1"/>
            </p:cNvSpPr>
            <p:nvPr/>
          </p:nvSpPr>
          <p:spPr bwMode="auto">
            <a:xfrm>
              <a:off x="3470" y="3339"/>
              <a:ext cx="12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222" name="Picture 20" descr="9f4c7997cd1195b82c39bba72c7e0bbd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04813"/>
            <a:ext cx="15589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1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652963"/>
            <a:ext cx="20383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  <a:latin typeface="Comic Sans MS" pitchFamily="66" charset="0"/>
              </a:rPr>
              <a:t>Умножение:</a:t>
            </a:r>
          </a:p>
        </p:txBody>
      </p:sp>
      <p:graphicFrame>
        <p:nvGraphicFramePr>
          <p:cNvPr id="8217" name="Group 25"/>
          <p:cNvGraphicFramePr>
            <a:graphicFrameLocks noGrp="1"/>
          </p:cNvGraphicFramePr>
          <p:nvPr/>
        </p:nvGraphicFramePr>
        <p:xfrm>
          <a:off x="1331913" y="1844675"/>
          <a:ext cx="7354887" cy="4281489"/>
        </p:xfrm>
        <a:graphic>
          <a:graphicData uri="http://schemas.openxmlformats.org/drawingml/2006/table">
            <a:tbl>
              <a:tblPr/>
              <a:tblGrid>
                <a:gridCol w="2355850"/>
                <a:gridCol w="2143125"/>
                <a:gridCol w="2855912"/>
              </a:tblGrid>
              <a:tr h="142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50000">
                          <a:schemeClr val="bg1"/>
                        </a:gs>
                        <a:gs pos="100000">
                          <a:srgbClr val="FF00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</a:tr>
              <a:tr h="142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42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00"/>
                        </a:gs>
                        <a:gs pos="50000">
                          <a:schemeClr val="bg1"/>
                        </a:gs>
                        <a:gs pos="100000">
                          <a:srgbClr val="FFCC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426</Words>
  <Application>Microsoft Office PowerPoint</Application>
  <PresentationFormat>Экран (4:3)</PresentationFormat>
  <Paragraphs>118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Wingdings</vt:lpstr>
      <vt:lpstr>Times New Roman</vt:lpstr>
      <vt:lpstr>Оформление по умолчанию</vt:lpstr>
      <vt:lpstr>Как найти результаты следующих действий?</vt:lpstr>
      <vt:lpstr>Слайд 2</vt:lpstr>
      <vt:lpstr>Слайд 3</vt:lpstr>
      <vt:lpstr>Слайд 4</vt:lpstr>
      <vt:lpstr>Сложение:</vt:lpstr>
      <vt:lpstr>Слайд 6</vt:lpstr>
      <vt:lpstr>Вычитание:</vt:lpstr>
      <vt:lpstr>Слайд 8</vt:lpstr>
      <vt:lpstr>Умножение:</vt:lpstr>
      <vt:lpstr>Слайд 10</vt:lpstr>
      <vt:lpstr>Слайд 11</vt:lpstr>
      <vt:lpstr>Домашнее задание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Тезисы</dc:title>
  <dc:creator>1</dc:creator>
  <cp:lastModifiedBy>Владелец</cp:lastModifiedBy>
  <cp:revision>17</cp:revision>
  <dcterms:created xsi:type="dcterms:W3CDTF">2006-12-21T11:24:03Z</dcterms:created>
  <dcterms:modified xsi:type="dcterms:W3CDTF">2010-01-28T13:07:02Z</dcterms:modified>
</cp:coreProperties>
</file>