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357167"/>
            <a:ext cx="9001156" cy="5143535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Приложение №5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Склонение 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существительных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Падежи 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372476" cy="4929222"/>
          </a:xfrm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7200" b="1" dirty="0" err="1" smtClean="0">
                <a:solidFill>
                  <a:srgbClr val="0070C0"/>
                </a:solidFill>
              </a:rPr>
              <a:t>Nominativ</a:t>
            </a:r>
            <a:endParaRPr lang="en-US" sz="72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7200" b="1" dirty="0" err="1" smtClean="0">
                <a:solidFill>
                  <a:schemeClr val="accent4">
                    <a:lumMod val="75000"/>
                  </a:schemeClr>
                </a:solidFill>
              </a:rPr>
              <a:t>Genetiv</a:t>
            </a:r>
            <a:endParaRPr lang="en-US" sz="7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7200" b="1" dirty="0" err="1" smtClean="0">
                <a:solidFill>
                  <a:schemeClr val="accent2">
                    <a:lumMod val="75000"/>
                  </a:schemeClr>
                </a:solidFill>
              </a:rPr>
              <a:t>Dativ</a:t>
            </a:r>
            <a:endParaRPr lang="en-US" sz="7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7200" b="1" dirty="0" err="1" smtClean="0">
                <a:solidFill>
                  <a:schemeClr val="accent6">
                    <a:lumMod val="75000"/>
                  </a:schemeClr>
                </a:solidFill>
              </a:rPr>
              <a:t>Akkusativ</a:t>
            </a:r>
            <a:endParaRPr lang="en-US" sz="7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</a:rPr>
              <a:t>Вопросы 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29222"/>
          </a:xfrm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7200" b="1" dirty="0" err="1" smtClean="0">
                <a:solidFill>
                  <a:srgbClr val="0070C0"/>
                </a:solidFill>
              </a:rPr>
              <a:t>Wer?Was</a:t>
            </a:r>
            <a:r>
              <a:rPr lang="en-US" sz="7200" b="1" dirty="0" smtClean="0">
                <a:solidFill>
                  <a:srgbClr val="0070C0"/>
                </a:solidFill>
              </a:rPr>
              <a:t>?</a:t>
            </a:r>
          </a:p>
          <a:p>
            <a:pPr>
              <a:buNone/>
            </a:pPr>
            <a:r>
              <a:rPr lang="en-US" sz="7200" b="1" dirty="0" err="1" smtClean="0">
                <a:solidFill>
                  <a:schemeClr val="accent4">
                    <a:lumMod val="75000"/>
                  </a:schemeClr>
                </a:solidFill>
              </a:rPr>
              <a:t>Wessen</a:t>
            </a:r>
            <a:r>
              <a:rPr lang="en-US" sz="7200" b="1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</a:p>
          <a:p>
            <a:pPr>
              <a:buNone/>
            </a:pPr>
            <a:r>
              <a:rPr lang="en-US" sz="7200" b="1" dirty="0" err="1" smtClean="0">
                <a:solidFill>
                  <a:schemeClr val="accent2">
                    <a:lumMod val="75000"/>
                  </a:schemeClr>
                </a:solidFill>
              </a:rPr>
              <a:t>Wem</a:t>
            </a:r>
            <a:r>
              <a:rPr lang="en-US" sz="72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  <a:p>
            <a:pPr>
              <a:buNone/>
            </a:pPr>
            <a:r>
              <a:rPr lang="en-US" sz="7200" b="1" dirty="0" err="1" smtClean="0">
                <a:solidFill>
                  <a:schemeClr val="accent6">
                    <a:lumMod val="75000"/>
                  </a:schemeClr>
                </a:solidFill>
              </a:rPr>
              <a:t>Wen</a:t>
            </a:r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r>
              <a:rPr lang="ru-RU" sz="7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</a:rPr>
              <a:t>Was?</a:t>
            </a:r>
            <a:endParaRPr lang="ru-RU" sz="7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</a:rPr>
              <a:t>Женское склонение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b="1" dirty="0" smtClean="0">
                <a:solidFill>
                  <a:srgbClr val="7030A0"/>
                </a:solidFill>
                <a:latin typeface="Verdana" pitchFamily="34" charset="0"/>
              </a:rPr>
              <a:t>die </a:t>
            </a:r>
          </a:p>
          <a:p>
            <a:pPr algn="ctr">
              <a:buNone/>
            </a:pPr>
            <a:r>
              <a:rPr lang="en-US" sz="7200" b="1" dirty="0" smtClean="0">
                <a:solidFill>
                  <a:srgbClr val="7030A0"/>
                </a:solidFill>
                <a:latin typeface="Verdana" pitchFamily="34" charset="0"/>
              </a:rPr>
              <a:t>der </a:t>
            </a:r>
          </a:p>
          <a:p>
            <a:pPr algn="ctr">
              <a:buNone/>
            </a:pPr>
            <a:r>
              <a:rPr lang="en-US" sz="7200" b="1" dirty="0" smtClean="0">
                <a:solidFill>
                  <a:srgbClr val="7030A0"/>
                </a:solidFill>
                <a:latin typeface="Verdana" pitchFamily="34" charset="0"/>
              </a:rPr>
              <a:t>der </a:t>
            </a:r>
          </a:p>
          <a:p>
            <a:pPr algn="ctr">
              <a:buNone/>
            </a:pPr>
            <a:r>
              <a:rPr lang="en-US" sz="7200" b="1" dirty="0" smtClean="0">
                <a:solidFill>
                  <a:srgbClr val="7030A0"/>
                </a:solidFill>
                <a:latin typeface="Verdana" pitchFamily="34" charset="0"/>
              </a:rPr>
              <a:t>die</a:t>
            </a:r>
            <a:endParaRPr lang="ru-RU" sz="7200" b="1" dirty="0">
              <a:solidFill>
                <a:srgbClr val="7030A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B050"/>
                </a:solidFill>
              </a:rPr>
              <a:t>Сильное склонение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dirty="0" smtClean="0">
                <a:solidFill>
                  <a:srgbClr val="00B050"/>
                </a:solidFill>
                <a:latin typeface="Verdana" pitchFamily="34" charset="0"/>
              </a:rPr>
              <a:t>der/das</a:t>
            </a:r>
          </a:p>
          <a:p>
            <a:pPr algn="ctr">
              <a:buNone/>
            </a:pPr>
            <a:r>
              <a:rPr lang="en-US" sz="7200" dirty="0" smtClean="0">
                <a:solidFill>
                  <a:srgbClr val="00B050"/>
                </a:solidFill>
                <a:latin typeface="Verdana" pitchFamily="34" charset="0"/>
              </a:rPr>
              <a:t>des</a:t>
            </a:r>
          </a:p>
          <a:p>
            <a:pPr algn="ctr">
              <a:buNone/>
            </a:pPr>
            <a:r>
              <a:rPr lang="en-US" sz="7200" dirty="0" err="1" smtClean="0">
                <a:solidFill>
                  <a:srgbClr val="00B050"/>
                </a:solidFill>
                <a:latin typeface="Verdana" pitchFamily="34" charset="0"/>
              </a:rPr>
              <a:t>dem</a:t>
            </a:r>
            <a:endParaRPr lang="en-US" sz="7200" dirty="0" smtClean="0">
              <a:solidFill>
                <a:srgbClr val="00B050"/>
              </a:solidFill>
              <a:latin typeface="Verdana" pitchFamily="34" charset="0"/>
            </a:endParaRPr>
          </a:p>
          <a:p>
            <a:pPr algn="ctr">
              <a:buNone/>
            </a:pPr>
            <a:r>
              <a:rPr lang="en-US" sz="7200" dirty="0" smtClean="0">
                <a:solidFill>
                  <a:srgbClr val="00B050"/>
                </a:solidFill>
                <a:latin typeface="Verdana" pitchFamily="34" charset="0"/>
              </a:rPr>
              <a:t>den/das</a:t>
            </a:r>
            <a:endParaRPr lang="ru-RU" sz="7200" dirty="0">
              <a:solidFill>
                <a:srgbClr val="00B05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B0F0"/>
                </a:solidFill>
              </a:rPr>
              <a:t>Слабое склонение</a:t>
            </a:r>
            <a:endParaRPr lang="ru-RU" sz="72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/>
          <a:lstStyle/>
          <a:p>
            <a:pPr algn="ctr">
              <a:buNone/>
            </a:pPr>
            <a:r>
              <a:rPr lang="en-US" sz="7200" b="1" dirty="0" smtClean="0">
                <a:solidFill>
                  <a:srgbClr val="00B0F0"/>
                </a:solidFill>
                <a:latin typeface="Verdana" pitchFamily="34" charset="0"/>
              </a:rPr>
              <a:t>der</a:t>
            </a:r>
          </a:p>
          <a:p>
            <a:pPr algn="ctr">
              <a:buNone/>
            </a:pPr>
            <a:r>
              <a:rPr lang="en-US" sz="7200" b="1" dirty="0" smtClean="0">
                <a:solidFill>
                  <a:srgbClr val="00B0F0"/>
                </a:solidFill>
                <a:latin typeface="Verdana" pitchFamily="34" charset="0"/>
              </a:rPr>
              <a:t>des</a:t>
            </a:r>
          </a:p>
          <a:p>
            <a:pPr algn="ctr">
              <a:buNone/>
            </a:pPr>
            <a:r>
              <a:rPr lang="en-US" sz="7200" b="1" dirty="0" err="1" smtClean="0">
                <a:solidFill>
                  <a:srgbClr val="00B0F0"/>
                </a:solidFill>
                <a:latin typeface="Verdana" pitchFamily="34" charset="0"/>
              </a:rPr>
              <a:t>dem</a:t>
            </a:r>
            <a:endParaRPr lang="en-US" sz="7200" b="1" dirty="0" smtClean="0">
              <a:solidFill>
                <a:srgbClr val="00B0F0"/>
              </a:solidFill>
              <a:latin typeface="Verdana" pitchFamily="34" charset="0"/>
            </a:endParaRPr>
          </a:p>
          <a:p>
            <a:pPr algn="ctr">
              <a:buNone/>
            </a:pPr>
            <a:r>
              <a:rPr lang="en-US" sz="7200" b="1" dirty="0" smtClean="0">
                <a:solidFill>
                  <a:srgbClr val="00B0F0"/>
                </a:solidFill>
                <a:latin typeface="Verdana" pitchFamily="34" charset="0"/>
              </a:rPr>
              <a:t>den</a:t>
            </a:r>
            <a:endParaRPr lang="ru-RU" sz="7200" b="1" dirty="0" smtClean="0">
              <a:solidFill>
                <a:srgbClr val="00B0F0"/>
              </a:solidFill>
              <a:latin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rPr>
              <a:t>Множественное число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66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rPr>
              <a:t>die</a:t>
            </a:r>
          </a:p>
          <a:p>
            <a:pPr algn="ctr">
              <a:buNone/>
            </a:pPr>
            <a:r>
              <a:rPr lang="en-US" sz="6600" b="1" dirty="0" err="1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rPr>
              <a:t>der</a:t>
            </a:r>
            <a:endParaRPr lang="en-US" sz="6600" b="1" dirty="0" smtClean="0">
              <a:solidFill>
                <a:schemeClr val="accent3">
                  <a:lumMod val="50000"/>
                </a:schemeClr>
              </a:solidFill>
              <a:latin typeface="Verdana" pitchFamily="34" charset="0"/>
            </a:endParaRPr>
          </a:p>
          <a:p>
            <a:pPr algn="ctr">
              <a:buNone/>
            </a:pPr>
            <a:r>
              <a:rPr lang="en-US" sz="66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rPr>
              <a:t>den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rPr>
              <a:t>die</a:t>
            </a:r>
            <a:endParaRPr lang="ru-RU" sz="66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43</Words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Приложение №5 Склонение существительных</vt:lpstr>
      <vt:lpstr>Падежи </vt:lpstr>
      <vt:lpstr>Вопросы </vt:lpstr>
      <vt:lpstr>Женское склонение</vt:lpstr>
      <vt:lpstr>Сильное склонение</vt:lpstr>
      <vt:lpstr>Слабое склонение</vt:lpstr>
      <vt:lpstr>Множественное число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Склонение существительных</dc:title>
  <cp:lastModifiedBy>.</cp:lastModifiedBy>
  <cp:revision>7</cp:revision>
  <dcterms:modified xsi:type="dcterms:W3CDTF">2010-01-13T14:30:32Z</dcterms:modified>
</cp:coreProperties>
</file>