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58" r:id="rId5"/>
    <p:sldId id="264" r:id="rId6"/>
    <p:sldId id="262" r:id="rId7"/>
    <p:sldId id="263" r:id="rId8"/>
    <p:sldId id="260" r:id="rId9"/>
    <p:sldId id="261" r:id="rId10"/>
    <p:sldId id="259" r:id="rId11"/>
    <p:sldId id="271" r:id="rId12"/>
    <p:sldId id="265" r:id="rId13"/>
    <p:sldId id="266" r:id="rId14"/>
    <p:sldId id="267" r:id="rId15"/>
    <p:sldId id="272" r:id="rId16"/>
    <p:sldId id="268" r:id="rId17"/>
    <p:sldId id="273" r:id="rId18"/>
    <p:sldId id="270" r:id="rId19"/>
    <p:sldId id="26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BEBA20-0DF7-4C89-934E-0CB6983FFA74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024934-9EF5-4099-9F1E-37953D0E2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0.jpeg"/><Relationship Id="rId10" Type="http://schemas.openxmlformats.org/officeDocument/2006/relationships/slide" Target="slide14.xml"/><Relationship Id="rId4" Type="http://schemas.openxmlformats.org/officeDocument/2006/relationships/image" Target="../media/image4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slide" Target="slide10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8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фауна\рептилии\2-6951789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94" y="214290"/>
            <a:ext cx="423917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ользователь\Desktop\фауна\рептилии\087074B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3952876" cy="264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Пользователь\Desktop\фауна\рептилии\diving_(2)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ользователь\Desktop\фауна\рептилии\2-eunectes_murinus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500306"/>
            <a:ext cx="2547932" cy="186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фауна\рептилии\2-croc2s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286123"/>
            <a:ext cx="3524273" cy="23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Пользователь\Desktop\фауна\рептилии\IMG_574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9767" y="4500571"/>
            <a:ext cx="3252405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2357430"/>
            <a:ext cx="8429684" cy="101566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cmpd="sng">
                  <a:solidFill>
                    <a:srgbClr val="7030A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пресмыкающиеся</a:t>
            </a:r>
            <a:endParaRPr lang="ru-RU" sz="6000" dirty="0">
              <a:ln cmpd="sng">
                <a:solidFill>
                  <a:srgbClr val="7030A0"/>
                </a:solidFill>
              </a:ln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 advTm="2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4400552" cy="100013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систематика</a:t>
            </a:r>
            <a:endParaRPr lang="ru-RU" sz="6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98" name="Picture 2" descr="C:\Users\Пользователь\Desktop\фауна\рептилии\2-69517891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81000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3071810"/>
            <a:ext cx="4601709" cy="584775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Отряд</a:t>
            </a:r>
            <a:r>
              <a:rPr lang="ru-RU" sz="320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  <a:latin typeface="Segoe UI" pitchFamily="34" charset="0"/>
                <a:cs typeface="Segoe UI" pitchFamily="34" charset="0"/>
                <a:hlinkClick r:id="rId3" action="ppaction://hlinksldjump"/>
              </a:rPr>
              <a:t>клювоголовые</a:t>
            </a:r>
            <a:endParaRPr lang="ru-RU" sz="3200" b="1" dirty="0">
              <a:solidFill>
                <a:srgbClr val="FFFF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99" name="Picture 3" descr="C:\Users\Пользователь\Desktop\фауна\рептилии\087074B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3596220" cy="240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Пользователь\Desktop\фауна\рептилии\DSC_0156-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500306"/>
            <a:ext cx="3969912" cy="222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2066" y="2214554"/>
            <a:ext cx="4054315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Segoe UI" pitchFamily="34" charset="0"/>
                <a:cs typeface="Segoe UI" pitchFamily="34" charset="0"/>
              </a:rPr>
              <a:t>Отряд </a:t>
            </a:r>
            <a:r>
              <a:rPr lang="ru-RU" sz="3200" b="1" dirty="0" smtClean="0">
                <a:solidFill>
                  <a:srgbClr val="FFFF00"/>
                </a:solidFill>
                <a:latin typeface="Segoe UI" pitchFamily="34" charset="0"/>
                <a:cs typeface="Segoe UI" pitchFamily="34" charset="0"/>
                <a:hlinkClick r:id="rId6" action="ppaction://hlinksldjump"/>
              </a:rPr>
              <a:t>чешуйчатые</a:t>
            </a:r>
            <a:endParaRPr lang="ru-RU" sz="3200" b="1" dirty="0">
              <a:solidFill>
                <a:srgbClr val="FFFF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101" name="Picture 5" descr="C:\Users\Пользователь\Desktop\фауна\рептилии\3252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02" y="4778382"/>
            <a:ext cx="5072098" cy="207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4643446"/>
            <a:ext cx="395435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Отряд  </a:t>
            </a:r>
            <a:r>
              <a:rPr lang="ru-RU" sz="32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hlinkClick r:id="rId8" action="ppaction://hlinksldjump"/>
              </a:rPr>
              <a:t>крокодилы</a:t>
            </a:r>
            <a:endParaRPr lang="ru-RU" sz="32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102" name="Picture 6" descr="C:\Users\Пользователь\Desktop\фауна\рептилии\087075B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214818"/>
            <a:ext cx="3857652" cy="225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5720" y="3643314"/>
            <a:ext cx="346441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Отряд  </a:t>
            </a:r>
            <a:r>
              <a:rPr lang="ru-RU" sz="32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hlinkClick r:id="rId10" action="ppaction://hlinksldjump"/>
              </a:rPr>
              <a:t>черепахи</a:t>
            </a:r>
            <a:endParaRPr lang="ru-RU" sz="32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14290"/>
            <a:ext cx="42862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UI" pitchFamily="34" charset="0"/>
                <a:cs typeface="Segoe UI" pitchFamily="34" charset="0"/>
              </a:rPr>
              <a:t>В мире известно 7150 видов пресмыкающихся, на территории России обитает 72 вида.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015318" cy="1219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ГАТТЕРИЯ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фауна\рептилии\2-6951789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785926"/>
            <a:ext cx="7654071" cy="4643470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143240" y="428604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ДРЕВНЕЕ  РЕЛИКТОВОЕ ПРЕСМЫКАЮЩЕЕСЯ. ДЛИНА ДО 75 СМ.  ЖИВЕТ В НОРАХ.</a:t>
            </a:r>
            <a:endParaRPr lang="ru-RU" sz="24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8072462" y="6143644"/>
            <a:ext cx="642942" cy="428628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8477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Разнообразие змей</a:t>
            </a:r>
            <a:endParaRPr lang="ru-RU" sz="4800" b="1" dirty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:\Users\Пользователь\Desktop\фауна\рептилии\2-982_1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8755689" cy="565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гнутая вниз стрелка 3"/>
          <p:cNvSpPr/>
          <p:nvPr/>
        </p:nvSpPr>
        <p:spPr>
          <a:xfrm>
            <a:off x="8215338" y="6286520"/>
            <a:ext cx="642942" cy="428604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ауна\рептилии\0_a73d_e85664c_XL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48601" cy="325279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ауна\рептилии\2-eunectes_murinus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786346" cy="3086105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фауна\рептилии\DSC_0156-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6519" y="285728"/>
            <a:ext cx="4286281" cy="314327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фауна\рептилии\DSC00037_1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430588"/>
            <a:ext cx="4286248" cy="3238498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фауна\рептилии\1243274073_foto_34[1].jpg"/>
          <p:cNvPicPr>
            <a:picLocks noChangeAspect="1" noChangeArrowheads="1"/>
          </p:cNvPicPr>
          <p:nvPr/>
        </p:nvPicPr>
        <p:blipFill>
          <a:blip r:embed="rId7"/>
          <a:srcRect r="24727"/>
          <a:stretch>
            <a:fillRect/>
          </a:stretch>
        </p:blipFill>
        <p:spPr bwMode="auto">
          <a:xfrm>
            <a:off x="2857488" y="2428868"/>
            <a:ext cx="3595686" cy="3176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гнутая вниз стрелка 6">
            <a:hlinkClick r:id="rId5" action="ppaction://hlinksldjump"/>
          </p:cNvPr>
          <p:cNvSpPr/>
          <p:nvPr/>
        </p:nvSpPr>
        <p:spPr>
          <a:xfrm>
            <a:off x="8429652" y="6072206"/>
            <a:ext cx="428628" cy="357190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фауна\рептилии\1243370926_foto_3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072098" cy="303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Пользователь\Desktop\фауна\рептилии\087075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43132"/>
            <a:ext cx="4857752" cy="324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Пользователь\Desktop\фауна\рептилии\e5b60c8110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810132" cy="36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Пользователь\Desktop\фауна\рептилии\IMG_5749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9991" y="428604"/>
            <a:ext cx="394235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57686" y="357166"/>
            <a:ext cx="37497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  <a:t>черепахи</a:t>
            </a:r>
            <a:endParaRPr lang="ru-RU" sz="6000" b="1" dirty="0">
              <a:solidFill>
                <a:srgbClr val="FFC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Выгнутая вниз стрелка 7">
            <a:hlinkClick r:id="rId6" action="ppaction://hlinksldjump"/>
          </p:cNvPr>
          <p:cNvSpPr/>
          <p:nvPr/>
        </p:nvSpPr>
        <p:spPr>
          <a:xfrm>
            <a:off x="8215338" y="6215082"/>
            <a:ext cx="500066" cy="428628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фауна\рептилии\314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5728"/>
            <a:ext cx="5486400" cy="3667125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фауна\рептилии\DSC_0133-Edit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786338" cy="31742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421481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АЛЛИГАТОРЫ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252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КРОКОДИЛЫ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3429000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>
            <a:off x="8215338" y="6143644"/>
            <a:ext cx="571504" cy="428604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9" y="1571612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ДЛИНА НЕКОТОРЫХ  КРОКОДИЛОВ ДОСТИГАЕТ 7 м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478632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ТОЖЕ ДОСТИГАЮТ КРУПНЫХ РАЗМЕРОВ, ДО 6 м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фауна\рептилии\IMG_5749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424957"/>
            <a:ext cx="8358246" cy="605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  <a:t>разминка</a:t>
            </a:r>
            <a:endParaRPr lang="ru-RU" sz="5400" b="1" dirty="0">
              <a:solidFill>
                <a:srgbClr val="FFC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3286124"/>
            <a:ext cx="2284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1.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веретеница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варан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желтопузик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гадюка</a:t>
            </a:r>
            <a:endParaRPr lang="ru-RU" sz="28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571612"/>
            <a:ext cx="4111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Выделите лишних</a:t>
            </a:r>
          </a:p>
          <a:p>
            <a:pPr lvl="0"/>
            <a:endParaRPr lang="ru-RU" sz="32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3143248"/>
            <a:ext cx="18573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2.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кобра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удав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варан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уж</a:t>
            </a:r>
          </a:p>
          <a:p>
            <a:endParaRPr lang="ru-RU" sz="28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143248"/>
            <a:ext cx="314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3.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крокодил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саламандра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хамелеон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черепаха</a:t>
            </a:r>
          </a:p>
          <a:p>
            <a:endParaRPr lang="ru-RU" sz="32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>
            <a:off x="8072462" y="6143644"/>
            <a:ext cx="642942" cy="357190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фауна\рептилии\IMG_574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428604"/>
            <a:ext cx="8143932" cy="590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  <a:t>разминка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785926"/>
            <a:ext cx="341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Выделите лишних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000372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1.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веретеница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варан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желтопузик</a:t>
            </a:r>
          </a:p>
          <a:p>
            <a:r>
              <a:rPr lang="ru-RU" sz="2800" b="1" dirty="0" smtClean="0">
                <a:solidFill>
                  <a:srgbClr val="92D050"/>
                </a:solidFill>
                <a:latin typeface="Segoe UI" pitchFamily="34" charset="0"/>
                <a:cs typeface="Segoe UI" pitchFamily="34" charset="0"/>
              </a:rPr>
              <a:t>гадюка</a:t>
            </a:r>
            <a:endParaRPr lang="ru-RU" sz="2800" b="1" dirty="0">
              <a:solidFill>
                <a:srgbClr val="92D05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071810"/>
            <a:ext cx="2143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2.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кобра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удав</a:t>
            </a:r>
          </a:p>
          <a:p>
            <a:r>
              <a:rPr lang="ru-RU" sz="2800" b="1" dirty="0" smtClean="0">
                <a:solidFill>
                  <a:srgbClr val="92D050"/>
                </a:solidFill>
                <a:latin typeface="Segoe UI" pitchFamily="34" charset="0"/>
                <a:cs typeface="Segoe UI" pitchFamily="34" charset="0"/>
              </a:rPr>
              <a:t>варан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уж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071810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3.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крокодил</a:t>
            </a:r>
          </a:p>
          <a:p>
            <a:r>
              <a:rPr lang="ru-RU" sz="2800" b="1" dirty="0" smtClean="0">
                <a:solidFill>
                  <a:srgbClr val="92D050"/>
                </a:solidFill>
                <a:latin typeface="Segoe UI" pitchFamily="34" charset="0"/>
                <a:cs typeface="Segoe UI" pitchFamily="34" charset="0"/>
              </a:rPr>
              <a:t>саламандра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хамелеон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черепаха</a:t>
            </a:r>
            <a:endParaRPr lang="ru-RU" sz="2800" dirty="0"/>
          </a:p>
        </p:txBody>
      </p:sp>
      <p:sp>
        <p:nvSpPr>
          <p:cNvPr id="9" name="Выгнутая вниз стрелка 8">
            <a:hlinkClick r:id="rId3" action="ppaction://hlinksldjump"/>
          </p:cNvPr>
          <p:cNvSpPr/>
          <p:nvPr/>
        </p:nvSpPr>
        <p:spPr>
          <a:xfrm>
            <a:off x="8215338" y="6072206"/>
            <a:ext cx="571472" cy="500042"/>
          </a:xfrm>
          <a:prstGeom prst="curvedUp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285860"/>
            <a:ext cx="294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Ответы разминки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hlinkClick r:id="rId2" action="ppaction://hlinksldjump"/>
              </a:rPr>
              <a:t>Самая крупная ящерица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hlinkClick r:id="rId2" action="ppaction://hlinksldjump"/>
              </a:rPr>
              <a:t>Очковая змея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hlinkClick r:id="rId2" action="ppaction://hlinksldjump"/>
              </a:rPr>
              <a:t>Большая ядовитая змея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hlinkClick r:id="rId2" action="ppaction://hlinksldjump"/>
              </a:rPr>
              <a:t>Удав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hlinkClick r:id="rId2" action="ppaction://hlinksldjump"/>
              </a:rPr>
              <a:t>Морская черепаха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Segoe UI" pitchFamily="34" charset="0"/>
                <a:cs typeface="Segoe UI" pitchFamily="34" charset="0"/>
              </a:rPr>
              <a:t>головоломка</a:t>
            </a:r>
            <a:endParaRPr lang="ru-RU" sz="60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головоломка</a:t>
            </a:r>
            <a:endParaRPr lang="ru-RU" sz="60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28795" y="2357430"/>
          <a:ext cx="4643470" cy="32861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8694"/>
                <a:gridCol w="928694"/>
                <a:gridCol w="928694"/>
                <a:gridCol w="928694"/>
                <a:gridCol w="928694"/>
              </a:tblGrid>
              <a:tr h="657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Куб 3"/>
          <p:cNvSpPr/>
          <p:nvPr/>
        </p:nvSpPr>
        <p:spPr>
          <a:xfrm>
            <a:off x="928662" y="5572140"/>
            <a:ext cx="928694" cy="71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285720" y="2000240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б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3714744" y="1357298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р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2071670" y="1285860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1000100" y="2928934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6500826" y="5786454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р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0" y="3643314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ю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285720" y="4786322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о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1142976" y="1428736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н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8001024" y="1785926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7072330" y="2571744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г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6858016" y="1500174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643570" y="1285860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и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4500562" y="1357298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з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8072462" y="2786058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714348" y="642918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</a:t>
            </a:r>
            <a:endParaRPr lang="ru-RU" sz="48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7286644" y="4857760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и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6643702" y="4429132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8072462" y="4214818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7500958" y="3571876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б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6643702" y="3357562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о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5143504" y="5572140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3571868" y="6000744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р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2143108" y="5643578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Куб 28"/>
          <p:cNvSpPr/>
          <p:nvPr/>
        </p:nvSpPr>
        <p:spPr>
          <a:xfrm>
            <a:off x="7929586" y="571480"/>
            <a:ext cx="857256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н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08 0.00069 0.01233 0.00092 0.0184 0.00185 C 0.03403 0.00416 0.03559 0.02174 0.04514 0.03376 C 0.04861 0.04764 0.04653 0.04163 0.0507 0.0525 C 0.05122 0.05573 0.05104 0.05897 0.05208 0.06198 C 0.05347 0.06614 0.05781 0.07308 0.05781 0.07308 C 0.06129 0.08719 0.06354 0.10245 0.06754 0.11632 C 0.06875 0.12072 0.07083 0.12488 0.07188 0.12951 C 0.07552 0.14408 0.07639 0.15888 0.08177 0.17252 C 0.08264 0.17715 0.08629 0.20051 0.08872 0.20444 C 0.09115 0.20837 0.09913 0.21091 0.10139 0.21207 C 0.10278 0.21276 0.10556 0.21392 0.10556 0.21392 C 0.11076 0.2204 0.12101 0.22317 0.12813 0.22317 " pathEditMode="relative" ptsTypes="ffffffffffff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3654E-6 C 0.00746 -0.0067 0.01684 -0.00948 0.02534 -0.01318 C 0.03628 -0.01803 0.02257 -0.01202 0.03385 -0.01688 C 0.03524 -0.01757 0.03802 -0.01873 0.03802 -0.01873 C 0.08889 -0.01572 0.08975 -0.0148 0.16059 -0.01873 C 0.16649 -0.01896 0.17743 -0.02613 0.17743 -0.02613 C 0.18229 -0.03307 0.18837 -0.04024 0.19149 -0.04879 C 0.19462 -0.05689 0.19462 -0.06521 0.19861 -0.07308 C 0.20017 -0.07932 0.20121 -0.08556 0.20278 -0.09181 C 0.20225 -0.09805 0.20208 -0.10453 0.20139 -0.11077 C 0.20121 -0.11262 0.20139 -0.11609 0.2 -0.11632 C 0.19253 -0.11748 0.17743 -0.11447 0.17743 -0.11447 " pathEditMode="relative" ptsTypes="fffffffffff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422 C 0.00087 -0.03538 0.00243 -0.03654 0.00365 -0.03793 C 0.00521 -0.03978 0.00625 -0.04209 0.00799 -0.04371 C 0.01233 -0.04764 0.02396 -0.05435 0.0276 -0.05666 C 0.0342 -0.06105 0.03785 -0.06683 0.04462 -0.06984 C 0.05156 -0.07909 0.06024 -0.08418 0.06701 -0.09435 C 0.07309 -0.10361 0.07587 -0.11563 0.08264 -0.12419 C 0.08663 -0.13783 0.08438 -0.13228 0.09236 -0.14685 C 0.09375 -0.1494 0.0967 -0.15425 0.0967 -0.15402 C 0.09844 -0.16628 0.1026 -0.17599 0.10521 -0.18802 C 0.10868 -0.20374 0.1125 -0.21924 0.11632 -0.23496 C 0.1184 -0.2567 0.11667 -0.27937 0.12066 -0.30064 C 0.12274 -0.3284 0.12344 -0.35175 0.11927 -0.37951 C 0.11753 -0.3913 0.11719 -0.40518 0.11215 -0.41512 C 0.11024 -0.4253 0.10712 -0.43339 0.10521 -0.44334 C 0.10278 -0.45629 0.10104 -0.46508 0.0967 -0.4771 C 0.09531 -0.48797 0.09323 -0.49699 0.08958 -0.50694 C 0.0842 -0.53654 0.07674 -0.56521 0.06858 -0.59343 C 0.06597 -0.60268 0.06649 -0.61054 0.05868 -0.61401 C 0.04045 -0.61008 0.06111 -0.6154 0.03611 -0.60453 C 0.03333 -0.60337 0.03038 -0.60199 0.0276 -0.60083 C 0.02622 -0.60014 0.02344 -0.59898 0.02344 -0.59875 C 0.01719 -0.58649 0.0184 -0.56706 0.01215 -0.55758 " pathEditMode="relative" rAng="0" ptsTypes="ffffffffffffffffffffff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96115E-6 C -0.03628 0.00116 -0.06128 0.00347 -0.09427 0.0074 C -0.10365 0.01179 -0.11302 0.01619 -0.12257 0.01873 C -0.14827 0.04163 -0.21111 0.037 -0.2309 0.03747 C -0.2441 0.03908 -0.25087 0.04117 -0.26337 0.0451 C -0.279 0.04995 -0.29531 0.04625 -0.31129 0.04695 C -0.3132 0.04764 -0.31493 0.0481 -0.31684 0.0488 C -0.31962 0.04995 -0.32535 0.0525 -0.32535 0.0525 C -0.32778 0.05481 -0.32969 0.05805 -0.33229 0.06013 C -0.33715 0.06406 -0.33663 0.05944 -0.33663 0.06383 " pathEditMode="relative" ptsTypes="fffffffff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6559E-6 C -0.01979 0.00509 -0.03784 0.01619 -0.05781 0.02058 C -0.06371 0.02428 -0.06822 0.02636 -0.07465 0.02821 C -0.08802 0.03862 -0.10399 0.03908 -0.11701 0.05064 C -0.11892 0.05226 -0.12881 0.06082 -0.13107 0.06383 C -0.13559 0.06984 -0.13836 0.07562 -0.14375 0.08071 C -0.1467 0.08649 -0.15052 0.09042 -0.15364 0.09574 C -0.1625 0.11077 -0.14878 0.08904 -0.1592 0.11054 C -0.16215 0.11656 -0.16909 0.12743 -0.16909 0.12743 C -0.17309 0.14385 -0.16684 0.12003 -0.17465 0.14061 C -0.17656 0.14546 -0.17725 0.15078 -0.17899 0.15564 C -0.18211 0.17669 -0.17916 0.16905 -0.18454 0.18015 C -0.18559 0.18964 -0.18663 0.1975 -0.18888 0.20629 C -0.18993 0.20999 -0.19166 0.21762 -0.19166 0.21762 C -0.19652 0.21554 -0.20086 0.2123 -0.20572 0.20999 C -0.2151 0.21207 -0.21892 0.21438 -0.22691 0.21947 " pathEditMode="relative" ptsTypes="fffffffffffffffA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4884E-6 C 0.01007 -0.00301 0.01823 -0.00578 0.0283 -0.0074 C 0.03872 -0.01272 0.05017 -0.01018 0.06059 -0.00555 C 0.07101 0.00786 0.05938 -0.00555 0.0691 0.00185 C 0.07552 0.00671 0.07604 0.01087 0.08316 0.01318 C 0.08681 0.02058 0.09202 0.02105 0.09583 0.02821 C 0.10556 0.04648 0.10816 0.06082 0.11424 0.08071 C 0.11615 0.08719 0.1184 0.09598 0.11979 0.10315 C 0.12066 0.10823 0.1217 0.11309 0.12257 0.11818 C 0.12309 0.12072 0.12396 0.12581 0.12396 0.12581 C 0.12379 0.13321 0.1316 0.22294 0.10851 0.24214 C 0.10556 0.24468 0.10191 0.24561 0.09861 0.24769 C 0.05886 0.24653 0.04236 0.24954 0.01129 0.23636 C 0.00208 0.22826 0.00452 0.23289 0.00156 0.22525 " pathEditMode="relative" ptsTypes="fffffffffffff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886E-6 C 0.01649 0.00693 0.03264 0.01433 0.0493 0.02058 C 0.05469 0.02266 0.05955 0.02636 0.06493 0.02821 C 0.08055 0.0333 0.0967 0.03445 0.11267 0.03746 C 0.16267 0.0592 0.11823 0.04116 0.25225 0.03746 C 0.26007 0.03214 0.26892 0.02636 0.2776 0.02243 C 0.28316 0.01988 0.28923 0.0185 0.29444 0.01503 C 0.30469 0.00832 0.31232 -0.00417 0.32257 -0.01134 C 0.32569 -0.01735 0.33038 -0.02336 0.33246 -0.03007 C 0.33541 -0.03978 0.33854 -0.05181 0.34097 -0.06198 C 0.33993 -0.09945 0.33941 -0.13715 0.33802 -0.17461 C 0.33767 -0.18432 0.3335 -0.19288 0.32969 -0.20074 C 0.3283 -0.20352 0.32812 -0.20722 0.32691 -0.21023 C 0.32309 -0.21902 0.31094 -0.24075 0.30573 -0.24769 C 0.30416 -0.25648 0.30295 -0.25972 0.29722 -0.26457 C 0.29531 -0.26827 0.29444 -0.27336 0.29166 -0.27591 C 0.29028 -0.27706 0.28871 -0.27822 0.28732 -0.27961 C 0.28576 -0.28123 0.28472 -0.28354 0.28316 -0.28516 C 0.27083 -0.29649 0.28246 -0.28238 0.27465 -0.29279 C 0.27291 -0.29256 0.26198 -0.29163 0.26198 -0.28701 " pathEditMode="relative" rAng="0" ptsTypes="fffffffffffffffffff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4311E-6 C -0.07847 -0.00069 -0.15677 -0.00069 -0.23524 -0.00185 C -0.24705 -0.00208 -0.25816 -0.01249 -0.2691 -0.01688 C -0.28715 -0.02405 -0.30451 -0.03284 -0.32257 -0.03954 C -0.32396 -0.0407 -0.32517 -0.04255 -0.32673 -0.04324 C -0.32899 -0.0444 -0.33177 -0.04348 -0.33385 -0.04509 C -0.34219 -0.05111 -0.34878 -0.0636 -0.35781 -0.06753 C -0.36163 -0.07562 -0.36476 -0.07562 -0.37048 -0.08071 C -0.37778 -0.08719 -0.38194 -0.09389 -0.3901 -0.09759 C -0.39201 -0.10129 -0.39323 -0.10592 -0.39583 -0.10892 C -0.39739 -0.11077 -0.39965 -0.11101 -0.40139 -0.11262 C -0.40382 -0.11471 -0.40712 -0.12188 -0.40712 -0.12188 " pathEditMode="relative" ptsTypes="fffffffffffA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-0.02498 C 0.01042 -0.03099 0.00955 -0.03746 0.0066 -0.04371 C 0.00122 -0.05527 -0.00434 -0.0666 -0.01024 -0.07747 C -0.01371 -0.08372 -0.0151 -0.08996 -0.02014 -0.09436 C -0.02205 -0.10522 -0.0276 -0.10846 -0.03142 -0.11887 C -0.03576 -0.1302 -0.04132 -0.14015 -0.04687 -0.15055 C -0.05798 -0.1716 -0.06857 -0.19288 -0.07934 -0.21438 C -0.08437 -0.22433 -0.08854 -0.23427 -0.09479 -0.2426 C -0.09757 -0.25347 -0.10295 -0.26202 -0.10607 -0.27266 C -0.11024 -0.287 -0.10642 -0.28029 -0.11163 -0.28769 C -0.11406 -0.29671 -0.11562 -0.30527 -0.11875 -0.31383 C -0.11909 -0.31568 -0.12066 -0.32817 -0.12153 -0.33071 C -0.12309 -0.3358 -0.12725 -0.34574 -0.12725 -0.34551 C -0.12812 -0.35083 -0.12795 -0.35638 -0.13003 -0.36078 C -0.14375 -0.38806 -0.17048 -0.40587 -0.19479 -0.40587 " pathEditMode="relative" rAng="0" ptsTypes="ffffffffffffffA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00185E-6 C -0.00695 -0.00625 -0.01216 -0.01365 -0.01979 -0.01874 C -0.03038 -0.03331 -0.01979 -0.02082 -0.03247 -0.03007 C -0.03907 -0.03493 -0.04063 -0.04048 -0.04792 -0.04325 C -0.05104 -0.04741 -0.05486 -0.04996 -0.05782 -0.05435 C -0.06372 -0.06314 -0.0625 -0.06962 -0.07049 -0.07309 C -0.07483 -0.07933 -0.08091 -0.08303 -0.08594 -0.08812 C -0.09341 -0.09575 -0.09879 -0.105 -0.10712 -0.11078 C -0.12188 -0.1353 -0.10452 -0.10893 -0.11823 -0.12373 C -0.125 -0.1309 -0.12743 -0.139 -0.13525 -0.1427 C -0.14288 -0.15033 -0.14966 -0.16074 -0.15782 -0.16698 C -0.17361 -0.17924 -0.19115 -0.18826 -0.20851 -0.19519 C -0.21511 -0.19774 -0.22014 -0.20236 -0.22674 -0.20445 C -0.24445 -0.22017 -0.21806 -0.19728 -0.23525 -0.21023 C -0.24948 -0.22087 -0.24219 -0.21948 -0.26198 -0.21948 " pathEditMode="relative" ptsTypes="ffffffffffffffA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7734E-6 C -0.00173 0.00925 -0.00312 0.01573 -0.0085 0.02243 C -0.0118 0.03122 -0.01614 0.03885 -0.01979 0.04695 C -0.02534 0.05944 -0.02951 0.07932 -0.04079 0.08441 C -0.04531 0.09343 -0.05277 0.09991 -0.06059 0.10314 C -0.06823 0.11332 -0.096 0.1235 -0.10711 0.12373 C -0.25677 0.12558 -0.40659 0.12488 -0.55625 0.12558 C -0.56302 0.11725 -0.56666 0.12188 -0.57604 0.12188 " pathEditMode="relative" ptsTypes="fffffff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6 0.00301 C 0.02882 0.00925 0.02917 0.01573 0.03073 0.02174 C 0.03108 0.0229 0.03594 0.02845 0.03646 0.02937 C 0.04185 0.03816 0.04705 0.04302 0.05469 0.0481 C 0.05834 0.0555 0.06164 0.05504 0.06737 0.05944 C 0.07917 0.06869 0.09323 0.07701 0.10678 0.08002 C 0.11719 0.08673 0.12813 0.09135 0.13924 0.09505 C 0.14757 0.10245 0.15921 0.10407 0.16876 0.10823 C 0.19237 0.11818 0.21615 0.1272 0.24063 0.13252 C 0.27726 0.13182 0.31389 0.13252 0.35053 0.13067 C 0.35747 0.13044 0.36598 0.11193 0.36598 0.11217 C 0.3731 0.08256 0.37344 0.0488 0.36025 0.02382 C 0.35678 0.00995 0.35955 0.01526 0.3533 0.00694 C 0.35244 0.00439 0.35191 0.00139 0.35053 -0.00069 C 0.34671 -0.00694 0.33872 -0.00832 0.33351 -0.01018 C 0.33056 -0.01133 0.3283 -0.0148 0.32518 -0.01573 C 0.32014 -0.01711 0.31476 -0.01688 0.30955 -0.01758 C 0.31424 -0.02336 0.31667 -0.02151 0.31667 -0.03076 " pathEditMode="relative" rAng="0" ptsTypes="fffffffffffffffffA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C -0.00139 0.11447 -0.00244 0.21554 -0.00244 0.33279 " pathEditMode="relative" ptsTypes="fA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0204E-6 C 0.00434 0.00092 0.00955 -0.00046 0.01268 0.0037 C 0.01563 0.00763 0.01511 0.01943 0.01841 0.02613 C 0.02865 0.09621 0.01979 0.28423 0.01979 0.32632 " pathEditMode="relative" ptsTypes="fffA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0204E-6 C 0.00746 -0.00069 0.0151 -0.00093 0.02257 -0.00185 C 0.03264 -0.00324 0.02396 -0.00324 0.03246 -0.00763 C 0.03767 -0.01041 0.04392 -0.01064 0.0493 -0.01318 C 0.05555 -0.01619 0.05955 -0.01873 0.06614 -0.02058 C 0.07187 -0.02821 0.08212 -0.02983 0.0901 -0.03192 C 0.1 -0.04024 0.11423 -0.04209 0.12535 -0.04695 C 0.15139 -0.05828 0.17708 -0.0747 0.20416 -0.08071 C 0.20989 -0.08441 0.21875 -0.09043 0.22396 -0.09204 C 0.22951 -0.09389 0.23559 -0.09413 0.2408 -0.0976 C 0.2566 -0.10777 0.27344 -0.1124 0.2901 -0.12003 C 0.31406 -0.1309 0.3375 -0.14269 0.36198 -0.15194 C 0.36684 -0.15379 0.37118 -0.15796 0.37604 -0.15957 C 0.38611 -0.16281 0.39583 -0.16744 0.40573 -0.17068 C 0.41319 -0.17599 0.42135 -0.17854 0.42951 -0.18201 C 0.43923 -0.18617 0.4493 -0.19265 0.4592 -0.19519 C 0.4618 -0.1975 0.4651 -0.1982 0.46753 -0.20074 C 0.46892 -0.20213 0.46892 -0.20537 0.47048 -0.20652 C 0.47291 -0.2086 0.47621 -0.2086 0.47882 -0.21022 C 0.48646 -0.21531 0.4941 -0.22317 0.50139 -0.22895 C 0.50399 -0.23959 0.50087 -0.22965 0.50712 -0.24029 C 0.51232 -0.24908 0.51232 -0.25578 0.51979 -0.25902 C 0.52066 -0.26087 0.52239 -0.26226 0.52257 -0.26457 C 0.52257 -0.2648 0.52083 -0.27821 0.51979 -0.2796 C 0.51788 -0.28192 0.51354 -0.28145 0.51128 -0.28145 " pathEditMode="relative" ptsTypes="ffffffffffffffffffffffffA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2683 C -0.00364 0.01619 -0.00642 0.00555 -0.01076 -0.00509 C -0.01371 -0.01249 -0.01475 -0.02151 -0.01927 -0.02752 C -0.02534 -0.03561 -0.029 -0.0444 -0.03333 -0.05388 C -0.03715 -0.06221 -0.04288 -0.06499 -0.0474 -0.07262 C -0.04913 -0.07539 -0.05 -0.07909 -0.05173 -0.08187 C -0.05591 -0.08811 -0.06215 -0.09042 -0.06718 -0.09505 C -0.08263 -0.10939 -0.10209 -0.11841 -0.12066 -0.12326 C -0.12622 -0.12812 -0.12969 -0.12812 -0.13612 -0.13067 C -0.15 -0.13622 -0.16303 -0.14477 -0.17709 -0.1494 C -0.1849 -0.15495 -0.19393 -0.15703 -0.20244 -0.16073 C -0.2165 -0.16697 -0.23056 -0.17322 -0.24462 -0.17946 C -0.26025 -0.1864 -0.23369 -0.17438 -0.25452 -0.18501 C -0.26285 -0.18918 -0.27171 -0.18964 -0.27987 -0.1945 C -0.29063 -0.20074 -0.30625 -0.21022 -0.31789 -0.21138 C -0.32778 -0.2123 -0.3375 -0.21253 -0.3474 -0.21323 C -0.3507 -0.21392 -0.354 -0.21415 -0.3573 -0.21508 C -0.35869 -0.21554 -0.36007 -0.21739 -0.36146 -0.21693 C -0.36285 -0.2167 -0.36337 -0.21438 -0.36441 -0.21323 C -0.36823 -0.19796 -0.3625 -0.20005 -0.37709 -0.20005 " pathEditMode="relative" rAng="0" ptsTypes="fffffffffffffffffff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3238 C -0.09115 0.03168 -0.18507 0.03238 -0.27899 0.03053 C -0.28455 0.03053 -0.29531 0.02266 -0.30156 0.02105 C -0.30694 0.01619 -0.31059 0.01526 -0.31701 0.01365 C -0.32344 0.00763 -0.33108 0.00694 -0.33819 0.00231 C -0.34167 -0.00231 -0.34913 -0.01619 -0.35365 -0.02012 C -0.36337 -0.02868 -0.37361 -0.03631 -0.38316 -0.04463 C -0.39253 -0.05273 -0.40052 -0.06429 -0.41146 -0.06892 C -0.41562 -0.07771 -0.42361 -0.08071 -0.43108 -0.08395 C -0.44149 -0.08834 -0.45174 -0.09297 -0.46215 -0.09713 C -0.46684 -0.09898 -0.47257 -0.10268 -0.4776 -0.10268 " pathEditMode="relative" rAng="0" ptsTypes="ffffffffffA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1221E-6 C -0.00122 0.01504 0.0007 0.03145 -0.00434 0.0451 C -0.00886 0.05736 -0.00572 0.04325 -0.0099 0.05828 C -0.01355 0.07123 -0.0085 0.06059 -0.01424 0.07123 C -0.01806 0.08719 -0.02205 0.1043 -0.03107 0.11633 C -0.0335 0.12304 -0.03541 0.12812 -0.03958 0.13321 C -0.04357 0.14686 -0.05034 0.15842 -0.05642 0.17068 C -0.06441 0.1864 -0.071 0.20352 -0.079 0.21948 C -0.08072 0.22942 -0.0842 0.23289 -0.08889 0.24029 C -0.09322 0.247 -0.09739 0.25417 -0.10157 0.26087 C -0.10487 0.26619 -0.10539 0.27105 -0.1099 0.2759 C -0.11233 0.27845 -0.11563 0.2796 -0.11841 0.28145 C -0.1257 0.29117 -0.13386 0.30134 -0.14376 0.30574 C -0.14462 0.30713 -0.14549 0.30851 -0.14653 0.30967 C -0.14827 0.31175 -0.15053 0.31291 -0.15226 0.31522 C -0.1566 0.32077 -0.15591 0.32378 -0.16198 0.32655 C -0.17136 0.33835 -0.15626 0.32008 -0.17049 0.33395 C -0.17205 0.33557 -0.1731 0.33812 -0.17466 0.33973 C -0.18056 0.34552 -0.17917 0.34182 -0.18455 0.34528 C -0.19063 0.34922 -0.19619 0.35245 -0.20296 0.35454 C -0.21112 0.36032 -0.21771 0.36471 -0.22692 0.36772 C -0.23056 0.36887 -0.23803 0.37142 -0.23803 0.37142 C -0.24862 0.38553 -0.28143 0.38576 -0.29306 0.38645 C -0.304 0.39131 -0.31563 0.39593 -0.32692 0.39963 C -0.329 0.40148 -0.33299 0.40726 -0.33525 0.40726 " pathEditMode="relative" ptsTypes="ffffffffffffffffffffffffA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0648E-6 C -0.00174 0.02266 -5.55556E-7 0.01272 -0.00417 0.03006 C -0.00469 0.03215 -0.00712 0.03238 -0.00851 0.03376 C -0.01354 0.03908 -0.01702 0.04255 -0.02257 0.04695 C -0.03802 0.05874 -0.05747 0.06129 -0.07465 0.06568 C -0.08577 0.07146 -0.1099 0.07308 -0.1099 0.07308 C -0.13195 0.08279 -0.15573 0.09019 -0.17882 0.09366 C -0.19202 0.10083 -0.18038 0.09505 -0.19149 0.09944 C -0.19427 0.1006 -0.2 0.10314 -0.2 0.10314 " pathEditMode="relative" ptsTypes="ffffffffA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4117E-6 C 0.00433 0.01966 0.00694 0.04164 0.01424 0.05991 C 0.01597 0.06939 0.01806 0.07216 0.02118 0.08072 C 0.02292 0.08558 0.02344 0.09113 0.02535 0.09575 C 0.02778 0.10153 0.03212 0.10547 0.03524 0.11055 C 0.0382 0.12304 0.0342 0.10917 0.04236 0.12374 C 0.04497 0.12836 0.04705 0.13368 0.04931 0.13877 C 0.05833 0.15843 0.06667 0.1804 0.08316 0.19127 C 0.08698 0.19658 0.09063 0.20028 0.09583 0.2026 C 0.10799 0.21832 0.12327 0.23127 0.13958 0.23821 C 0.15174 0.24908 0.17257 0.25047 0.18594 0.26065 C 0.19896 0.27059 0.20886 0.28308 0.22396 0.28701 C 0.23889 0.29672 0.21667 0.28308 0.24236 0.29464 C 0.24392 0.29534 0.24497 0.29742 0.24653 0.29834 C 0.24827 0.29927 0.25035 0.2995 0.25226 0.30019 C 0.25365 0.30065 0.25504 0.30135 0.25642 0.30204 C 0.26511 0.30713 0.27101 0.31129 0.28038 0.31337 C 0.28924 0.31939 0.2974 0.32239 0.30712 0.32448 C 0.32795 0.33604 0.34879 0.34506 0.37049 0.35269 C 0.37344 0.35362 0.37622 0.35477 0.37899 0.35639 C 0.38142 0.35801 0.38333 0.36102 0.38594 0.36217 C 0.39566 0.36657 0.41372 0.36703 0.42257 0.36772 C 0.43681 0.37374 0.44861 0.37235 0.46493 0.37327 C 0.47014 0.3742 0.47778 0.37859 0.48316 0.37905 C 0.48872 0.37952 0.49445 0.37905 0.5 0.37905 " pathEditMode="relative" ptsTypes="ffffffffffffffffffffffffA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407 C -0.00815 0.05319 -0.0059 0.06568 -0.00278 0.07817 C -0.00173 0.10361 -0.0052 0.145 0.00712 0.16813 C 0.00955 0.17807 0.01407 0.18594 0.01841 0.19449 C 0.02084 0.20721 0.02414 0.21993 0.02813 0.23196 C 0.02935 0.23543 0.03143 0.23797 0.03247 0.24144 C 0.03907 0.26295 0.04393 0.28561 0.05348 0.30527 C 0.06546 0.35754 0.08646 0.40934 0.11268 0.45143 C 0.11528 0.4623 0.12327 0.46693 0.12952 0.4741 C 0.14098 0.48728 0.15382 0.50393 0.1691 0.50786 C 0.17639 0.51272 0.17761 0.51364 0.18594 0.51156 C 0.19532 0.49283 0.1908 0.47826 0.18872 0.45143 C 0.18837 0.44727 0.1856 0.44426 0.18455 0.44033 C 0.18403 0.43339 0.18316 0.41952 0.18316 0.41975 " pathEditMode="relative" rAng="0" ptsTypes="fffffffffffffA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2636E-6 C -0.00399 0.01041 -0.00538 0.0148 -0.01128 0.02451 C -0.01371 0.03885 -0.02014 0.06059 -0.02829 0.07146 C -0.03385 0.09019 -0.04323 0.10615 -0.05225 0.12211 C -0.05416 0.12997 -0.05868 0.1339 -0.06198 0.14084 C -0.06927 0.15611 -0.07639 0.17114 -0.08454 0.18571 C -0.08732 0.1975 -0.09461 0.20768 -0.1 0.21762 C -0.10382 0.22479 -0.10607 0.23312 -0.10989 0.24029 C -0.11475 0.24931 -0.12031 0.25763 -0.12552 0.26642 C -0.13159 0.287 -0.14618 0.30689 -0.1592 0.32077 C -0.16163 0.33071 -0.16753 0.33025 -0.17326 0.3358 C -0.175 0.33742 -0.17604 0.33996 -0.1776 0.34158 C -0.1842 0.34806 -0.19184 0.35222 -0.19861 0.35846 C -0.20277 0.3624 -0.20816 0.36425 -0.21128 0.36957 C -0.21666 0.37905 -0.21371 0.37535 -0.21979 0.3809 C -0.22309 0.39431 -0.23437 0.39686 -0.24097 0.40726 C -0.24583 0.41513 -0.25104 0.42253 -0.25642 0.42969 C -0.26406 0.43987 -0.25746 0.42738 -0.26354 0.4371 C -0.26996 0.44727 -0.27482 0.45976 -0.28177 0.46901 C -0.28437 0.47965 -0.28593 0.49052 -0.28889 0.50093 C -0.28836 0.51411 -0.28854 0.52729 -0.28732 0.54047 C -0.28715 0.54255 -0.28593 0.53677 -0.28593 0.53469 C -0.28593 0.53377 -0.2868 0.53353 -0.28732 0.53284 " pathEditMode="relative" ptsTypes="ffffffffffffffffffffffA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00278 C 0.15122 -0.00463 0.11944 0.00555 0.16094 -0.00833 C 0.17413 -0.02035 0.15417 -0.00324 0.17222 -0.01411 C 0.17535 -0.01596 0.18073 -0.02151 0.18073 -0.02151 C 0.18438 -0.03145 0.18559 -0.04094 0.18785 -0.05158 C 0.18628 -0.08233 0.19375 -0.08164 0.1849 -0.08164 " pathEditMode="relative" ptsTypes="fffffA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0.03307 C -0.03577 0.03376 -0.03716 0.03399 -0.03854 0.03492 C -0.04011 0.03584 -0.04132 0.03793 -0.04288 0.03862 C -0.05087 0.04255 -0.0599 0.04486 -0.06823 0.0481 C -0.07674 0.05157 -0.08525 0.0555 -0.09358 0.05943 C -0.09931 0.06221 -0.10573 0.06059 -0.11181 0.06128 C -0.14271 0.06938 -0.17969 0.06683 -0.21042 0.06683 " pathEditMode="relative" rAng="0" ptsTypes="ffffffA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25578 C -0.00591 0.26457 -0.0066 0.27359 -0.00851 0.28214 C -0.01302 0.30226 -0.02761 0.31753 -0.04236 0.32146 C -0.04931 0.33117 -0.07292 0.3351 -0.08316 0.33649 C -0.13195 0.3358 -0.18091 0.3358 -0.22969 0.33464 C -0.23577 0.33441 -0.24653 0.32539 -0.24653 0.32539 " pathEditMode="relative" ptsTypes="fffffA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Цель урока: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59936" cy="48101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Segoe Script" pitchFamily="34" charset="0"/>
              </a:rPr>
              <a:t> повторение  внешнего строения пресмыкающихся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Segoe Script" pitchFamily="34" charset="0"/>
              </a:rPr>
              <a:t> ознакомление с внутренним строением рептилий на примере змей и ящерицы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  <a:latin typeface="Segoe Script" pitchFamily="34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Segoe Script" pitchFamily="34" charset="0"/>
              </a:rPr>
              <a:t>рассмотрение примеров приспособления к сухопутному образу жизни</a:t>
            </a:r>
          </a:p>
        </p:txBody>
      </p:sp>
      <p:pic>
        <p:nvPicPr>
          <p:cNvPr id="2051" name="Picture 3" descr="C:\Users\Пользователь\Desktop\фауна\рептилии\1-bf57805215ad1d057309166e9c8346a1_full[2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940" r="13799"/>
          <a:stretch>
            <a:fillRect/>
          </a:stretch>
        </p:blipFill>
        <p:spPr bwMode="auto">
          <a:xfrm>
            <a:off x="4857752" y="1071546"/>
            <a:ext cx="3786214" cy="416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071678"/>
            <a:ext cx="6020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§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49 - 53.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лава Пресмыкающиеся.</a:t>
            </a:r>
          </a:p>
          <a:p>
            <a:r>
              <a:rPr lang="ru-RU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                прочитать.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ауна\рептилии\ll_(14)[1]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57158" y="500042"/>
            <a:ext cx="8334397" cy="543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58204" cy="285749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- 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 особенности  строения позволили  пресмыкающимся стать настоящими  сухопутными животными?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785794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Проблема  урока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b="1" dirty="0" smtClean="0">
                <a:ln w="3200">
                  <a:solidFill>
                    <a:srgbClr val="FF0000"/>
                  </a:solidFill>
                  <a:prstDash val="solid"/>
                  <a:round/>
                </a:ln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  <a:t>Внешнее строение рептилий</a:t>
            </a:r>
            <a:endParaRPr lang="ru-RU" b="1" dirty="0">
              <a:ln w="3200">
                <a:solidFill>
                  <a:srgbClr val="FF0000"/>
                </a:solidFill>
                <a:prstDash val="solid"/>
                <a:round/>
              </a:ln>
              <a:solidFill>
                <a:srgbClr val="FFC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 descr="C:\Users\Пользователь\Desktop\фауна\рептилии\DSC_006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929618" cy="508257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5000628" y="3357562"/>
            <a:ext cx="214314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1000100" y="2571744"/>
            <a:ext cx="192882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928794" y="5929330"/>
            <a:ext cx="4357718" cy="714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143108" y="3714752"/>
            <a:ext cx="142876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285852" y="4714884"/>
            <a:ext cx="3429024" cy="7143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5786" y="2000240"/>
            <a:ext cx="1385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голова</a:t>
            </a:r>
            <a:endParaRPr lang="ru-RU" sz="28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285749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туловище</a:t>
            </a:r>
            <a:endParaRPr lang="ru-RU" sz="28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3143248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ередние ноги</a:t>
            </a:r>
            <a:endParaRPr lang="ru-RU" sz="28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0" y="4286256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адние ноги</a:t>
            </a:r>
            <a:endParaRPr lang="ru-RU" sz="28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5429264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хвост</a:t>
            </a:r>
            <a:endParaRPr lang="ru-RU" sz="28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Наружный  кожный покров  образует  чешуйки или щитки. У черепах сросшиеся щитки формируют сплошной прочный панцирь</a:t>
            </a:r>
            <a:br>
              <a:rPr lang="ru-RU" sz="2000" b="1" dirty="0" smtClean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</a:br>
            <a:endParaRPr lang="ru-RU" sz="2000" b="1" dirty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1" name="Picture 3" descr="C:\Users\Пользователь\Desktop\фауна\рептилии\AB_053_Banded_Krai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381909" cy="349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ользователь\Desktop\фауна\рептилии\800px-Lacertae_ski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5" y="3286124"/>
            <a:ext cx="4476755" cy="33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214950"/>
            <a:ext cx="4570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У ящериц роговые чешуйки  перекрывают друг друга, напоминая черепицу.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285860"/>
            <a:ext cx="2881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" pitchFamily="34" charset="0"/>
                <a:ea typeface="+mj-ea"/>
                <a:cs typeface="Segoe UI" pitchFamily="34" charset="0"/>
              </a:rPr>
              <a:t>Смена рогового покрова происходит путём  линьки, которая у многих видов происходит несколько раз в год.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ауна\рептилии\92c9153b2f2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191008" cy="4007651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ауна\рептилии\fdd3f708f7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28"/>
            <a:ext cx="4405322" cy="325580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фауна\рептилии\0393d25973b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6348" y="3571876"/>
            <a:ext cx="4755222" cy="29125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Скелеты рептилий</a:t>
            </a:r>
            <a:endParaRPr lang="ru-RU" sz="44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Строение черепа змеи</a:t>
            </a:r>
            <a:endParaRPr lang="ru-RU" sz="4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8" name="Picture 4" descr="C:\Users\Пользователь\Desktop\фауна\рептилии\skeleton-venomous-snake-hea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65351"/>
            <a:ext cx="8643998" cy="522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1857364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Ядовитые зубы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428868"/>
            <a:ext cx="329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Место для ядовитых желез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2071678"/>
            <a:ext cx="130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глазницы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264318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череп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000372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Верхняя челюсть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68" y="3714752"/>
            <a:ext cx="1294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позвонки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4643446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ребра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5643578"/>
            <a:ext cx="2167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Нижняя челюсть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6143644"/>
            <a:ext cx="2808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Зубы нижней челюсти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Segoe UI" pitchFamily="34" charset="0"/>
                <a:cs typeface="Segoe UI" pitchFamily="34" charset="0"/>
              </a:rPr>
              <a:t>Внутреннее строение</a:t>
            </a:r>
            <a:endParaRPr lang="ru-RU" sz="5400" b="1" dirty="0">
              <a:solidFill>
                <a:srgbClr val="FFFF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122" name="Picture 2" descr="C:\Users\Пользователь\Desktop\фауна\рептилии\a354efe5bb9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000108"/>
            <a:ext cx="6357983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Внутреннее строение рептилии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 descr="C:\Program Files\Physicon\Open Biology 2.6\content\chapter6\section5\paragraph2\images\060502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801" y="1357299"/>
            <a:ext cx="8348041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517</TotalTime>
  <Words>271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Цель урока:</vt:lpstr>
      <vt:lpstr>- Какие  особенности  строения позволили  пресмыкающимся стать настоящими  сухопутными животными?</vt:lpstr>
      <vt:lpstr>Внешнее строение рептилий</vt:lpstr>
      <vt:lpstr>Наружный  кожный покров  образует  чешуйки или щитки. У черепах сросшиеся щитки формируют сплошной прочный панцирь </vt:lpstr>
      <vt:lpstr>Скелеты рептилий</vt:lpstr>
      <vt:lpstr>Строение черепа змеи</vt:lpstr>
      <vt:lpstr>Внутреннее строение</vt:lpstr>
      <vt:lpstr>Внутреннее строение рептилии</vt:lpstr>
      <vt:lpstr>систематика</vt:lpstr>
      <vt:lpstr>ГАТТЕРИЯ</vt:lpstr>
      <vt:lpstr>Разнообразие змей</vt:lpstr>
      <vt:lpstr>Слайд 13</vt:lpstr>
      <vt:lpstr>Слайд 14</vt:lpstr>
      <vt:lpstr>Слайд 15</vt:lpstr>
      <vt:lpstr>разминка</vt:lpstr>
      <vt:lpstr>разминка</vt:lpstr>
      <vt:lpstr>головоломка</vt:lpstr>
      <vt:lpstr>головоломка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2009-10-15T10:50:25Z</dcterms:created>
  <dcterms:modified xsi:type="dcterms:W3CDTF">2010-01-04T05:38:49Z</dcterms:modified>
</cp:coreProperties>
</file>