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91EE6E-1ABC-4394-8F6E-1D961018312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2E050E-C95C-45AF-932E-BC9EAEA67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0.xml"/><Relationship Id="rId3" Type="http://schemas.openxmlformats.org/officeDocument/2006/relationships/slide" Target="slide12.xml"/><Relationship Id="rId7" Type="http://schemas.openxmlformats.org/officeDocument/2006/relationships/slide" Target="slide13.xml"/><Relationship Id="rId12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4.xml"/><Relationship Id="rId11" Type="http://schemas.openxmlformats.org/officeDocument/2006/relationships/slide" Target="slide19.xml"/><Relationship Id="rId5" Type="http://schemas.openxmlformats.org/officeDocument/2006/relationships/slide" Target="slide10.xml"/><Relationship Id="rId10" Type="http://schemas.openxmlformats.org/officeDocument/2006/relationships/slide" Target="slide18.xml"/><Relationship Id="rId4" Type="http://schemas.openxmlformats.org/officeDocument/2006/relationships/slide" Target="slide16.xml"/><Relationship Id="rId9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23.xml"/><Relationship Id="rId3" Type="http://schemas.openxmlformats.org/officeDocument/2006/relationships/slide" Target="slide24.xml"/><Relationship Id="rId7" Type="http://schemas.openxmlformats.org/officeDocument/2006/relationships/slide" Target="slide25.xml"/><Relationship Id="rId12" Type="http://schemas.openxmlformats.org/officeDocument/2006/relationships/slide" Target="slide26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2.xml"/><Relationship Id="rId11" Type="http://schemas.openxmlformats.org/officeDocument/2006/relationships/slide" Target="slide29.xml"/><Relationship Id="rId5" Type="http://schemas.openxmlformats.org/officeDocument/2006/relationships/slide" Target="slide30.xml"/><Relationship Id="rId10" Type="http://schemas.openxmlformats.org/officeDocument/2006/relationships/slide" Target="slide32.xml"/><Relationship Id="rId4" Type="http://schemas.openxmlformats.org/officeDocument/2006/relationships/slide" Target="slide27.xml"/><Relationship Id="rId9" Type="http://schemas.openxmlformats.org/officeDocument/2006/relationships/slide" Target="slide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КВН по русскому языку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928662" y="808038"/>
            <a:ext cx="7215238" cy="254952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3786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слова     бывают      разные</a:t>
            </a:r>
            <a:endParaRPr lang="ru-RU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803664"/>
          </a:xfrm>
        </p:spPr>
        <p:txBody>
          <a:bodyPr numCol="1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Назовите существительные, которые в родительном падеже во множественном числе имеет нулевое окончание.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Инженеры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Макароны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Мандарины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Килограммы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Ботинки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Носки 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1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214554"/>
            <a:ext cx="3478802" cy="3240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839200" cy="40179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Найдите лишнее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Глагол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Существительное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Наречие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Местоимение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Союз 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1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00174"/>
            <a:ext cx="3335926" cy="3620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Все эти существительные женского рода?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Магистраль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Вестибюль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Бандероль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Лазурь 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15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643182"/>
            <a:ext cx="2407232" cy="3156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каком слове буква, обозначающая ударный гласный, выделена верно?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ц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мент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прин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дить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угл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бить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ртер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2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429000"/>
            <a:ext cx="4193182" cy="185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каких словах звуков больше, чем букв?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Мысль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Сажают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Борьба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Друзья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Ягуар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8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152" y="3071810"/>
            <a:ext cx="3898848" cy="249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Назовите слова, имеющие окончание  </a:t>
            </a:r>
            <a:r>
              <a:rPr lang="ru-RU" dirty="0" smtClean="0">
                <a:solidFill>
                  <a:srgbClr val="FF0000"/>
                </a:solidFill>
              </a:rPr>
              <a:t>-ОВ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Домов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Столбов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Коров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Ковров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Основ 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38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285992"/>
            <a:ext cx="3642231" cy="3385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каких словах приставка находится внутри слова?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Водопроводчик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Птицеводческий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Быстроходный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Землепроходец 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4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285992"/>
            <a:ext cx="3907430" cy="3243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каком слове буква, обозначающая ударный гласный выделена неверно?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отозв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лась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т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тчас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перезвон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т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светло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55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357430"/>
            <a:ext cx="3335926" cy="3507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В каких словах  произношение расходится с написанием?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Скользкий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Старушка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Местный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Утка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Глотка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Гладкий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6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786058"/>
            <a:ext cx="3117321" cy="2564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В каком слове ударение падает на первый слог?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Сорите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Щавель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Центнер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Оптовые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Отдав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25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857496"/>
            <a:ext cx="3724085" cy="3066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эпиграф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96356" cy="458948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Слова бывают разные –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То дельные, то праздные,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 то честные, правдивые,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 то льстивые, фальшивые.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Есть слово – утешения,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И слово – удушения,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Есть трезвые и пьяные,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Лукавые, туманные,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Есть чистые, алмазные,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А есть бесстыдно-грязные.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Одни помогут выпрямить,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Другие – душу вытравить.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Есть речь огнем горящая, 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Есть тлением смердящая.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Слова высокой доблести, 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И самой низкой подлости...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В. Полторацкий 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«Слово о словах»</a:t>
            </a:r>
          </a:p>
          <a:p>
            <a:endParaRPr lang="ru-RU" dirty="0"/>
          </a:p>
        </p:txBody>
      </p:sp>
      <p:pic>
        <p:nvPicPr>
          <p:cNvPr id="5" name="Рисунок 4" descr="5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214422"/>
            <a:ext cx="4671588" cy="5026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В каком слове нет нулевого окончания?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Друг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Пуст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Жаль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Даль 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1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428868"/>
            <a:ext cx="3225425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первый ряд  - 10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54163"/>
            <a:ext cx="8705880" cy="358934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Какие  буквы  в  русском  языке  </a:t>
            </a:r>
          </a:p>
          <a:p>
            <a:pPr>
              <a:buNone/>
            </a:pPr>
            <a:r>
              <a:rPr lang="ru-RU" b="1" dirty="0" smtClean="0"/>
              <a:t>не  обозначают  никаких  звуков?</a:t>
            </a:r>
            <a:endParaRPr lang="ru-RU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4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446" y="2928934"/>
            <a:ext cx="3764554" cy="3667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первый ряд  - 20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24918" cy="38036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Эту  букву  ввел  в  обиход  писатель  Карамзин в  конце  18  века.  Она  сохранилась  в нашем  алфавите  до  сих  пор,  хотя печатные  тексты  часто  обходятся  без  нее. Какая  это  буква?</a:t>
            </a:r>
            <a:endParaRPr lang="ru-RU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первый ряд  - 30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    Назовите слово,  опираясь </a:t>
            </a:r>
          </a:p>
          <a:p>
            <a:pPr algn="ctr">
              <a:buNone/>
            </a:pPr>
            <a:r>
              <a:rPr lang="ru-RU" b="1" dirty="0" smtClean="0"/>
              <a:t>на  его  лексическое  значение: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    Длинная беговая дистанция в современной легкой атлетике. Слово происходит от названия греческого селения, близ которого в 490г. до н.э. афинский полководец  </a:t>
            </a:r>
            <a:r>
              <a:rPr lang="ru-RU" i="1" dirty="0" err="1" smtClean="0">
                <a:latin typeface="Bookman Old Style" pitchFamily="18" charset="0"/>
              </a:rPr>
              <a:t>Мильтиад</a:t>
            </a:r>
            <a:r>
              <a:rPr lang="ru-RU" i="1" dirty="0" smtClean="0">
                <a:latin typeface="Bookman Old Style" pitchFamily="18" charset="0"/>
              </a:rPr>
              <a:t> одержал победу над персами. Чтобы порадовать афинян, он послал в Афины гонца, который пробежав 42 км, сообщил им о победе и тут же скончался.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второй ряд  - 10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Назовите  всегда  мягкие  согласные.</a:t>
            </a:r>
            <a:endParaRPr lang="ru-RU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4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357430"/>
            <a:ext cx="3764554" cy="3667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второй ряд  - 20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24918" cy="401797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Какая  древнейшая  в  мире  буква  уже  более 2000  лет  не  меняет  своей  формы.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9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214686"/>
            <a:ext cx="2612747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второй ряд  - 30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Назовите  слово,  опираясь </a:t>
            </a:r>
          </a:p>
          <a:p>
            <a:pPr algn="ctr">
              <a:buNone/>
            </a:pPr>
            <a:r>
              <a:rPr lang="ru-RU" b="1" dirty="0" smtClean="0"/>
              <a:t>на  его  лексическое  значение: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   Блюдо из мелких кусочков мяса, тушенных в сметанном соусе. Название происходит от имени русского графа, которому приписывают создание рецепта 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    этого блюда.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третий ряд  - 10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Назовите  всегда  звонкие  согласные (сонорные).</a:t>
            </a:r>
            <a:endParaRPr lang="ru-RU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4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761" y="2428868"/>
            <a:ext cx="3770239" cy="36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третий ряд  - 20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Какие две буквы можно скушать с большим удовольствием, когда они стоят рядом?</a:t>
            </a: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5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34739">
            <a:off x="4316368" y="2311381"/>
            <a:ext cx="3985719" cy="4752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третий ряд  - 30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Назовите слово,  опираясь </a:t>
            </a:r>
          </a:p>
          <a:p>
            <a:pPr algn="ctr">
              <a:buNone/>
            </a:pPr>
            <a:r>
              <a:rPr lang="ru-RU" b="1" dirty="0" smtClean="0"/>
              <a:t>на  его  лексическое  значение: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latin typeface="Bookman Old Style" pitchFamily="18" charset="0"/>
              </a:rPr>
              <a:t>Английский непромокаемый плащ для ненастья из шерсти или полотна. Название происходит от фамилии химика шотландца; в 1823г., проводя очередной опыт, он измазал рукав пиджака раствором каучука и спустя некоторое время заметил, что рукав пиджака не промокает. Химик запатентовал это изобретение и основал компанию по производству непромокаемых изделий.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Правила   проведения   КВН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409944" cy="47244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1 тур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2 тур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3 тур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4 тур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5 тур</a:t>
            </a:r>
          </a:p>
          <a:p>
            <a:pPr>
              <a:buClr>
                <a:srgbClr val="FF0000"/>
              </a:buClr>
              <a:buNone/>
            </a:pPr>
            <a:endParaRPr lang="ru-RU" dirty="0" smtClean="0"/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Подведение итогов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Награждение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5062542" cy="47244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Разминка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Интеллектуальное лото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Конкурс капитанов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Литературный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dirty="0" smtClean="0"/>
              <a:t>Творческий</a:t>
            </a:r>
            <a:endParaRPr lang="ru-RU" dirty="0"/>
          </a:p>
        </p:txBody>
      </p:sp>
      <p:pic>
        <p:nvPicPr>
          <p:cNvPr id="6" name="Рисунок 5" descr="6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571744"/>
            <a:ext cx="2742762" cy="396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четвертый ряд  - 10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Назовите  всегда  твердые  согласные.</a:t>
            </a:r>
            <a:endParaRPr lang="ru-RU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4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570" y="2571744"/>
            <a:ext cx="3907430" cy="3806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четвертый ряд  - 20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В  каком  глаголе  сто  отрицаний  нет ?</a:t>
            </a:r>
            <a:endParaRPr lang="ru-RU" b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5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34739">
            <a:off x="4316368" y="2311381"/>
            <a:ext cx="3985719" cy="4752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тур четвертый ряд  - 30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/>
              <a:t> Назовите слово,  опираясь </a:t>
            </a:r>
          </a:p>
          <a:p>
            <a:pPr algn="ctr">
              <a:buNone/>
            </a:pPr>
            <a:r>
              <a:rPr lang="ru-RU" b="1" dirty="0" smtClean="0"/>
              <a:t>на  его  лексическое  значение:</a:t>
            </a:r>
          </a:p>
          <a:p>
            <a:pPr>
              <a:buNone/>
            </a:pPr>
            <a:r>
              <a:rPr lang="ru-RU" i="1" dirty="0" smtClean="0">
                <a:latin typeface="Bookman Old Style" pitchFamily="18" charset="0"/>
              </a:rPr>
              <a:t>   Геологическое образование, возникающее над трещинами в земной коре, по которому на поверхность извергаются лава, пепел, горячие газы, пары воды и обломки горных пород. Название произошло от имени древнеримского бога огня и кузнечного искусства.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Задания для диктора: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Прочитайте данные ниже словосочетания, соблюдая орфоэпическую и морфологическую нормы.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>
                <a:latin typeface="Bookman Old Style" pitchFamily="18" charset="0"/>
              </a:rPr>
              <a:t>Создана для счастья, переведена в 7 класс, увя_шие цветы, станешь еще красивее, с об_их сторон, премировать поездкой в Москву, к первому октябр_, грущу по ва_, с 235 песнями , их (ихний?) знакомый, гостили у нее (ней?), множество собак встретил_ нас громким лаем.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Задания для редактора: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Исправьте речевые ошибки, соблюдая морфологическую норму.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Самый крупнейший город в мире – Мехико.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Разработка новой темы становится все более интереснее.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Один брат – шумный, другой – тих.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Сегодня холодно, поэтому я одела шубу.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Совсем недавно я купила очень красивую бра.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latin typeface="Bookman Old Style" pitchFamily="18" charset="0"/>
              </a:rPr>
              <a:t>Несколько повозок въехали на двор гостиницы.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Поздравляем   победителей  !!!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9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14488"/>
            <a:ext cx="4143372" cy="4730885"/>
          </a:xfrm>
          <a:prstGeom prst="rect">
            <a:avLst/>
          </a:prstGeom>
        </p:spPr>
      </p:pic>
      <p:pic>
        <p:nvPicPr>
          <p:cNvPr id="6" name="Рисунок 5" descr="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357298"/>
            <a:ext cx="4671588" cy="3889972"/>
          </a:xfrm>
          <a:prstGeom prst="rect">
            <a:avLst/>
          </a:prstGeom>
        </p:spPr>
      </p:pic>
      <p:pic>
        <p:nvPicPr>
          <p:cNvPr id="7" name="Рисунок 6" descr="17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2428868"/>
            <a:ext cx="4671588" cy="2258840"/>
          </a:xfrm>
          <a:prstGeom prst="rect">
            <a:avLst/>
          </a:prstGeom>
        </p:spPr>
      </p:pic>
      <p:pic>
        <p:nvPicPr>
          <p:cNvPr id="8" name="Рисунок 7" descr="7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1357298"/>
            <a:ext cx="4671588" cy="4801354"/>
          </a:xfrm>
          <a:prstGeom prst="rect">
            <a:avLst/>
          </a:prstGeom>
        </p:spPr>
      </p:pic>
      <p:pic>
        <p:nvPicPr>
          <p:cNvPr id="10" name="Рисунок 9" descr="50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44" y="1460301"/>
            <a:ext cx="4077910" cy="5397699"/>
          </a:xfrm>
          <a:prstGeom prst="rect">
            <a:avLst/>
          </a:prstGeom>
        </p:spPr>
      </p:pic>
      <p:pic>
        <p:nvPicPr>
          <p:cNvPr id="11" name="Рисунок 10" descr="51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4612" y="2000240"/>
            <a:ext cx="4671588" cy="3784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" presetID="18" presetClass="exit" presetSubtype="1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0"/>
                            </p:stCondLst>
                            <p:childTnLst>
                              <p:par>
                                <p:cTn id="26" presetID="24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4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6000"/>
                            </p:stCondLst>
                            <p:childTnLst>
                              <p:par>
                                <p:cTn id="43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8000"/>
                            </p:stCondLst>
                            <p:childTnLst>
                              <p:par>
                                <p:cTn id="4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1 тур   разминка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1214414" y="1785926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2" action="ppaction://hlinksldjump"/>
              </a:rPr>
              <a:t>№  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500034" y="3143248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3" action="ppaction://hlinksldjump"/>
              </a:rPr>
              <a:t>№  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1285852" y="4714884"/>
            <a:ext cx="1285884" cy="857256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4" action="ppaction://hlinksldjump"/>
              </a:rPr>
              <a:t>№  8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2"/>
          <p:cNvSpPr>
            <a:spLocks noChangeArrowheads="1"/>
          </p:cNvSpPr>
          <p:nvPr/>
        </p:nvSpPr>
        <p:spPr bwMode="auto">
          <a:xfrm>
            <a:off x="3714744" y="1785926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5" action="ppaction://hlinksldjump"/>
              </a:rPr>
              <a:t>№  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Oval 2"/>
          <p:cNvSpPr>
            <a:spLocks noChangeArrowheads="1"/>
          </p:cNvSpPr>
          <p:nvPr/>
        </p:nvSpPr>
        <p:spPr bwMode="auto">
          <a:xfrm>
            <a:off x="4929190" y="3214686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6" action="ppaction://hlinksldjump"/>
              </a:rPr>
              <a:t>№  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Oval 2"/>
          <p:cNvSpPr>
            <a:spLocks noChangeArrowheads="1"/>
          </p:cNvSpPr>
          <p:nvPr/>
        </p:nvSpPr>
        <p:spPr bwMode="auto">
          <a:xfrm>
            <a:off x="2571736" y="3214686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7" action="ppaction://hlinksldjump"/>
              </a:rPr>
              <a:t>№  5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6357950" y="1714488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8" action="ppaction://hlinksldjump"/>
              </a:rPr>
              <a:t>№ 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7215206" y="3143248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9" action="ppaction://hlinksldjump"/>
              </a:rPr>
              <a:t>№  7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6215074" y="4572008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10" action="ppaction://hlinksldjump"/>
              </a:rPr>
              <a:t>№ 10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Oval 2"/>
          <p:cNvSpPr>
            <a:spLocks noChangeArrowheads="1"/>
          </p:cNvSpPr>
          <p:nvPr/>
        </p:nvSpPr>
        <p:spPr bwMode="auto">
          <a:xfrm>
            <a:off x="2357422" y="5857892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11" action="ppaction://hlinksldjump"/>
              </a:rPr>
              <a:t>№ 11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Oval 2"/>
          <p:cNvSpPr>
            <a:spLocks noChangeArrowheads="1"/>
          </p:cNvSpPr>
          <p:nvPr/>
        </p:nvSpPr>
        <p:spPr bwMode="auto">
          <a:xfrm>
            <a:off x="3714744" y="4643446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12" action="ppaction://hlinksldjump"/>
              </a:rPr>
              <a:t>№  9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5072066" y="5857892"/>
            <a:ext cx="1285884" cy="785818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FFC0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97470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13" action="ppaction://hlinksldjump"/>
              </a:rPr>
              <a:t>№ 12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2 тур  интеллектуальное  лото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000100" y="1928802"/>
            <a:ext cx="758822" cy="101124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2" action="ppaction://hlinksldjump"/>
              </a:rPr>
              <a:t>10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857488" y="1714488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3" action="ppaction://hlinksldjump"/>
              </a:rPr>
              <a:t>10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643438" y="1928802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4" action="ppaction://hlinksldjump"/>
              </a:rPr>
              <a:t>10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6572264" y="1714488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5" action="ppaction://hlinksldjump"/>
              </a:rPr>
              <a:t>10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000100" y="3429000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  <a:hlinkClick r:id="rId6" action="ppaction://hlinksldjump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6" action="ppaction://hlinksldjump"/>
              </a:rPr>
              <a:t>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2857488" y="3286124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  <a:hlinkClick r:id="rId7" action="ppaction://hlinksldjump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7" action="ppaction://hlinksldjump"/>
              </a:rPr>
              <a:t>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4714876" y="3429000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  <a:hlinkClick r:id="rId8" action="ppaction://hlinksldjump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8" action="ppaction://hlinksldjump"/>
              </a:rPr>
              <a:t>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6572264" y="3286124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9" action="ppaction://hlinksldjump"/>
              </a:rPr>
              <a:t>20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643702" y="4786322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  <a:hlinkClick r:id="rId10" action="ppaction://hlinksldjump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10" action="ppaction://hlinksldjump"/>
              </a:rPr>
              <a:t>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4786314" y="5000636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  <a:hlinkClick r:id="rId11" action="ppaction://hlinksldjump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11" action="ppaction://hlinksldjump"/>
              </a:rPr>
              <a:t>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2928926" y="4857760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  <a:hlinkClick r:id="rId12" action="ppaction://hlinksldjump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12" action="ppaction://hlinksldjump"/>
              </a:rPr>
              <a:t>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1071538" y="5072074"/>
            <a:ext cx="776288" cy="1041400"/>
          </a:xfrm>
          <a:prstGeom prst="can">
            <a:avLst>
              <a:gd name="adj" fmla="val 33538"/>
            </a:avLst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  <a:hlinkClick r:id="rId13" action="ppaction://hlinksldjump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hlinkClick r:id="rId13" action="ppaction://hlinksldjump"/>
              </a:rPr>
              <a:t>0  баллов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1071538" y="6215082"/>
            <a:ext cx="914400" cy="403225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 ряд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2857488" y="6215082"/>
            <a:ext cx="914400" cy="403225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Calibri" pitchFamily="34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ряд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4714876" y="6215082"/>
            <a:ext cx="914400" cy="403225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Calibri" pitchFamily="34" charset="0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ряд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6572264" y="6215082"/>
            <a:ext cx="914400" cy="403225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latin typeface="Calibri" pitchFamily="34" charset="0"/>
              </a:rPr>
              <a:t>4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ряд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b="1" dirty="0" smtClean="0">
                <a:solidFill>
                  <a:srgbClr val="7030A0"/>
                </a:solidFill>
              </a:rPr>
              <a:t>3 тур  конкурс  капитанов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196290" cy="17573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Перед вами появится слово, </a:t>
            </a:r>
            <a:r>
              <a:rPr lang="ru-RU" b="1" dirty="0" smtClean="0"/>
              <a:t>ваша задача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в течение 3 минут из этого слова составить как можно больше слов, использовать можно только буквы из данного слова.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4071942"/>
            <a:ext cx="8072494" cy="232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dirty="0" smtClean="0"/>
              <a:t>Космонавт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4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10600" cy="8826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4 тур  литературный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8643998" cy="9969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Перед вами  набор  предложений.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Составьте связный текст, используя все эти предложения.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5720" y="2643182"/>
            <a:ext cx="4290556" cy="394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     «Горе – рыболовы»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Рано утром, еще на заре...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Немного позже, примерно через полчаса...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Сбоку, в карман...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 самой воды, на песке...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Обеими руками, крепко-крепко...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Кроме ерша да мелкого окуня...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643182"/>
            <a:ext cx="4288536" cy="394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         «Кладоискатели»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Однажды вечером, после захода солнца...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 самой изгороди, с правой стороны, под дубом...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Тут в стороне от дороги...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Окончательное, единственное условие...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 лбу, над правой бровью...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 левой ноге, под коленом...</a:t>
            </a:r>
          </a:p>
          <a:p>
            <a:pPr>
              <a:buNone/>
            </a:pPr>
            <a:r>
              <a:rPr lang="ru-RU" dirty="0" smtClean="0"/>
              <a:t>      ...., особенно тетя Даша.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5 тур  творческий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8643998" cy="118585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Перед вами две номинации.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Ваша задача: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выбрать одну из них и выполнить предложенное задание.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714876" y="3429000"/>
            <a:ext cx="3548068" cy="2286016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hlinkClick r:id="rId2" action="ppaction://hlinksldjump"/>
              </a:rPr>
              <a:t>реда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2" action="ppaction://hlinksldjump"/>
              </a:rPr>
              <a:t>ктор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071538" y="3500438"/>
            <a:ext cx="3500462" cy="219075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hlinkClick r:id="rId3" action="ppaction://hlinksldjump"/>
              </a:rPr>
              <a:t>диктор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71934" y="5715016"/>
            <a:ext cx="1214446" cy="714380"/>
          </a:xfrm>
          <a:prstGeom prst="star5">
            <a:avLst/>
          </a:prstGeom>
          <a:solidFill>
            <a:srgbClr val="FFC000"/>
          </a:solidFill>
          <a:ln w="190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вопрос № 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4232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Все эти существительные женского рода?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Шампунь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кофе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рояль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мозоль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тюль</a:t>
            </a:r>
            <a:endParaRPr lang="ru-RU" dirty="0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571868" y="5929330"/>
            <a:ext cx="1500198" cy="500066"/>
          </a:xfrm>
          <a:prstGeom prst="bevel">
            <a:avLst>
              <a:gd name="adj" fmla="val 12500"/>
            </a:avLst>
          </a:prstGeom>
          <a:solidFill>
            <a:srgbClr val="E36C0A"/>
          </a:solidFill>
          <a:ln w="1905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 action="ppaction://hlinksldjump"/>
              </a:rPr>
              <a:t>назад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9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000240"/>
            <a:ext cx="3481392" cy="3473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717</TotalTime>
  <Words>1153</Words>
  <Application>Microsoft Office PowerPoint</Application>
  <PresentationFormat>Экран (4:3)</PresentationFormat>
  <Paragraphs>262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Слайд 1</vt:lpstr>
      <vt:lpstr>эпиграф</vt:lpstr>
      <vt:lpstr>Правила   проведения   КВН</vt:lpstr>
      <vt:lpstr>1 тур   разминка</vt:lpstr>
      <vt:lpstr>2 тур  интеллектуальное  лото</vt:lpstr>
      <vt:lpstr>  3 тур  конкурс  капитанов</vt:lpstr>
      <vt:lpstr>4 тур  литературный</vt:lpstr>
      <vt:lpstr>5 тур  творческий</vt:lpstr>
      <vt:lpstr>1 тур вопрос № 1</vt:lpstr>
      <vt:lpstr>1 тур вопрос № 2</vt:lpstr>
      <vt:lpstr>1 тур вопрос № 3</vt:lpstr>
      <vt:lpstr>1 тур вопрос № 4</vt:lpstr>
      <vt:lpstr>1 тур вопрос № 5</vt:lpstr>
      <vt:lpstr>1 тур вопрос № 6</vt:lpstr>
      <vt:lpstr>1 тур вопрос № 7</vt:lpstr>
      <vt:lpstr>1 тур вопрос № 8</vt:lpstr>
      <vt:lpstr>1 тур вопрос № 9</vt:lpstr>
      <vt:lpstr>1 тур вопрос № 10</vt:lpstr>
      <vt:lpstr>1 тур вопрос № 11</vt:lpstr>
      <vt:lpstr>1 тур вопрос № 12</vt:lpstr>
      <vt:lpstr>2 тур первый ряд  - 10 баллов</vt:lpstr>
      <vt:lpstr>2 тур первый ряд  - 20 баллов</vt:lpstr>
      <vt:lpstr>2 тур первый ряд  - 30 баллов</vt:lpstr>
      <vt:lpstr>2 тур второй ряд  - 10 баллов</vt:lpstr>
      <vt:lpstr>2 тур второй ряд  - 20 баллов</vt:lpstr>
      <vt:lpstr>2 тур второй ряд  - 30 баллов</vt:lpstr>
      <vt:lpstr>2 тур третий ряд  - 10 баллов</vt:lpstr>
      <vt:lpstr>2 тур третий ряд  - 20 баллов</vt:lpstr>
      <vt:lpstr>2 тур третий ряд  - 30 баллов</vt:lpstr>
      <vt:lpstr>2 тур четвертый ряд  - 10 баллов</vt:lpstr>
      <vt:lpstr>2 тур четвертый ряд  - 20 баллов</vt:lpstr>
      <vt:lpstr>2 тур четвертый ряд  - 30 баллов</vt:lpstr>
      <vt:lpstr> Задания для диктора:</vt:lpstr>
      <vt:lpstr> Задания для редактора:</vt:lpstr>
      <vt:lpstr>Поздравляем   победителей  !!!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Dmin</dc:creator>
  <cp:lastModifiedBy>Dmin</cp:lastModifiedBy>
  <cp:revision>66</cp:revision>
  <dcterms:created xsi:type="dcterms:W3CDTF">2009-11-03T03:07:36Z</dcterms:created>
  <dcterms:modified xsi:type="dcterms:W3CDTF">2002-12-31T18:58:56Z</dcterms:modified>
</cp:coreProperties>
</file>