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sldIdLst>
    <p:sldId id="256" r:id="rId2"/>
    <p:sldId id="259" r:id="rId3"/>
    <p:sldId id="277" r:id="rId4"/>
    <p:sldId id="260" r:id="rId5"/>
    <p:sldId id="278" r:id="rId6"/>
    <p:sldId id="261" r:id="rId7"/>
    <p:sldId id="279" r:id="rId8"/>
    <p:sldId id="262" r:id="rId9"/>
    <p:sldId id="275" r:id="rId10"/>
    <p:sldId id="257" r:id="rId11"/>
    <p:sldId id="258" r:id="rId12"/>
    <p:sldId id="276" r:id="rId13"/>
    <p:sldId id="285" r:id="rId14"/>
    <p:sldId id="273" r:id="rId15"/>
    <p:sldId id="267" r:id="rId16"/>
    <p:sldId id="268" r:id="rId17"/>
    <p:sldId id="269" r:id="rId18"/>
    <p:sldId id="280" r:id="rId19"/>
    <p:sldId id="264" r:id="rId20"/>
    <p:sldId id="266" r:id="rId21"/>
    <p:sldId id="281" r:id="rId22"/>
    <p:sldId id="265" r:id="rId23"/>
    <p:sldId id="274" r:id="rId24"/>
    <p:sldId id="282" r:id="rId25"/>
    <p:sldId id="283" r:id="rId26"/>
    <p:sldId id="284" r:id="rId27"/>
    <p:sldId id="271" r:id="rId28"/>
    <p:sldId id="27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CE8"/>
    <a:srgbClr val="00FF00"/>
    <a:srgbClr val="BD0DB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586" autoAdjust="0"/>
    <p:restoredTop sz="94660"/>
  </p:normalViewPr>
  <p:slideViewPr>
    <p:cSldViewPr>
      <p:cViewPr varScale="1">
        <p:scale>
          <a:sx n="64" d="100"/>
          <a:sy n="64" d="100"/>
        </p:scale>
        <p:origin x="-10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7633E-3210-45B6-9C3F-4D4D6EDB4C4E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C081F-18B1-46FE-8BA1-C13A2A06A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081F-18B1-46FE-8BA1-C13A2A06A41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081F-18B1-46FE-8BA1-C13A2A06A41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081F-18B1-46FE-8BA1-C13A2A06A41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081F-18B1-46FE-8BA1-C13A2A06A41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081F-18B1-46FE-8BA1-C13A2A06A41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081F-18B1-46FE-8BA1-C13A2A06A41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081F-18B1-46FE-8BA1-C13A2A06A41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081F-18B1-46FE-8BA1-C13A2A06A41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081F-18B1-46FE-8BA1-C13A2A06A41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081F-18B1-46FE-8BA1-C13A2A06A41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081F-18B1-46FE-8BA1-C13A2A06A4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081F-18B1-46FE-8BA1-C13A2A06A41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081F-18B1-46FE-8BA1-C13A2A06A41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081F-18B1-46FE-8BA1-C13A2A06A41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081F-18B1-46FE-8BA1-C13A2A06A41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081F-18B1-46FE-8BA1-C13A2A06A41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081F-18B1-46FE-8BA1-C13A2A06A41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081F-18B1-46FE-8BA1-C13A2A06A41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081F-18B1-46FE-8BA1-C13A2A06A41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081F-18B1-46FE-8BA1-C13A2A06A41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081F-18B1-46FE-8BA1-C13A2A06A41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081F-18B1-46FE-8BA1-C13A2A06A41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081F-18B1-46FE-8BA1-C13A2A06A41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F3D2-8F50-4BED-8961-2226C2E2DE69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8980F-5165-48E4-B98B-1626B1D57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F3D2-8F50-4BED-8961-2226C2E2DE69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8980F-5165-48E4-B98B-1626B1D57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F3D2-8F50-4BED-8961-2226C2E2DE69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8980F-5165-48E4-B98B-1626B1D57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F3D2-8F50-4BED-8961-2226C2E2DE69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8980F-5165-48E4-B98B-1626B1D57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F3D2-8F50-4BED-8961-2226C2E2DE69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8980F-5165-48E4-B98B-1626B1D57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F3D2-8F50-4BED-8961-2226C2E2DE69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8980F-5165-48E4-B98B-1626B1D57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F3D2-8F50-4BED-8961-2226C2E2DE69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8980F-5165-48E4-B98B-1626B1D57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F3D2-8F50-4BED-8961-2226C2E2DE69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8980F-5165-48E4-B98B-1626B1D57F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F3D2-8F50-4BED-8961-2226C2E2DE69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8980F-5165-48E4-B98B-1626B1D57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F3D2-8F50-4BED-8961-2226C2E2DE69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9D8980F-5165-48E4-B98B-1626B1D57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8EAF3D2-8F50-4BED-8961-2226C2E2DE69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8980F-5165-48E4-B98B-1626B1D57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8EAF3D2-8F50-4BED-8961-2226C2E2DE69}" type="datetimeFigureOut">
              <a:rPr lang="ru-RU" smtClean="0"/>
              <a:pPr/>
              <a:t>15.04.2010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9D8980F-5165-48E4-B98B-1626B1D57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1.gif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4.gif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2.gif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5" Type="http://schemas.openxmlformats.org/officeDocument/2006/relationships/image" Target="../media/image24.gif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429000"/>
            <a:ext cx="7772400" cy="2898785"/>
          </a:xfrm>
        </p:spPr>
        <p:txBody>
          <a:bodyPr>
            <a:normAutofit/>
          </a:bodyPr>
          <a:lstStyle/>
          <a:p>
            <a:pPr algn="ctr"/>
            <a:r>
              <a:rPr lang="ru-RU" sz="6000" i="1" dirty="0" smtClean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урок</a:t>
            </a:r>
            <a:r>
              <a:rPr lang="ru-RU" sz="6000" i="1" dirty="0" smtClean="0">
                <a:latin typeface="Book Antiqua" pitchFamily="18" charset="0"/>
              </a:rPr>
              <a:t> </a:t>
            </a:r>
            <a:br>
              <a:rPr lang="ru-RU" sz="6000" i="1" dirty="0" smtClean="0">
                <a:latin typeface="Book Antiqua" pitchFamily="18" charset="0"/>
              </a:rPr>
            </a:br>
            <a:r>
              <a:rPr lang="ru-RU" sz="6000" b="1" i="1" dirty="0" smtClean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русского</a:t>
            </a:r>
            <a:r>
              <a:rPr lang="ru-RU" sz="6000" b="1" i="1" dirty="0" smtClean="0">
                <a:latin typeface="Book Antiqua" pitchFamily="18" charset="0"/>
              </a:rPr>
              <a:t> </a:t>
            </a:r>
            <a:r>
              <a:rPr lang="ru-RU" sz="6000" b="1" i="1" dirty="0" smtClean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языка</a:t>
            </a:r>
            <a:endParaRPr lang="ru-RU" sz="6000" b="1" i="1" dirty="0">
              <a:ln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071546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ru-RU" sz="8000" b="1" i="1" dirty="0" smtClean="0">
                <a:solidFill>
                  <a:srgbClr val="FF0000"/>
                </a:solidFill>
                <a:latin typeface="Book Antiqua" pitchFamily="18" charset="0"/>
              </a:rPr>
              <a:t>Сейчас мы проведём</a:t>
            </a:r>
            <a:endParaRPr lang="ru-RU" sz="8000" b="1" i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4" name="Рисунок 3" descr="!cid_003d01c6c2e7$e5857340$1c03000a@LocalHost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29388" y="714356"/>
            <a:ext cx="2143140" cy="20883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edge/>
    <p:sndAc>
      <p:stSnd>
        <p:snd r:embed="rId4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143248"/>
            <a:ext cx="7772400" cy="29346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Проверка парных звонких и глухих согласных на конце слов.</a:t>
            </a:r>
            <a:endParaRPr lang="ru-RU" sz="54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071546"/>
            <a:ext cx="3286148" cy="91440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  <a:latin typeface="Book Antiqua" pitchFamily="18" charset="0"/>
              </a:rPr>
              <a:t>Тема урока:</a:t>
            </a:r>
            <a:endParaRPr lang="ru-RU" sz="4000" b="1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4" name="Рисунок 3" descr="Bear1_изменить размер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29190" y="285728"/>
            <a:ext cx="3071834" cy="29727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14620"/>
            <a:ext cx="7772400" cy="322040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Сегодня мы должны научиться проверять парные звонкие и глухие согласные на конце слов.</a:t>
            </a:r>
            <a:endParaRPr lang="ru-RU" sz="48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000108"/>
            <a:ext cx="3065520" cy="9144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  <a:latin typeface="Book Antiqua" pitchFamily="18" charset="0"/>
              </a:rPr>
              <a:t>Цель урока:</a:t>
            </a:r>
            <a:endParaRPr lang="ru-RU" sz="3600" b="1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4" name="Рисунок 3" descr="pigs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86380" y="214290"/>
            <a:ext cx="2643206" cy="264320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467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1643050"/>
            <a:ext cx="4686304" cy="4554551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40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дубы – ду (б,</a:t>
            </a:r>
          </a:p>
          <a:p>
            <a:pPr algn="r">
              <a:buNone/>
            </a:pPr>
            <a:r>
              <a:rPr lang="ru-RU" sz="40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ряды – ря (д,</a:t>
            </a:r>
          </a:p>
          <a:p>
            <a:pPr algn="r">
              <a:buNone/>
            </a:pPr>
            <a:r>
              <a:rPr lang="ru-RU" sz="40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утюги – утю (г,</a:t>
            </a:r>
          </a:p>
          <a:p>
            <a:pPr algn="r">
              <a:buNone/>
            </a:pPr>
            <a:r>
              <a:rPr lang="ru-RU" sz="40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стрижи – стри (ж,</a:t>
            </a:r>
          </a:p>
          <a:p>
            <a:pPr algn="r">
              <a:buNone/>
            </a:pPr>
            <a:r>
              <a:rPr lang="ru-RU" sz="40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морозы – моро (з,</a:t>
            </a:r>
            <a:endParaRPr lang="ru-RU" sz="4000" b="1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86446" y="1714488"/>
            <a:ext cx="150019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п)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т)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к)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ш)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с)</a:t>
            </a:r>
            <a:endParaRPr lang="ru-RU" sz="4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401080" cy="3797622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latin typeface="Century" pitchFamily="18" charset="0"/>
              </a:rPr>
              <a:t>Работа с правилом</a:t>
            </a:r>
            <a:br>
              <a:rPr lang="ru-RU" sz="7200" b="1" i="1" dirty="0" smtClean="0">
                <a:latin typeface="Century" pitchFamily="18" charset="0"/>
              </a:rPr>
            </a:br>
            <a:r>
              <a:rPr lang="ru-RU" sz="7200" b="1" i="1" dirty="0" smtClean="0">
                <a:latin typeface="Century" pitchFamily="18" charset="0"/>
              </a:rPr>
              <a:t>стр. 98</a:t>
            </a:r>
            <a:endParaRPr lang="ru-RU" sz="7200" b="1" i="1" dirty="0"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тсканировано 14.12.2008 19-52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285728"/>
            <a:ext cx="2808491" cy="5782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Отсканировано 14.12.2008 19-49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00760" y="3214686"/>
            <a:ext cx="248480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Отсканировано 14.12.2008 19-54.bmp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571604" y="285728"/>
            <a:ext cx="3156574" cy="3758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Отсканировано 14.12.2008 19-55.bmp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5720" y="3643314"/>
            <a:ext cx="4528129" cy="2987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85728"/>
            <a:ext cx="5786446" cy="114300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rgbClr val="FFFF00"/>
                </a:solidFill>
                <a:latin typeface="Comic Sans MS" pitchFamily="66" charset="0"/>
              </a:rPr>
              <a:t>Загадки</a:t>
            </a:r>
            <a:endParaRPr lang="ru-RU" sz="8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285860"/>
            <a:ext cx="5000628" cy="25003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/>
              <a:t>Под сосною у дорожки</a:t>
            </a:r>
          </a:p>
          <a:p>
            <a:pPr algn="ctr">
              <a:buNone/>
            </a:pPr>
            <a:r>
              <a:rPr lang="ru-RU" sz="2800" b="1" i="1" dirty="0" smtClean="0"/>
              <a:t>  Кто стоит среди травы?</a:t>
            </a:r>
          </a:p>
          <a:p>
            <a:pPr algn="ctr">
              <a:buNone/>
            </a:pPr>
            <a:r>
              <a:rPr lang="ru-RU" sz="2800" b="1" i="1" dirty="0" smtClean="0"/>
              <a:t>Ножка есть, но нет сапожка,</a:t>
            </a:r>
          </a:p>
          <a:p>
            <a:pPr algn="ctr">
              <a:buNone/>
            </a:pPr>
            <a:r>
              <a:rPr lang="ru-RU" sz="2800" b="1" i="1" dirty="0" smtClean="0"/>
              <a:t>Шляпка есть – нет головы.</a:t>
            </a:r>
          </a:p>
          <a:p>
            <a:pPr algn="ctr">
              <a:buNone/>
            </a:pPr>
            <a:endParaRPr lang="ru-RU" sz="28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2428845"/>
            <a:ext cx="4429156" cy="4214865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b="1" i="1" dirty="0" smtClean="0"/>
              <a:t>В поле лестница лежит,</a:t>
            </a:r>
          </a:p>
          <a:p>
            <a:pPr>
              <a:buNone/>
            </a:pPr>
            <a:r>
              <a:rPr lang="ru-RU" sz="2800" b="1" i="1" dirty="0" smtClean="0"/>
              <a:t>Дом по лестнице бежит.</a:t>
            </a:r>
            <a:endParaRPr lang="ru-RU" sz="28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4429132"/>
            <a:ext cx="1628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Гриб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715016"/>
            <a:ext cx="2098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Поезд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Рисунок 6" descr="Отсканировано 14.12.2008 19-44.bmp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0034" y="3571876"/>
            <a:ext cx="3571900" cy="2166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Отсканировано 14.12.2008 20-07.bmp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000760" y="1500174"/>
            <a:ext cx="2286016" cy="2932312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</p:cSld>
  <p:clrMapOvr>
    <a:masterClrMapping/>
  </p:clrMapOvr>
  <p:transition spd="slow">
    <p:pull dir="lu"/>
    <p:sndAc>
      <p:stSnd>
        <p:snd r:embed="rId4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714356"/>
            <a:ext cx="3929090" cy="178595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1">
                    <a:lumMod val="95000"/>
                  </a:schemeClr>
                </a:solidFill>
              </a:rPr>
              <a:t>Берега зелёные,</a:t>
            </a:r>
            <a:br>
              <a:rPr lang="ru-RU" sz="3600" i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3600" i="1" dirty="0" smtClean="0">
                <a:solidFill>
                  <a:schemeClr val="tx1">
                    <a:lumMod val="95000"/>
                  </a:schemeClr>
                </a:solidFill>
              </a:rPr>
              <a:t>Вода красная,</a:t>
            </a:r>
            <a:br>
              <a:rPr lang="ru-RU" sz="3600" i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3600" i="1" dirty="0" smtClean="0">
                <a:solidFill>
                  <a:schemeClr val="tx1">
                    <a:lumMod val="95000"/>
                  </a:schemeClr>
                </a:solidFill>
              </a:rPr>
              <a:t>Рыбки чёрные.</a:t>
            </a:r>
            <a:endParaRPr lang="ru-RU" sz="3600" i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7818" y="4786322"/>
            <a:ext cx="3257544" cy="142862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600" b="1" i="1" dirty="0" smtClean="0">
                <a:solidFill>
                  <a:srgbClr val="92D050"/>
                </a:solidFill>
              </a:rPr>
              <a:t>Арбуз</a:t>
            </a:r>
            <a:endParaRPr lang="ru-RU" sz="6600" b="1" i="1" dirty="0">
              <a:solidFill>
                <a:srgbClr val="92D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Отсканировано 14.12.2008 22-48.bmp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7158" y="2500306"/>
            <a:ext cx="4068685" cy="4029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spd="slow">
    <p:pull dir="ld"/>
    <p:sndAc>
      <p:stSnd>
        <p:snd r:embed="rId4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6155076"/>
          </a:xfrm>
        </p:spPr>
        <p:txBody>
          <a:bodyPr>
            <a:normAutofit/>
          </a:bodyPr>
          <a:lstStyle/>
          <a:p>
            <a:pPr algn="ctr"/>
            <a:r>
              <a:rPr lang="ru-RU" sz="7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зубы –  </a:t>
            </a:r>
            <a:br>
              <a:rPr lang="ru-RU" sz="7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7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глаза –</a:t>
            </a:r>
            <a:br>
              <a:rPr lang="ru-RU" sz="7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7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рога –</a:t>
            </a:r>
            <a:br>
              <a:rPr lang="ru-RU" sz="7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7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ножи –</a:t>
            </a:r>
            <a:br>
              <a:rPr lang="ru-RU" sz="7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7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сады –</a:t>
            </a:r>
            <a:endParaRPr lang="ru-RU" sz="7200" b="1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6155076"/>
          </a:xfrm>
        </p:spPr>
        <p:txBody>
          <a:bodyPr>
            <a:normAutofit/>
          </a:bodyPr>
          <a:lstStyle/>
          <a:p>
            <a:pPr algn="ctr"/>
            <a:r>
              <a:rPr lang="ru-RU" sz="7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зубы – </a:t>
            </a:r>
            <a:r>
              <a:rPr lang="ru-RU" sz="7200" b="1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зу</a:t>
            </a:r>
            <a:r>
              <a:rPr lang="ru-RU" sz="7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  </a:t>
            </a:r>
            <a:br>
              <a:rPr lang="ru-RU" sz="7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7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глаза – </a:t>
            </a:r>
            <a:r>
              <a:rPr lang="ru-RU" sz="7200" b="1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гла</a:t>
            </a:r>
            <a:r>
              <a:rPr lang="ru-RU" sz="7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br>
              <a:rPr lang="ru-RU" sz="7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7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рога – </a:t>
            </a:r>
            <a:r>
              <a:rPr lang="ru-RU" sz="7200" b="1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ро</a:t>
            </a:r>
            <a:r>
              <a:rPr lang="ru-RU" sz="7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br>
              <a:rPr lang="ru-RU" sz="7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7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ножи – но.</a:t>
            </a:r>
            <a:br>
              <a:rPr lang="ru-RU" sz="7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7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сады – </a:t>
            </a:r>
            <a:r>
              <a:rPr lang="ru-RU" sz="7200" b="1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са</a:t>
            </a:r>
            <a:r>
              <a:rPr lang="ru-RU" sz="7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endParaRPr lang="ru-RU" sz="7200" b="1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714488"/>
            <a:ext cx="7467600" cy="1143000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Безымянный.bmp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57158" y="285728"/>
            <a:ext cx="8367574" cy="6072230"/>
          </a:xfrm>
        </p:spPr>
      </p:pic>
      <p:pic>
        <p:nvPicPr>
          <p:cNvPr id="5" name="Рисунок 4" descr="Мишк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15074" y="1500174"/>
            <a:ext cx="2028832" cy="1878548"/>
          </a:xfrm>
          <a:prstGeom prst="rect">
            <a:avLst/>
          </a:prstGeom>
        </p:spPr>
      </p:pic>
      <p:pic>
        <p:nvPicPr>
          <p:cNvPr id="6" name="Рисунок 5" descr="A04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2910" y="714356"/>
            <a:ext cx="2571768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55318" cy="1819082"/>
          </a:xfrm>
        </p:spPr>
        <p:txBody>
          <a:bodyPr>
            <a:noAutofit/>
          </a:bodyPr>
          <a:lstStyle/>
          <a:p>
            <a:pPr algn="ctr"/>
            <a:r>
              <a:rPr lang="ru-RU" sz="5400" b="1" spc="-150" dirty="0" smtClean="0">
                <a:solidFill>
                  <a:srgbClr val="002060"/>
                </a:solidFill>
                <a:latin typeface="Comic Sans MS" pitchFamily="66" charset="0"/>
              </a:rPr>
              <a:t>« НЕ ПЕРОМ ПИШУТ, А УМОМ!»</a:t>
            </a:r>
            <a:endParaRPr lang="ru-RU" sz="5400" b="1" spc="-15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5072074"/>
            <a:ext cx="3174962" cy="8301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Comic Sans MS" pitchFamily="66" charset="0"/>
              </a:rPr>
              <a:t>Девиз урока:</a:t>
            </a:r>
            <a:endParaRPr lang="ru-RU" sz="32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!cid_001301c6c2e7$82fa1820$1c03000a@LocalHost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43504" y="4000504"/>
            <a:ext cx="2847992" cy="254383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 thruBlk="1"/>
    <p:sndAc>
      <p:stSnd>
        <p:snd r:embed="rId4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285992"/>
            <a:ext cx="7467600" cy="1143000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КНКЕ.bmp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857224" y="285728"/>
            <a:ext cx="7429552" cy="6357044"/>
          </a:xfrm>
        </p:spPr>
      </p:pic>
      <p:pic>
        <p:nvPicPr>
          <p:cNvPr id="5" name="Рисунок 4" descr="Мишк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57224" y="1785926"/>
            <a:ext cx="2057400" cy="1905000"/>
          </a:xfrm>
          <a:prstGeom prst="rect">
            <a:avLst/>
          </a:prstGeom>
        </p:spPr>
      </p:pic>
      <p:pic>
        <p:nvPicPr>
          <p:cNvPr id="6" name="Рисунок 5" descr="A04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429256" y="500042"/>
            <a:ext cx="2825752" cy="2119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401080" cy="1643066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atin typeface="Century" pitchFamily="18" charset="0"/>
              </a:rPr>
              <a:t>                   </a:t>
            </a:r>
            <a:r>
              <a:rPr lang="en-US" sz="2400" i="1" dirty="0" smtClean="0">
                <a:latin typeface="Century" pitchFamily="18" charset="0"/>
              </a:rPr>
              <a:t>x                    </a:t>
            </a:r>
            <a:r>
              <a:rPr lang="en-US" sz="2400" i="1" dirty="0" err="1" smtClean="0">
                <a:latin typeface="Century" pitchFamily="18" charset="0"/>
              </a:rPr>
              <a:t>x</a:t>
            </a:r>
            <a:r>
              <a:rPr lang="ru-RU" sz="4800" b="1" i="1" dirty="0" smtClean="0">
                <a:latin typeface="Century" pitchFamily="18" charset="0"/>
              </a:rPr>
              <a:t/>
            </a:r>
            <a:br>
              <a:rPr lang="ru-RU" sz="4800" b="1" i="1" dirty="0" smtClean="0">
                <a:latin typeface="Century" pitchFamily="18" charset="0"/>
              </a:rPr>
            </a:br>
            <a:r>
              <a:rPr lang="ru-RU" sz="4800" b="1" i="1" dirty="0" smtClean="0">
                <a:latin typeface="Century" pitchFamily="18" charset="0"/>
              </a:rPr>
              <a:t>Толстый </a:t>
            </a:r>
            <a:r>
              <a:rPr lang="ru-RU" sz="4800" b="1" i="1" u="sng" dirty="0" smtClean="0">
                <a:latin typeface="Century" pitchFamily="18" charset="0"/>
              </a:rPr>
              <a:t>лёд</a:t>
            </a:r>
            <a:r>
              <a:rPr lang="ru-RU" sz="4800" b="1" i="1" dirty="0" smtClean="0">
                <a:latin typeface="Century" pitchFamily="18" charset="0"/>
              </a:rPr>
              <a:t> сковал ручей.</a:t>
            </a:r>
            <a:endParaRPr lang="ru-RU" sz="4800" b="1" i="1" dirty="0">
              <a:latin typeface="Century" pitchFamily="18" charset="0"/>
            </a:endParaRPr>
          </a:p>
        </p:txBody>
      </p:sp>
      <p:sp>
        <p:nvSpPr>
          <p:cNvPr id="3" name="Минус 2"/>
          <p:cNvSpPr/>
          <p:nvPr/>
        </p:nvSpPr>
        <p:spPr>
          <a:xfrm>
            <a:off x="4000496" y="3857628"/>
            <a:ext cx="2714644" cy="71438"/>
          </a:xfrm>
          <a:prstGeom prst="mathMinus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Минус 3"/>
          <p:cNvSpPr/>
          <p:nvPr/>
        </p:nvSpPr>
        <p:spPr>
          <a:xfrm>
            <a:off x="4000496" y="3714752"/>
            <a:ext cx="2714644" cy="71438"/>
          </a:xfrm>
          <a:prstGeom prst="mathMinus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496"/>
            <a:ext cx="7358114" cy="3357586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n w="5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Book Antiqua" pitchFamily="18" charset="0"/>
              </a:rPr>
              <a:t/>
            </a:r>
            <a:br>
              <a:rPr lang="ru-RU" i="1" dirty="0" smtClean="0">
                <a:ln w="5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Book Antiqua" pitchFamily="18" charset="0"/>
              </a:rPr>
            </a:br>
            <a:r>
              <a:rPr lang="ru-RU" i="1" dirty="0" smtClean="0">
                <a:ln w="5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Book Antiqua" pitchFamily="18" charset="0"/>
              </a:rPr>
              <a:t/>
            </a:r>
            <a:br>
              <a:rPr lang="ru-RU" i="1" dirty="0" smtClean="0">
                <a:ln w="5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Book Antiqua" pitchFamily="18" charset="0"/>
              </a:rPr>
            </a:br>
            <a:r>
              <a:rPr lang="ru-RU" sz="8000" i="1" dirty="0" smtClean="0">
                <a:ln w="5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Book Antiqua" pitchFamily="18" charset="0"/>
              </a:rPr>
              <a:t>В</a:t>
            </a:r>
            <a:r>
              <a:rPr lang="ru-RU" i="1" dirty="0" smtClean="0">
                <a:ln w="5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Book Antiqua" pitchFamily="18" charset="0"/>
              </a:rPr>
              <a:t>от сугроб, там спит медведь.</a:t>
            </a:r>
            <a:endParaRPr lang="ru-RU" i="1" dirty="0">
              <a:ln w="5000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71480"/>
            <a:ext cx="8286808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6000" b="1" i="1" dirty="0" smtClean="0">
                <a:solidFill>
                  <a:schemeClr val="bg1"/>
                </a:solidFill>
              </a:rPr>
              <a:t>сугроб, там, медведь, спит, вот</a:t>
            </a:r>
            <a:r>
              <a:rPr lang="ru-RU" sz="4800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тсканировано 14.12.2008 20-20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71934" y="642918"/>
            <a:ext cx="4133578" cy="3712203"/>
          </a:xfrm>
          <a:prstGeom prst="rect">
            <a:avLst/>
          </a:prstGeom>
        </p:spPr>
      </p:pic>
      <p:pic>
        <p:nvPicPr>
          <p:cNvPr id="3" name="Рисунок 2" descr="Отсканировано 14.12.2008 20-22.bmp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357290" y="642918"/>
            <a:ext cx="3011544" cy="3837107"/>
          </a:xfrm>
          <a:prstGeom prst="rect">
            <a:avLst/>
          </a:prstGeom>
        </p:spPr>
      </p:pic>
      <p:pic>
        <p:nvPicPr>
          <p:cNvPr id="4" name="Рисунок 3" descr="Отсканировано 14.12.2008 20-26.bmp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320563" y="3983366"/>
            <a:ext cx="5894775" cy="2314803"/>
          </a:xfrm>
          <a:prstGeom prst="rect">
            <a:avLst/>
          </a:prstGeom>
        </p:spPr>
      </p:pic>
      <p:pic>
        <p:nvPicPr>
          <p:cNvPr id="5" name="Рисунок 4" descr="Отсканировано 14.12.2008 20-27.bmp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357290" y="4143380"/>
            <a:ext cx="2643206" cy="214314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3" name="explode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256"/>
            <a:ext cx="6629400" cy="1826363"/>
          </a:xfrm>
        </p:spPr>
        <p:txBody>
          <a:bodyPr>
            <a:normAutofit/>
          </a:bodyPr>
          <a:lstStyle/>
          <a:p>
            <a:r>
              <a:rPr lang="ru-RU" sz="100" dirty="0" smtClean="0"/>
              <a:t>.</a:t>
            </a:r>
            <a:endParaRPr lang="ru-RU" sz="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3214686"/>
            <a:ext cx="8215370" cy="1066688"/>
          </a:xfrm>
        </p:spPr>
        <p:txBody>
          <a:bodyPr>
            <a:noAutofit/>
          </a:bodyPr>
          <a:lstStyle/>
          <a:p>
            <a:pPr algn="ctr"/>
            <a:r>
              <a:rPr lang="ru-RU" sz="8800" b="1" i="1" dirty="0" smtClean="0">
                <a:latin typeface="Century" pitchFamily="18" charset="0"/>
              </a:rPr>
              <a:t>Стр. 99</a:t>
            </a:r>
            <a:r>
              <a:rPr lang="en-US" sz="8800" b="1" i="1" dirty="0" smtClean="0">
                <a:latin typeface="Century" pitchFamily="18" charset="0"/>
              </a:rPr>
              <a:t>     </a:t>
            </a:r>
            <a:r>
              <a:rPr lang="ru-RU" sz="8800" b="1" i="1" dirty="0" smtClean="0">
                <a:latin typeface="Century" pitchFamily="18" charset="0"/>
              </a:rPr>
              <a:t> </a:t>
            </a:r>
          </a:p>
          <a:p>
            <a:pPr algn="ctr"/>
            <a:r>
              <a:rPr lang="en-US" sz="8800" b="1" i="1" dirty="0" smtClean="0">
                <a:latin typeface="Century" pitchFamily="18" charset="0"/>
              </a:rPr>
              <a:t>N </a:t>
            </a:r>
            <a:r>
              <a:rPr lang="ru-RU" sz="8800" b="1" i="1" dirty="0" smtClean="0">
                <a:latin typeface="Century" pitchFamily="18" charset="0"/>
              </a:rPr>
              <a:t>171.</a:t>
            </a:r>
            <a:endParaRPr lang="ru-RU" sz="8800" b="1" i="1" dirty="0"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кеу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500042"/>
            <a:ext cx="8176618" cy="583372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некеу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500042"/>
            <a:ext cx="8110393" cy="578647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14620"/>
            <a:ext cx="8715436" cy="414338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B6DCE8"/>
                </a:solidFill>
              </a:rPr>
              <a:t>-Что нового узнали на уроке?</a:t>
            </a:r>
            <a:br>
              <a:rPr lang="ru-RU" dirty="0" smtClean="0">
                <a:solidFill>
                  <a:srgbClr val="B6DCE8"/>
                </a:solidFill>
              </a:rPr>
            </a:br>
            <a:r>
              <a:rPr lang="ru-RU" dirty="0" smtClean="0">
                <a:solidFill>
                  <a:srgbClr val="B6DCE8"/>
                </a:solidFill>
              </a:rPr>
              <a:t>-Как проверить парный согласный на конце слова?</a:t>
            </a:r>
            <a:br>
              <a:rPr lang="ru-RU" dirty="0" smtClean="0">
                <a:solidFill>
                  <a:srgbClr val="B6DCE8"/>
                </a:solidFill>
              </a:rPr>
            </a:br>
            <a:r>
              <a:rPr lang="ru-RU" dirty="0" smtClean="0">
                <a:solidFill>
                  <a:srgbClr val="B6DCE8"/>
                </a:solidFill>
              </a:rPr>
              <a:t>-Чем ещё занимались на уроке?</a:t>
            </a:r>
            <a:br>
              <a:rPr lang="ru-RU" dirty="0" smtClean="0">
                <a:solidFill>
                  <a:srgbClr val="B6DCE8"/>
                </a:solidFill>
              </a:rPr>
            </a:br>
            <a:endParaRPr lang="ru-RU" dirty="0">
              <a:solidFill>
                <a:srgbClr val="B6DCE8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714356"/>
            <a:ext cx="3214710" cy="980744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Итог урока:</a:t>
            </a:r>
            <a:endParaRPr lang="ru-RU" sz="44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Рисунок 3" descr="Крош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57752" y="285728"/>
            <a:ext cx="2857520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spd="slow">
    <p:wheel spokes="1"/>
    <p:sndAc>
      <p:stSnd>
        <p:snd r:embed="rId4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мешарик Бараш.gif"/>
          <p:cNvPicPr>
            <a:picLocks noGrp="1" noChangeAspect="1"/>
          </p:cNvPicPr>
          <p:nvPr>
            <p:ph type="pic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00063" y="500063"/>
            <a:ext cx="41148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71604" y="2786058"/>
            <a:ext cx="7572396" cy="3643338"/>
          </a:xfrm>
        </p:spPr>
        <p:txBody>
          <a:bodyPr>
            <a:noAutofit/>
          </a:bodyPr>
          <a:lstStyle/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r>
              <a:rPr lang="ru-RU" sz="5400" b="1" dirty="0" smtClean="0">
                <a:solidFill>
                  <a:schemeClr val="bg1"/>
                </a:solidFill>
                <a:latin typeface="Comic Sans MS" pitchFamily="66" charset="0"/>
              </a:rPr>
              <a:t>СТР. 98 ПРАВИЛО, СТР. 100 УПР. 172.</a:t>
            </a:r>
            <a:endParaRPr lang="ru-RU" sz="5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706" y="214290"/>
            <a:ext cx="4967294" cy="1316467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chemeClr val="bg1"/>
                </a:solidFill>
              </a:rPr>
              <a:t>Домашнее задание:</a:t>
            </a:r>
            <a:endParaRPr lang="ru-RU" sz="3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83837"/>
            <a:ext cx="8643998" cy="1826363"/>
          </a:xfrm>
        </p:spPr>
        <p:txBody>
          <a:bodyPr>
            <a:noAutofit/>
          </a:bodyPr>
          <a:lstStyle/>
          <a:p>
            <a:pPr algn="ctr"/>
            <a:r>
              <a:rPr lang="ru-RU" sz="6000" i="1" dirty="0" smtClean="0">
                <a:solidFill>
                  <a:schemeClr val="tx1">
                    <a:lumMod val="95000"/>
                  </a:schemeClr>
                </a:solidFill>
                <a:latin typeface="Century" pitchFamily="18" charset="0"/>
              </a:rPr>
              <a:t>Классная работа.</a:t>
            </a:r>
            <a:endParaRPr lang="ru-RU" sz="6000" i="1" dirty="0">
              <a:solidFill>
                <a:schemeClr val="tx1">
                  <a:lumMod val="95000"/>
                </a:schemeClr>
              </a:solidFill>
              <a:latin typeface="Century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071678"/>
            <a:ext cx="8572560" cy="1066688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ln>
                  <a:solidFill>
                    <a:srgbClr val="00B0F0"/>
                  </a:solidFill>
                </a:ln>
                <a:latin typeface="Century" pitchFamily="18" charset="0"/>
              </a:rPr>
              <a:t>Девятнадцатое</a:t>
            </a:r>
            <a:r>
              <a:rPr lang="ru-RU" sz="5400" b="1" i="1" dirty="0" smtClean="0">
                <a:latin typeface="Century" pitchFamily="18" charset="0"/>
              </a:rPr>
              <a:t> </a:t>
            </a:r>
            <a:r>
              <a:rPr lang="ru-RU" sz="5400" b="1" i="1" dirty="0" smtClean="0">
                <a:ln>
                  <a:solidFill>
                    <a:srgbClr val="00B0F0"/>
                  </a:solidFill>
                </a:ln>
                <a:latin typeface="Century" pitchFamily="18" charset="0"/>
              </a:rPr>
              <a:t>декабря</a:t>
            </a:r>
            <a:r>
              <a:rPr lang="ru-RU" sz="5400" b="1" i="1" dirty="0" smtClean="0">
                <a:latin typeface="Century" pitchFamily="18" charset="0"/>
              </a:rPr>
              <a:t>.</a:t>
            </a:r>
            <a:endParaRPr lang="ru-RU" sz="5400" b="1" i="1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183880" cy="3962222"/>
          </a:xfrm>
        </p:spPr>
        <p:txBody>
          <a:bodyPr>
            <a:noAutofit/>
          </a:bodyPr>
          <a:lstStyle/>
          <a:p>
            <a:pPr algn="ctr"/>
            <a:r>
              <a:rPr lang="ru-RU" sz="8000" b="1" i="1" dirty="0" smtClean="0">
                <a:solidFill>
                  <a:schemeClr val="tx1"/>
                </a:solidFill>
                <a:latin typeface="Book Antiqua" pitchFamily="18" charset="0"/>
              </a:rPr>
              <a:t>Встреч. , </a:t>
            </a:r>
            <a:r>
              <a:rPr lang="ru-RU" sz="8000" b="1" i="1" dirty="0" err="1" smtClean="0">
                <a:solidFill>
                  <a:schemeClr val="tx1"/>
                </a:solidFill>
                <a:latin typeface="Book Antiqua" pitchFamily="18" charset="0"/>
              </a:rPr>
              <a:t>ч.щ</a:t>
            </a:r>
            <a:r>
              <a:rPr lang="ru-RU" sz="8000" b="1" i="1" dirty="0" smtClean="0">
                <a:solidFill>
                  <a:schemeClr val="tx1"/>
                </a:solidFill>
                <a:latin typeface="Book Antiqua" pitchFamily="18" charset="0"/>
              </a:rPr>
              <a:t>. , лыж. , ч.до, щ.ка.</a:t>
            </a:r>
            <a:endParaRPr lang="ru-RU" sz="8000" b="1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0120" y="1928802"/>
            <a:ext cx="8183880" cy="42062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sz="36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183880" cy="3962222"/>
          </a:xfrm>
        </p:spPr>
        <p:txBody>
          <a:bodyPr>
            <a:noAutofit/>
          </a:bodyPr>
          <a:lstStyle/>
          <a:p>
            <a:pPr algn="ctr"/>
            <a:r>
              <a:rPr lang="ru-RU" sz="8000" b="1" i="1" dirty="0" smtClean="0">
                <a:solidFill>
                  <a:schemeClr val="tx1"/>
                </a:solidFill>
                <a:latin typeface="Book Antiqua" pitchFamily="18" charset="0"/>
              </a:rPr>
              <a:t>Встреча, чаща, лыжи, чудо, щука.</a:t>
            </a:r>
            <a:endParaRPr lang="ru-RU" sz="8000" b="1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0120" y="1928802"/>
            <a:ext cx="8183880" cy="42062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sz="36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1000108"/>
            <a:ext cx="8183880" cy="4605164"/>
          </a:xfrm>
        </p:spPr>
        <p:txBody>
          <a:bodyPr>
            <a:normAutofit/>
          </a:bodyPr>
          <a:lstStyle/>
          <a:p>
            <a:pPr algn="ctr"/>
            <a:r>
              <a:rPr lang="ru-RU" sz="8800" b="1" i="1" dirty="0" err="1" smtClean="0">
                <a:solidFill>
                  <a:schemeClr val="tx1"/>
                </a:solidFill>
                <a:latin typeface="Book Antiqua" pitchFamily="18" charset="0"/>
              </a:rPr>
              <a:t>Руч.а</a:t>
            </a:r>
            <a:r>
              <a:rPr lang="ru-RU" sz="8800" b="1" i="1" dirty="0" smtClean="0">
                <a:solidFill>
                  <a:schemeClr val="tx1"/>
                </a:solidFill>
                <a:latin typeface="Book Antiqua" pitchFamily="18" charset="0"/>
              </a:rPr>
              <a:t>, </a:t>
            </a:r>
            <a:r>
              <a:rPr lang="ru-RU" sz="8800" b="1" i="1" dirty="0" err="1" smtClean="0">
                <a:solidFill>
                  <a:schemeClr val="tx1"/>
                </a:solidFill>
                <a:latin typeface="Book Antiqua" pitchFamily="18" charset="0"/>
              </a:rPr>
              <a:t>ёлоч.а</a:t>
            </a:r>
            <a:r>
              <a:rPr lang="ru-RU" sz="8800" b="1" i="1" dirty="0" smtClean="0">
                <a:solidFill>
                  <a:schemeClr val="tx1"/>
                </a:solidFill>
                <a:latin typeface="Book Antiqua" pitchFamily="18" charset="0"/>
              </a:rPr>
              <a:t>, </a:t>
            </a:r>
            <a:r>
              <a:rPr lang="ru-RU" sz="8800" b="1" i="1" dirty="0" err="1" smtClean="0">
                <a:solidFill>
                  <a:schemeClr val="tx1"/>
                </a:solidFill>
                <a:latin typeface="Book Antiqua" pitchFamily="18" charset="0"/>
              </a:rPr>
              <a:t>яблоч.ый</a:t>
            </a:r>
            <a:r>
              <a:rPr lang="ru-RU" sz="8800" b="1" i="1" dirty="0" smtClean="0">
                <a:solidFill>
                  <a:schemeClr val="tx1"/>
                </a:solidFill>
                <a:latin typeface="Book Antiqua" pitchFamily="18" charset="0"/>
              </a:rPr>
              <a:t>, </a:t>
            </a:r>
            <a:r>
              <a:rPr lang="ru-RU" sz="8800" b="1" i="1" dirty="0" err="1" smtClean="0">
                <a:solidFill>
                  <a:schemeClr val="tx1"/>
                </a:solidFill>
                <a:latin typeface="Book Antiqua" pitchFamily="18" charset="0"/>
              </a:rPr>
              <a:t>реч.ой</a:t>
            </a:r>
            <a:r>
              <a:rPr lang="ru-RU" sz="8800" b="1" i="1" dirty="0" smtClean="0">
                <a:solidFill>
                  <a:schemeClr val="tx1"/>
                </a:solidFill>
                <a:latin typeface="Book Antiqua" pitchFamily="18" charset="0"/>
              </a:rPr>
              <a:t>, </a:t>
            </a:r>
            <a:r>
              <a:rPr lang="ru-RU" sz="8800" b="1" i="1" dirty="0" err="1" smtClean="0">
                <a:solidFill>
                  <a:schemeClr val="tx1"/>
                </a:solidFill>
                <a:latin typeface="Book Antiqua" pitchFamily="18" charset="0"/>
              </a:rPr>
              <a:t>ноч.ой</a:t>
            </a:r>
            <a:r>
              <a:rPr lang="ru-RU" sz="8800" b="1" i="1" dirty="0" smtClean="0">
                <a:solidFill>
                  <a:schemeClr val="tx1"/>
                </a:solidFill>
                <a:latin typeface="Book Antiqua" pitchFamily="18" charset="0"/>
              </a:rPr>
              <a:t>              </a:t>
            </a:r>
            <a:endParaRPr lang="ru-RU" sz="8800" b="1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1000108"/>
            <a:ext cx="8183880" cy="4605164"/>
          </a:xfrm>
        </p:spPr>
        <p:txBody>
          <a:bodyPr>
            <a:normAutofit/>
          </a:bodyPr>
          <a:lstStyle/>
          <a:p>
            <a:pPr algn="ctr"/>
            <a:r>
              <a:rPr lang="ru-RU" sz="8800" b="1" i="1" dirty="0" smtClean="0">
                <a:solidFill>
                  <a:schemeClr val="tx1"/>
                </a:solidFill>
                <a:latin typeface="Book Antiqua" pitchFamily="18" charset="0"/>
              </a:rPr>
              <a:t>Ручка, ёлочка, яблочный, речной, ночной              </a:t>
            </a:r>
            <a:endParaRPr lang="ru-RU" sz="8800" b="1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183880" cy="3319280"/>
          </a:xfrm>
        </p:spPr>
        <p:txBody>
          <a:bodyPr>
            <a:normAutofit/>
          </a:bodyPr>
          <a:lstStyle/>
          <a:p>
            <a:pPr algn="ctr"/>
            <a:r>
              <a:rPr lang="ru-RU" sz="8800" b="1" i="1" dirty="0" smtClean="0">
                <a:solidFill>
                  <a:schemeClr val="tx1"/>
                </a:solidFill>
                <a:latin typeface="Book Antiqua" pitchFamily="18" charset="0"/>
              </a:rPr>
              <a:t>Аня, Ира, Серёжа, Коля</a:t>
            </a:r>
            <a:endParaRPr lang="ru-RU" sz="8800" b="1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357694"/>
            <a:ext cx="6629400" cy="1826363"/>
          </a:xfrm>
        </p:spPr>
        <p:txBody>
          <a:bodyPr>
            <a:normAutofit/>
          </a:bodyPr>
          <a:lstStyle/>
          <a:p>
            <a:r>
              <a:rPr lang="ru-RU" sz="6600" spc="80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</a:rPr>
              <a:t>П Ф К Т Ш С</a:t>
            </a:r>
            <a:endParaRPr lang="ru-RU" sz="6600" spc="800" dirty="0">
              <a:ln w="5000" cmpd="sng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5852" y="3143248"/>
            <a:ext cx="6629400" cy="1066688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/>
              <a:t>Б   В   Г   Д    Ж   З </a:t>
            </a:r>
            <a:endParaRPr lang="ru-RU" sz="6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71546"/>
            <a:ext cx="842968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Игра «Назови пару»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circle/>
    <p:sndAc>
      <p:stSnd>
        <p:snd r:embed="rId4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5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0.8|0.8|1.2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|1.5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248</TotalTime>
  <Words>275</Words>
  <Application>Microsoft Office PowerPoint</Application>
  <PresentationFormat>Экран (4:3)</PresentationFormat>
  <Paragraphs>95</Paragraphs>
  <Slides>28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Техническая</vt:lpstr>
      <vt:lpstr>урок  русского языка</vt:lpstr>
      <vt:lpstr>« НЕ ПЕРОМ ПИШУТ, А УМОМ!»</vt:lpstr>
      <vt:lpstr>Классная работа.</vt:lpstr>
      <vt:lpstr>Встреч. , ч.щ. , лыж. , ч.до, щ.ка.</vt:lpstr>
      <vt:lpstr>Встреча, чаща, лыжи, чудо, щука.</vt:lpstr>
      <vt:lpstr>Руч.а, ёлоч.а, яблоч.ый, реч.ой, ноч.ой              </vt:lpstr>
      <vt:lpstr>Ручка, ёлочка, яблочный, речной, ночной              </vt:lpstr>
      <vt:lpstr>Аня, Ира, Серёжа, Коля</vt:lpstr>
      <vt:lpstr>П Ф К Т Ш С</vt:lpstr>
      <vt:lpstr>Проверка парных звонких и глухих согласных на конце слов.</vt:lpstr>
      <vt:lpstr>Сегодня мы должны научиться проверять парные звонкие и глухие согласные на конце слов.</vt:lpstr>
      <vt:lpstr>Слайд 12</vt:lpstr>
      <vt:lpstr>Работа с правилом стр. 98</vt:lpstr>
      <vt:lpstr>Слайд 14</vt:lpstr>
      <vt:lpstr>Загадки</vt:lpstr>
      <vt:lpstr>Берега зелёные, Вода красная, Рыбки чёрные.</vt:lpstr>
      <vt:lpstr>зубы –   глаза – рога – ножи – сады –</vt:lpstr>
      <vt:lpstr>зубы – зу.   глаза – гла. рога – ро. ножи – но. сады – са.</vt:lpstr>
      <vt:lpstr>.</vt:lpstr>
      <vt:lpstr>.</vt:lpstr>
      <vt:lpstr>                   x                    x Толстый лёд сковал ручей.</vt:lpstr>
      <vt:lpstr>  Вот сугроб, там спит медведь.</vt:lpstr>
      <vt:lpstr>Слайд 23</vt:lpstr>
      <vt:lpstr>.</vt:lpstr>
      <vt:lpstr>Слайд 25</vt:lpstr>
      <vt:lpstr>Слайд 26</vt:lpstr>
      <vt:lpstr> -Что нового узнали на уроке? -Как проверить парный согласный на конце слова? -Чем ещё занимались на уроке? </vt:lpstr>
      <vt:lpstr>Домашнее задание: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русского языка</dc:title>
  <dc:creator>Ловчикова</dc:creator>
  <cp:lastModifiedBy>www.PHILka.RU</cp:lastModifiedBy>
  <cp:revision>33</cp:revision>
  <dcterms:created xsi:type="dcterms:W3CDTF">2008-12-14T05:43:43Z</dcterms:created>
  <dcterms:modified xsi:type="dcterms:W3CDTF">2010-04-15T08:37:20Z</dcterms:modified>
</cp:coreProperties>
</file>