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67" r:id="rId5"/>
    <p:sldId id="261" r:id="rId6"/>
    <p:sldId id="260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76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12AD-4EB3-4805-AA51-CBC3887D7249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12CF-EAAC-453D-9D48-41C8EB6BC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 текстовых задач на движение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методом подобия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716" y="176981"/>
            <a:ext cx="2005781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Укажите пары подобных треугольников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и докажите их подобие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2259" y="2138516"/>
            <a:ext cx="5058697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31691" y="5456903"/>
            <a:ext cx="4424516" cy="3539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892278" y="3502741"/>
            <a:ext cx="3303639" cy="6046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706330" y="4181167"/>
            <a:ext cx="2374490" cy="4424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00452" y="5456904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A</a:t>
            </a:r>
            <a:endParaRPr lang="ru-RU" sz="4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30246" y="5161936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B</a:t>
            </a:r>
            <a:endParaRPr lang="ru-RU" sz="4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9833" y="5515897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D</a:t>
            </a:r>
            <a:endParaRPr lang="ru-RU" sz="4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54363" y="2536722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E</a:t>
            </a:r>
            <a:endParaRPr lang="ru-RU" sz="4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10814" y="1681317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C</a:t>
            </a:r>
            <a:endParaRPr lang="ru-RU" sz="4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471653" y="1725560"/>
            <a:ext cx="2123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DE   BC</a:t>
            </a:r>
            <a:endParaRPr lang="ru-RU" sz="4400" i="1" dirty="0"/>
          </a:p>
        </p:txBody>
      </p:sp>
      <p:grpSp>
        <p:nvGrpSpPr>
          <p:cNvPr id="27" name="Группа 26"/>
          <p:cNvGrpSpPr/>
          <p:nvPr/>
        </p:nvGrpSpPr>
        <p:grpSpPr>
          <a:xfrm>
            <a:off x="6296767" y="1844342"/>
            <a:ext cx="149072" cy="545690"/>
            <a:chOff x="4261490" y="2095065"/>
            <a:chExt cx="149072" cy="545690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989439" y="2367116"/>
              <a:ext cx="5456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136923" y="2367116"/>
              <a:ext cx="5456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897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Найдите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solidFill>
                  <a:srgbClr val="C00000"/>
                </a:solidFill>
              </a:rPr>
              <a:t> и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179873" y="1991032"/>
            <a:ext cx="7079226" cy="39673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013158" y="3487997"/>
            <a:ext cx="3569106" cy="1106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179874" y="5530645"/>
            <a:ext cx="5973096" cy="4424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321281" y="1991033"/>
            <a:ext cx="3923071" cy="2949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5884610" y="3200403"/>
            <a:ext cx="3583852" cy="11356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2671" y="5589640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E</a:t>
            </a:r>
            <a:endParaRPr lang="ru-RU" sz="4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3185652" y="4100053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F</a:t>
            </a:r>
            <a:endParaRPr lang="ru-RU" sz="44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3923071" y="1755060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C</a:t>
            </a:r>
            <a:endParaRPr lang="ru-RU" sz="44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8259097" y="1548583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B</a:t>
            </a:r>
            <a:endParaRPr lang="ru-RU" sz="44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7079227" y="5250428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A</a:t>
            </a:r>
            <a:endParaRPr lang="ru-RU" sz="4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038169" y="5692880"/>
            <a:ext cx="678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D</a:t>
            </a:r>
            <a:endParaRPr lang="ru-RU" sz="44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3996814" y="2934931"/>
            <a:ext cx="100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CC"/>
                </a:solidFill>
              </a:rPr>
              <a:t>16</a:t>
            </a:r>
            <a:endParaRPr lang="ru-RU" sz="4000" i="1" dirty="0">
              <a:solidFill>
                <a:srgbClr val="0000CC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24866" y="4807976"/>
            <a:ext cx="100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CC"/>
                </a:solidFill>
              </a:rPr>
              <a:t>8</a:t>
            </a:r>
            <a:endParaRPr lang="ru-RU" sz="4000" i="1" dirty="0">
              <a:solidFill>
                <a:srgbClr val="0000CC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66620" y="1474841"/>
            <a:ext cx="100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CC"/>
                </a:solidFill>
              </a:rPr>
              <a:t>32</a:t>
            </a:r>
            <a:endParaRPr lang="ru-RU" sz="4000" i="1" dirty="0">
              <a:solidFill>
                <a:srgbClr val="0000CC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09419" y="2743203"/>
            <a:ext cx="100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00CC"/>
                </a:solidFill>
              </a:rPr>
              <a:t>40</a:t>
            </a:r>
            <a:endParaRPr lang="ru-RU" sz="4000" i="1" dirty="0">
              <a:solidFill>
                <a:srgbClr val="0000CC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61536" y="4675241"/>
            <a:ext cx="100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x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46787" y="5751874"/>
            <a:ext cx="1002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y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37421" y="1769806"/>
            <a:ext cx="2123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i="1" dirty="0" smtClean="0"/>
              <a:t>CB   AE</a:t>
            </a:r>
            <a:endParaRPr lang="ru-RU" sz="4400" i="1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1518289" y="1903336"/>
            <a:ext cx="149072" cy="545690"/>
            <a:chOff x="4261490" y="2095065"/>
            <a:chExt cx="149072" cy="545690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3989439" y="2367116"/>
              <a:ext cx="5456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4136923" y="2367116"/>
              <a:ext cx="5456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Даны графики равномерного прямолинейного движения.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Сравните скорости тел.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-915194" y="4019284"/>
            <a:ext cx="4322072" cy="1554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224118" y="6172549"/>
            <a:ext cx="6710516" cy="1588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3174" y="217573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728155" y="6334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3944403" y="4188892"/>
            <a:ext cx="4027100" cy="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6116" y="63052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</a:t>
            </a:r>
            <a:endParaRPr lang="ru-RU" sz="2800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238864" y="3606328"/>
            <a:ext cx="4734233" cy="25514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38865" y="2278974"/>
            <a:ext cx="4719484" cy="3878825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312607" y="4948432"/>
            <a:ext cx="4630993" cy="12388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24168" y="4476483"/>
            <a:ext cx="58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294671" y="2101993"/>
            <a:ext cx="58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24168" y="3385103"/>
            <a:ext cx="58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471" y="0"/>
            <a:ext cx="887853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u="sng" dirty="0" smtClean="0">
                <a:solidFill>
                  <a:srgbClr val="C00000"/>
                </a:solidFill>
              </a:rPr>
              <a:t>Задача №1 </a:t>
            </a:r>
          </a:p>
          <a:p>
            <a:pPr lvl="0" indent="354013"/>
            <a:r>
              <a:rPr lang="ru-RU" sz="3000" dirty="0" smtClean="0"/>
              <a:t>Два пешехода вышли одновременно из своих сёл А и В навстречу друг другу. После встречи первый шёл 25 минут до села В, а второй шёл 36 минут до села А. Сколько минут они шли до встречи? </a:t>
            </a:r>
            <a:endParaRPr lang="ru-RU" sz="30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-795617" y="4218039"/>
            <a:ext cx="3243851" cy="7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25909" y="5825612"/>
            <a:ext cx="76691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25909" y="3392129"/>
            <a:ext cx="7477433" cy="1588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825909" y="3392129"/>
            <a:ext cx="4350774" cy="241873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55898" y="3377873"/>
            <a:ext cx="6843252" cy="24482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241757" y="4601497"/>
            <a:ext cx="2433483" cy="14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46089" y="2772696"/>
            <a:ext cx="112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25 мин</a:t>
            </a:r>
            <a:endParaRPr lang="ru-RU" dirty="0"/>
          </a:p>
        </p:txBody>
      </p:sp>
      <p:sp>
        <p:nvSpPr>
          <p:cNvPr id="26" name="Левая фигурная скобка 25"/>
          <p:cNvSpPr/>
          <p:nvPr/>
        </p:nvSpPr>
        <p:spPr>
          <a:xfrm rot="5400000" flipV="1">
            <a:off x="4177479" y="2392931"/>
            <a:ext cx="265474" cy="170343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5412657" y="3878823"/>
            <a:ext cx="309719" cy="4203293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06179" y="6046837"/>
            <a:ext cx="112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36 мин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>
            <a:endCxn id="27" idx="0"/>
          </p:cNvCxnSpPr>
          <p:nvPr/>
        </p:nvCxnSpPr>
        <p:spPr>
          <a:xfrm flipV="1">
            <a:off x="840658" y="5825610"/>
            <a:ext cx="2625212" cy="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8206" y="2507225"/>
            <a:ext cx="294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8465573" y="5869858"/>
            <a:ext cx="294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6697" y="561913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220929" y="297917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62897" y="311289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7625408" y="582659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2743692" y="411578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082414" y="287593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229898" y="586985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1976285" y="57666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2426391"/>
            <a:ext cx="86201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  <p:bldP spid="27" grpId="0" animBg="1"/>
      <p:bldP spid="28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1912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Задача №</a:t>
            </a:r>
            <a:r>
              <a:rPr lang="en-US" b="1" u="sng" dirty="0" smtClean="0">
                <a:solidFill>
                  <a:srgbClr val="C00000"/>
                </a:solidFill>
              </a:rPr>
              <a:t>2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</a:p>
          <a:p>
            <a:pPr marL="0" lvl="0" indent="354013" algn="just">
              <a:buNone/>
            </a:pPr>
            <a:r>
              <a:rPr lang="ru-RU" sz="2000" dirty="0" smtClean="0"/>
              <a:t>В один и тот же час навстречу друг другу должны были выйти А из посёлка М и В из посёлка </a:t>
            </a:r>
            <a:r>
              <a:rPr lang="en-US" sz="2000" dirty="0" smtClean="0"/>
              <a:t>N</a:t>
            </a:r>
            <a:r>
              <a:rPr lang="ru-RU" sz="2000" dirty="0" smtClean="0"/>
              <a:t>. Однако А задержался и вышел позже на 6 ч. При встрече выяснилось, что А прошёл на 12 км меньше, чем В. Отдохнув, они одновременно покинули место встречи и продолжили путь с прежней скоростью. В результате А пришёл в </a:t>
            </a:r>
            <a:r>
              <a:rPr lang="en-US" sz="2000" dirty="0" smtClean="0"/>
              <a:t>N </a:t>
            </a:r>
            <a:r>
              <a:rPr lang="ru-RU" sz="2000" dirty="0" smtClean="0"/>
              <a:t>через 8 ч, а В пришёл в М через 9 ч после встречи. Определите расстояние между посёлками </a:t>
            </a:r>
            <a:r>
              <a:rPr lang="en-US" sz="2000" dirty="0" smtClean="0"/>
              <a:t>MN </a:t>
            </a:r>
            <a:r>
              <a:rPr lang="ru-RU" sz="2000" dirty="0" smtClean="0"/>
              <a:t>и скорости пешеходов</a:t>
            </a:r>
            <a:r>
              <a:rPr lang="ru-RU" sz="1600" i="1" dirty="0" smtClean="0"/>
              <a:t>.(М.И.Сканави, «Сборник задач по математике для поступающих в ВУЗы», №13.101)</a:t>
            </a:r>
          </a:p>
          <a:p>
            <a:pPr algn="just">
              <a:buNone/>
            </a:pPr>
            <a:endParaRPr lang="ru-RU" sz="2400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16200000" flipV="1">
            <a:off x="-1186174" y="4519310"/>
            <a:ext cx="3569499" cy="172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08007" y="6311904"/>
            <a:ext cx="828834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608007" y="3068637"/>
            <a:ext cx="756762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2770185" y="3068637"/>
            <a:ext cx="4684719" cy="324327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08007" y="3068637"/>
            <a:ext cx="7207260" cy="3243267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3140613" y="4689987"/>
            <a:ext cx="3245439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840361" y="2757948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 ч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6209070" y="6253315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 ч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460090" y="6282812"/>
            <a:ext cx="109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ч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4793226" y="3672348"/>
            <a:ext cx="1002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s+12</a:t>
            </a:r>
            <a:endParaRPr lang="ru-RU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4837471" y="5501148"/>
            <a:ext cx="811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ru-RU" sz="2400" dirty="0"/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1164330" y="4675239"/>
            <a:ext cx="3245439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746090" y="6155241"/>
            <a:ext cx="8554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68709" y="2566219"/>
            <a:ext cx="26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8686800" y="6282813"/>
            <a:ext cx="23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536719" y="6209069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ru-RU" sz="2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7359441" y="2684204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ru-RU" sz="2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09712" y="2861185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ru-RU" sz="2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742900" y="6253314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ru-RU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571996" y="2669457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4630990" y="6282810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</a:t>
            </a:r>
            <a:endParaRPr lang="ru-RU" sz="2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512999" y="4454010"/>
            <a:ext cx="4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</a:t>
            </a:r>
            <a:endParaRPr lang="ru-RU" sz="24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5810072" y="4689987"/>
            <a:ext cx="3245439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458" y="0"/>
            <a:ext cx="8229600" cy="713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Самостоятельная работа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981" y="702012"/>
            <a:ext cx="87457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C00000"/>
                </a:solidFill>
              </a:rPr>
              <a:t>1 вариант. </a:t>
            </a:r>
            <a:r>
              <a:rPr lang="ru-RU" sz="2400" dirty="0" smtClean="0"/>
              <a:t>Два велосипедиста выезжают одновременно навстречу друг другу из пунктов А и В, расстояние между которыми 27 км. Через час велосипедисты встречаются и, не останавливаясь, продолжают ехать с той же скоростью. Первый прибывает в пункт В на 27 мин позже, чем второй в пункт А. Определите скорость каждого велосипедиста. </a:t>
            </a:r>
          </a:p>
          <a:p>
            <a:pPr lvl="0" algn="just"/>
            <a:endParaRPr lang="ru-RU" sz="2400" dirty="0" smtClean="0"/>
          </a:p>
          <a:p>
            <a:pPr lvl="0" algn="just"/>
            <a:r>
              <a:rPr lang="ru-RU" sz="2400" b="1" dirty="0" smtClean="0">
                <a:solidFill>
                  <a:srgbClr val="C00000"/>
                </a:solidFill>
              </a:rPr>
              <a:t>2 вариант. </a:t>
            </a:r>
            <a:r>
              <a:rPr lang="ru-RU" sz="2400" dirty="0" smtClean="0"/>
              <a:t>Два туриста выезжают одновременно на мопедах из пунктов М и </a:t>
            </a:r>
            <a:r>
              <a:rPr lang="en-US" sz="2400" dirty="0" smtClean="0"/>
              <a:t>N</a:t>
            </a:r>
            <a:r>
              <a:rPr lang="ru-RU" sz="2400" dirty="0" smtClean="0"/>
              <a:t> навстречу друг другу. Расстояние между М и </a:t>
            </a:r>
            <a:r>
              <a:rPr lang="en-US" sz="2400" dirty="0" smtClean="0"/>
              <a:t>N</a:t>
            </a:r>
            <a:r>
              <a:rPr lang="ru-RU" sz="2400" dirty="0" smtClean="0"/>
              <a:t> равно 50 км. Встретившись через час, туристы продолжают путь с той же скоростью. Первый прибывает в </a:t>
            </a:r>
            <a:r>
              <a:rPr lang="en-US" sz="2400" dirty="0" smtClean="0"/>
              <a:t>N</a:t>
            </a:r>
            <a:r>
              <a:rPr lang="ru-RU" sz="2400" dirty="0" smtClean="0"/>
              <a:t> на 50 мин раньше, чем второй в пункт М. Определите, с какой скоростью ехал каждый из них. </a:t>
            </a:r>
          </a:p>
          <a:p>
            <a:pPr lvl="0" algn="just"/>
            <a:r>
              <a:rPr lang="ru-RU" sz="2400" i="1" dirty="0" smtClean="0"/>
              <a:t>(Алгебра. Сборник заданий для проведения письменного экзамена по алгебре за курс основной школы, стр.135, №246(1,2)).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176" y="0"/>
            <a:ext cx="8742597" cy="65482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100" b="1" u="sng" dirty="0" smtClean="0">
                <a:solidFill>
                  <a:srgbClr val="C00000"/>
                </a:solidFill>
              </a:rPr>
              <a:t>Домашнее задание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>
                <a:cs typeface="Arial" pitchFamily="34" charset="0"/>
              </a:rPr>
              <a:t>Пешеход вышел из пункта А в пункт В. Через 45 минут из А в В выехал велосипедист. Когда велосипедист прибыл в пункт В, пешеходу оставалось пройти 3/8 всего пути. Сколько времени потратил пешеход на весь путь, если известно, что велосипедист догнал пешехода на половине пути из пункта А в пункт В, а скорости пешехода и велосипедиста постоянны?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 smtClean="0"/>
              <a:t> Два автомобиля выезжают одновременно из пунктов А и В навстречу друг другу по одной и той же дороге. Первый автомобиль прибывает в пункт В через 15 часов после выезда, а второй прибывает в пункт А через 4 часа после их встречи. Сколько времени прошло от момента выезда автомобилей до момента их встречи, если оба автомобиля двигались с постоянной скоростью? (Ф.Ф. Лысенко, «Математика ЕГЭ-2009», стр. 245, №548).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Один турист вышел в 6 ч, а второй – навстречу ему в 7 ч. Они встретились в 8 ч и, не останавливаясь, продолжили путь. Сколько времени затратил каждый из них на весь путь, если первый пришёл в то место, из которого вышел второй, на 28 мин позже, чем второй пришёл в то место, откуда вышел первый? Считается, что каждый шёл без остановок с постоянной скоростью. ( М.И.Сканави, «Сборник задач по математике для поступающих в ВУЗы», №13.317)</a:t>
            </a:r>
            <a:endParaRPr lang="ru-RU" sz="2000" dirty="0" smtClean="0">
              <a:cs typeface="Arial" pitchFamily="34" charset="0"/>
            </a:endParaRPr>
          </a:p>
          <a:p>
            <a:pPr algn="just">
              <a:buNone/>
            </a:pPr>
            <a:endParaRPr lang="ru-RU" sz="2000" dirty="0"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endParaRPr lang="ru-RU" sz="3200" b="1" u="sng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176" y="0"/>
            <a:ext cx="8742597" cy="24717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Домашнее задание</a:t>
            </a:r>
          </a:p>
          <a:p>
            <a:pPr marL="0" lvl="0" indent="354013" algn="just">
              <a:buNone/>
            </a:pPr>
            <a:r>
              <a:rPr lang="ru-RU" sz="2400" dirty="0" smtClean="0">
                <a:cs typeface="Arial" pitchFamily="34" charset="0"/>
              </a:rPr>
              <a:t>Пешеход вышел из пункта А в пункт В. Через 45 минут из А в В выехал велосипедист. Когда велосипедист прибыл в пункт В, пешеходу оставалось пройти 3/8 всего пути. Сколько времени потратил пешеход на весь путь, если известно, что велосипедист догнал пешехода на половине пути из пункта А в пункт В, а скорости пешехода и велосипедиста постоянны?</a:t>
            </a:r>
          </a:p>
          <a:p>
            <a:pPr algn="just"/>
            <a:endParaRPr lang="ru-RU" sz="2400" dirty="0"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Aft>
                <a:spcPct val="0"/>
              </a:spcAft>
            </a:pPr>
            <a:endParaRPr lang="ru-RU" sz="3200" b="1" u="sng">
              <a:solidFill>
                <a:srgbClr val="C00000"/>
              </a:solidFill>
            </a:endParaRPr>
          </a:p>
        </p:txBody>
      </p:sp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143" y="2366471"/>
            <a:ext cx="7256688" cy="42850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02970" y="6119687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 мин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690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Решение текстовых задач на движение  методом подобия</vt:lpstr>
      <vt:lpstr>Укажите пары подобных треугольников  и докажите их подобие</vt:lpstr>
      <vt:lpstr>Найдите х и у</vt:lpstr>
      <vt:lpstr>Даны графики равномерного прямолинейного движения.  Сравните скорости тел.</vt:lpstr>
      <vt:lpstr>Слайд 5</vt:lpstr>
      <vt:lpstr>Слайд 6</vt:lpstr>
      <vt:lpstr>Самостоятельная работа 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35</cp:revision>
  <dcterms:created xsi:type="dcterms:W3CDTF">2009-12-02T11:55:07Z</dcterms:created>
  <dcterms:modified xsi:type="dcterms:W3CDTF">2009-12-22T15:16:25Z</dcterms:modified>
</cp:coreProperties>
</file>