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62" d="100"/>
          <a:sy n="62" d="100"/>
        </p:scale>
        <p:origin x="-8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B58C0-4D5E-4B3E-8CB5-D10BAB000AA7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7E69-B022-4A7D-B654-4264B2CB8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32DB-1CC5-43C5-AF1A-8D87F543E2FA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154C-B3F4-4E46-AA04-9D0DDA1D7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A9C7F-0C4F-4A03-BB41-AA0805879F98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7DD5F-C870-4052-9C84-147B0886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66040-2B84-4EB0-A7EC-DE00FF7768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C4E5D-035D-4A11-9A40-2FC578D3B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D082-F20F-4BB6-BF9E-DE620B953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95CDA-84CD-4A9C-A878-4E169EA59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774F2-7E4E-401E-AA80-48D0249B48F3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971F-3D9F-4F65-9DBF-12B02956BB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3494D-8219-4FB5-8CFF-5F48829B6ACF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A9FBF-5A61-4CB5-991D-68B826A9B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FD4EA-3FF7-4E22-9174-248A7A250E84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0F3D3-415D-4774-8F84-B290198D7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3065B-58F2-4409-A9C9-BF34139C460A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511D-675E-435B-BCEB-925328F96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924C6-A759-412F-8283-4EF247E61B91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7D8E8-6CC8-4EAC-95FB-4EACB46B7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C9093-5430-4824-B3BE-C4369EE6FE36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07647-FA4D-46DE-9085-FA6974831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A63F-3CC8-420F-B8EE-AA17F20A4E16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E4865-0061-4B59-880B-DC4BA85C0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5355D-1E4C-4845-B5E1-555ED23DA28A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C3EF4-6F1F-452F-B87B-3EC78856B5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3BA0FC-1C92-4084-8FA9-41FC03493DBC}" type="datetimeFigureOut">
              <a:rPr lang="ru-RU"/>
              <a:pPr>
                <a:defRPr/>
              </a:pPr>
              <a:t>12.12.2009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5E3DC-0F31-44A5-881A-7C4A1DD9EB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ransition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7;&#1088;&#1080;&#1083;&#1086;&#1078;&#1077;&#1085;&#1080;&#1077;4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7;&#1088;&#1080;&#1083;&#1086;&#1078;&#1077;&#1085;&#1080;&#1077;5.wma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кремль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8642350" cy="62642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Лексико-орфографическая работа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472488" cy="5089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Собор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Епископ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Фреска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Усыпальница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Осв..тить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Маковица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Горельеф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Портал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</p:txBody>
      </p:sp>
      <p:sp>
        <p:nvSpPr>
          <p:cNvPr id="131076" name="Rectangle 4"/>
          <p:cNvSpPr>
            <a:spLocks noChangeArrowheads="1"/>
          </p:cNvSpPr>
          <p:nvPr/>
        </p:nvSpPr>
        <p:spPr bwMode="auto">
          <a:xfrm>
            <a:off x="3733800" y="1414463"/>
            <a:ext cx="446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endParaRPr lang="ru-RU" sz="3200">
              <a:effectLst>
                <a:outerShdw blurRad="38100" dist="38100" dir="2700000" algn="tl">
                  <a:srgbClr val="FFFFFF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31109" name="Rectangle 37"/>
          <p:cNvSpPr>
            <a:spLocks noChangeArrowheads="1"/>
          </p:cNvSpPr>
          <p:nvPr/>
        </p:nvSpPr>
        <p:spPr bwMode="auto">
          <a:xfrm>
            <a:off x="2428875" y="1143000"/>
            <a:ext cx="5976938" cy="288925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Главная большая церковь в городе</a:t>
            </a:r>
          </a:p>
        </p:txBody>
      </p:sp>
      <p:sp>
        <p:nvSpPr>
          <p:cNvPr id="131110" name="Rectangle 38"/>
          <p:cNvSpPr>
            <a:spLocks noChangeArrowheads="1"/>
          </p:cNvSpPr>
          <p:nvPr/>
        </p:nvSpPr>
        <p:spPr bwMode="auto">
          <a:xfrm>
            <a:off x="2411413" y="1844675"/>
            <a:ext cx="6121400" cy="288925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Высшее духовное звание в христианской церкви</a:t>
            </a:r>
          </a:p>
        </p:txBody>
      </p:sp>
      <p:sp>
        <p:nvSpPr>
          <p:cNvPr id="131111" name="Rectangle 39"/>
          <p:cNvSpPr>
            <a:spLocks noChangeArrowheads="1"/>
          </p:cNvSpPr>
          <p:nvPr/>
        </p:nvSpPr>
        <p:spPr bwMode="auto">
          <a:xfrm>
            <a:off x="2339975" y="2276475"/>
            <a:ext cx="6264275" cy="431800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Роспись стен водяными красками по сырой штукатурке</a:t>
            </a:r>
          </a:p>
        </p:txBody>
      </p:sp>
      <p:sp>
        <p:nvSpPr>
          <p:cNvPr id="131112" name="Rectangle 40"/>
          <p:cNvSpPr>
            <a:spLocks noChangeArrowheads="1"/>
          </p:cNvSpPr>
          <p:nvPr/>
        </p:nvSpPr>
        <p:spPr bwMode="auto">
          <a:xfrm>
            <a:off x="2771775" y="2924175"/>
            <a:ext cx="5761038" cy="287338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Склеп, помещение для погребения</a:t>
            </a:r>
          </a:p>
        </p:txBody>
      </p:sp>
      <p:sp>
        <p:nvSpPr>
          <p:cNvPr id="131113" name="Rectangle 41"/>
          <p:cNvSpPr>
            <a:spLocks noChangeArrowheads="1"/>
          </p:cNvSpPr>
          <p:nvPr/>
        </p:nvSpPr>
        <p:spPr bwMode="auto">
          <a:xfrm>
            <a:off x="2627313" y="3429000"/>
            <a:ext cx="6048375" cy="288925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Совершить обряд придания святости</a:t>
            </a:r>
          </a:p>
        </p:txBody>
      </p:sp>
      <p:sp>
        <p:nvSpPr>
          <p:cNvPr id="131114" name="Rectangle 42"/>
          <p:cNvSpPr>
            <a:spLocks noChangeArrowheads="1"/>
          </p:cNvSpPr>
          <p:nvPr/>
        </p:nvSpPr>
        <p:spPr bwMode="auto">
          <a:xfrm>
            <a:off x="2555875" y="3933825"/>
            <a:ext cx="6121400" cy="360363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Купол церкви</a:t>
            </a:r>
          </a:p>
        </p:txBody>
      </p:sp>
      <p:sp>
        <p:nvSpPr>
          <p:cNvPr id="131115" name="Rectangle 43"/>
          <p:cNvSpPr>
            <a:spLocks noChangeArrowheads="1"/>
          </p:cNvSpPr>
          <p:nvPr/>
        </p:nvSpPr>
        <p:spPr bwMode="auto">
          <a:xfrm>
            <a:off x="2411413" y="4437063"/>
            <a:ext cx="6335712" cy="576262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Скульптурное изображение, выступающее над плоскостью</a:t>
            </a:r>
          </a:p>
          <a:p>
            <a:pPr algn="ctr"/>
            <a:r>
              <a:rPr lang="ru-RU">
                <a:latin typeface="Calibri" pitchFamily="34" charset="0"/>
              </a:rPr>
              <a:t>фона более чем на половину своего объема</a:t>
            </a:r>
          </a:p>
        </p:txBody>
      </p:sp>
      <p:sp>
        <p:nvSpPr>
          <p:cNvPr id="12300" name="Rectangle 44"/>
          <p:cNvSpPr>
            <a:spLocks noChangeArrowheads="1"/>
          </p:cNvSpPr>
          <p:nvPr/>
        </p:nvSpPr>
        <p:spPr bwMode="auto">
          <a:xfrm>
            <a:off x="2286000" y="5286375"/>
            <a:ext cx="6715125" cy="357188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>
                <a:latin typeface="Calibri" pitchFamily="34" charset="0"/>
              </a:rPr>
              <a:t>Главный вход большого здания, архитектурно оформленный</a:t>
            </a:r>
          </a:p>
        </p:txBody>
      </p:sp>
      <p:sp>
        <p:nvSpPr>
          <p:cNvPr id="26637" name="Line 45"/>
          <p:cNvSpPr>
            <a:spLocks noChangeShapeType="1"/>
          </p:cNvSpPr>
          <p:nvPr/>
        </p:nvSpPr>
        <p:spPr bwMode="auto">
          <a:xfrm>
            <a:off x="1692275" y="1341438"/>
            <a:ext cx="719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46"/>
          <p:cNvSpPr>
            <a:spLocks noChangeShapeType="1"/>
          </p:cNvSpPr>
          <p:nvPr/>
        </p:nvSpPr>
        <p:spPr bwMode="auto">
          <a:xfrm>
            <a:off x="1835150" y="1916113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47"/>
          <p:cNvSpPr>
            <a:spLocks noChangeShapeType="1"/>
          </p:cNvSpPr>
          <p:nvPr/>
        </p:nvSpPr>
        <p:spPr bwMode="auto">
          <a:xfrm>
            <a:off x="1763713" y="24209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48"/>
          <p:cNvSpPr>
            <a:spLocks noChangeShapeType="1"/>
          </p:cNvSpPr>
          <p:nvPr/>
        </p:nvSpPr>
        <p:spPr bwMode="auto">
          <a:xfrm>
            <a:off x="2339975" y="29972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49"/>
          <p:cNvSpPr>
            <a:spLocks noChangeShapeType="1"/>
          </p:cNvSpPr>
          <p:nvPr/>
        </p:nvSpPr>
        <p:spPr bwMode="auto">
          <a:xfrm>
            <a:off x="2051050" y="350043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50"/>
          <p:cNvSpPr>
            <a:spLocks noChangeShapeType="1"/>
          </p:cNvSpPr>
          <p:nvPr/>
        </p:nvSpPr>
        <p:spPr bwMode="auto">
          <a:xfrm>
            <a:off x="2051050" y="414972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51"/>
          <p:cNvSpPr>
            <a:spLocks noChangeShapeType="1"/>
          </p:cNvSpPr>
          <p:nvPr/>
        </p:nvSpPr>
        <p:spPr bwMode="auto">
          <a:xfrm>
            <a:off x="2051050" y="46529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52"/>
          <p:cNvSpPr>
            <a:spLocks noChangeShapeType="1"/>
          </p:cNvSpPr>
          <p:nvPr/>
        </p:nvSpPr>
        <p:spPr bwMode="auto">
          <a:xfrm>
            <a:off x="1714500" y="5429250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1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09" grpId="0" animBg="1"/>
      <p:bldP spid="131110" grpId="0" animBg="1"/>
      <p:bldP spid="131111" grpId="0" animBg="1"/>
      <p:bldP spid="131112" grpId="0" animBg="1"/>
      <p:bldP spid="131113" grpId="0" animBg="1"/>
      <p:bldP spid="131114" grpId="0" animBg="1"/>
      <p:bldP spid="131115" grpId="0" animBg="1"/>
      <p:bldP spid="123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Легенда о голубе</a:t>
            </a:r>
          </a:p>
        </p:txBody>
      </p:sp>
      <p:pic>
        <p:nvPicPr>
          <p:cNvPr id="27651" name="Picture 4" descr="голубь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268413"/>
            <a:ext cx="4608512" cy="3816350"/>
          </a:xfrm>
          <a:noFill/>
        </p:spPr>
      </p:pic>
      <p:pic>
        <p:nvPicPr>
          <p:cNvPr id="27652" name="Picture 6" descr="голубь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2060575"/>
            <a:ext cx="4105275" cy="4525963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marL="0" indent="538163" eaLnBrk="1" hangingPunct="1">
              <a:buFont typeface="Wingdings" pitchFamily="2" charset="2"/>
              <a:buNone/>
            </a:pPr>
            <a:r>
              <a:rPr lang="ru-RU" sz="3600" smtClean="0"/>
              <a:t>На кресте центрального купола  находится свинцовая фигура голубя. Голубь символ Святого Духа. </a:t>
            </a:r>
          </a:p>
          <a:p>
            <a:pPr marL="0" indent="538163" eaLnBrk="1" hangingPunct="1">
              <a:buFont typeface="Wingdings" pitchFamily="2" charset="2"/>
              <a:buNone/>
            </a:pPr>
            <a:r>
              <a:rPr lang="ru-RU" sz="3600" smtClean="0"/>
              <a:t>Когда в 1570 году Иван Грозный жестоко расправился с жителями Новгорода на крест присел отдохнуть голубь. Он увидел страшное побоище ужаснулся и окаменел. После Богородица открыла одному из монахов</a:t>
            </a:r>
            <a:r>
              <a:rPr lang="en-US" sz="3600" smtClean="0"/>
              <a:t>:</a:t>
            </a:r>
            <a:endParaRPr lang="ru-RU" sz="3600" smtClean="0"/>
          </a:p>
          <a:p>
            <a:pPr marL="0" indent="538163"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Легенда о Спасителе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smtClean="0"/>
              <a:t>    Летопись сохранила предание о том, как на изображении в куполе благословляющая десница Спасителя на другой день оказалась сжатою. Фреску переписывали до трех раз, пока на четвертый день сверху не раздался голос Христа, просящего оставить Его образ с сжатою рукой, так как в руке Он держит Новгород, которому быть, пока не разожмет Он Свою руку. Так, молясь в храме, устремляя свой взор к небу, новгородцы воочию видели Ту руку, которая держала их общую судьбу.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4" name="Rectangle 10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/>
              <a:t>Легенда об  иконе Божией Матери «Знамение»</a:t>
            </a:r>
          </a:p>
        </p:txBody>
      </p:sp>
      <p:sp>
        <p:nvSpPr>
          <p:cNvPr id="30723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mtClean="0"/>
              <a:t>В соборе хранится русская национальна реликвия – икона Божией Матери «Знамение», в 1170 г. защитившая Новгород от суздальцев.</a:t>
            </a:r>
          </a:p>
        </p:txBody>
      </p:sp>
      <p:pic>
        <p:nvPicPr>
          <p:cNvPr id="30724" name="Picture 4" descr="AFCASZ8PEMCAI3RPHFCAX16UKPCAHHE6SNCAQLAMV7CA43E0P9CASHMWA0CAGQAO07CAGLP2Q1CA6CTJO3CAQ617LZCA49JYRSCA30MK1KCAUDVB09CA6GQK81CA1HQ2FQCAOBA13HCA3I2N3SCAB61OBW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3573463"/>
            <a:ext cx="2544763" cy="3024187"/>
          </a:xfrm>
          <a:noFill/>
        </p:spPr>
      </p:pic>
      <p:pic>
        <p:nvPicPr>
          <p:cNvPr id="30725" name="Picture 7" descr="UECA4A0D6ECAI2BYSYCAESTVMZCAPM1SX9CAR1OZAQCAG8SRZLCAL50UJICAJ3V8ZJCAXGA7OICAHXLZX1CABU0CGICAXPWXFJCAXWBW76CA8B023ACATWQUC9CA8U6JUMCACW2QCSCA2K1XOZCAV0NT8K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227763" y="1412875"/>
            <a:ext cx="2754312" cy="320992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18488" cy="4143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663300"/>
                </a:solidFill>
              </a:rPr>
              <a:t>Страница 2.</a:t>
            </a:r>
            <a:r>
              <a:rPr lang="ru-RU" sz="4000" smtClean="0"/>
              <a:t>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smtClean="0"/>
              <a:t>«</a:t>
            </a:r>
            <a:r>
              <a:rPr lang="ru-RU" sz="4000" smtClean="0"/>
              <a:t>Преданья старины глубокой…»</a:t>
            </a:r>
          </a:p>
          <a:p>
            <a:pPr eaLnBrk="1" hangingPunct="1">
              <a:lnSpc>
                <a:spcPct val="90000"/>
              </a:lnSpc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Во что верили новгородцы?</a:t>
            </a:r>
          </a:p>
          <a:p>
            <a:pPr eaLnBrk="1" hangingPunct="1">
              <a:lnSpc>
                <a:spcPct val="90000"/>
              </a:lnSpc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Загадочные истории.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Такого не придумаешь!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2214546" y="277813"/>
            <a:ext cx="5500726" cy="774700"/>
          </a:xfrm>
        </p:spPr>
        <p:txBody>
          <a:bodyPr/>
          <a:lstStyle/>
          <a:p>
            <a:pPr eaLnBrk="1" hangingPunct="1"/>
            <a:r>
              <a:rPr lang="ru-RU" smtClean="0"/>
              <a:t>Новгород военный</a:t>
            </a:r>
          </a:p>
        </p:txBody>
      </p:sp>
      <p:pic>
        <p:nvPicPr>
          <p:cNvPr id="32771" name="Picture 4" descr="война 2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125538"/>
            <a:ext cx="3816350" cy="5327650"/>
          </a:xfrm>
          <a:noFill/>
        </p:spPr>
      </p:pic>
      <p:pic>
        <p:nvPicPr>
          <p:cNvPr id="32772" name="Picture 7" descr="война"/>
          <p:cNvPicPr>
            <a:picLocks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427538" y="1125538"/>
            <a:ext cx="4286250" cy="5399087"/>
          </a:xfrm>
          <a:noFill/>
        </p:spPr>
      </p:pic>
      <p:pic>
        <p:nvPicPr>
          <p:cNvPr id="8" name="приложение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rgbClr val="663300"/>
                </a:solidFill>
              </a:rPr>
              <a:t>Кукрыниксы «Бегство фашистов из Новгорода» 1944-1946 г.</a:t>
            </a:r>
          </a:p>
        </p:txBody>
      </p:sp>
      <p:pic>
        <p:nvPicPr>
          <p:cNvPr id="33795" name="Picture 7" descr="кукрыниксы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169988"/>
            <a:ext cx="7991475" cy="54991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663300"/>
                </a:solidFill>
              </a:rPr>
              <a:t>Возвращение креста</a:t>
            </a:r>
            <a:r>
              <a:rPr lang="ru-RU" sz="4000" smtClean="0"/>
              <a:t> </a:t>
            </a:r>
          </a:p>
        </p:txBody>
      </p:sp>
      <p:pic>
        <p:nvPicPr>
          <p:cNvPr id="34819" name="Picture 11" descr="крест 2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125538"/>
            <a:ext cx="2252662" cy="3097212"/>
          </a:xfrm>
          <a:noFill/>
        </p:spPr>
      </p:pic>
      <p:pic>
        <p:nvPicPr>
          <p:cNvPr id="34820" name="Picture 7" descr="untitled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79725" y="1773238"/>
            <a:ext cx="6264275" cy="4556125"/>
          </a:xfrm>
          <a:noFill/>
        </p:spPr>
      </p:pic>
      <p:pic>
        <p:nvPicPr>
          <p:cNvPr id="34821" name="Picture 12" descr="крест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403350" y="3860800"/>
            <a:ext cx="2106613" cy="2808288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Страница 3.</a:t>
            </a:r>
            <a:r>
              <a:rPr lang="ru-RU" smtClean="0"/>
              <a:t> </a:t>
            </a:r>
          </a:p>
        </p:txBody>
      </p:sp>
      <p:sp>
        <p:nvSpPr>
          <p:cNvPr id="1537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4800" smtClean="0"/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4800" smtClean="0"/>
              <a:t>         </a:t>
            </a:r>
            <a:r>
              <a:rPr lang="ru-RU" sz="600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Военные годы.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кремль 3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85750"/>
            <a:ext cx="8569325" cy="63373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mtClean="0">
                <a:solidFill>
                  <a:srgbClr val="663300"/>
                </a:solidFill>
              </a:rPr>
              <a:t>Страница 4.</a:t>
            </a:r>
            <a:br>
              <a:rPr lang="ru-RU" sz="4000" smtClean="0">
                <a:solidFill>
                  <a:srgbClr val="663300"/>
                </a:solidFill>
              </a:rPr>
            </a:br>
            <a:r>
              <a:rPr lang="ru-RU" sz="4000" smtClean="0">
                <a:solidFill>
                  <a:srgbClr val="663300"/>
                </a:solidFill>
              </a:rPr>
              <a:t>София сегодня.</a:t>
            </a:r>
          </a:p>
        </p:txBody>
      </p:sp>
      <p:pic>
        <p:nvPicPr>
          <p:cNvPr id="36867" name="Picture 4" descr="1-web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10000"/>
          </a:blip>
          <a:srcRect l="1651"/>
          <a:stretch>
            <a:fillRect/>
          </a:stretch>
        </p:blipFill>
        <p:spPr>
          <a:xfrm>
            <a:off x="1285875" y="1714500"/>
            <a:ext cx="6315075" cy="479742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663300"/>
                </a:solidFill>
              </a:rPr>
              <a:t>Сочинение - рассуждение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Тезис: «Почему Софийский собор можно считать символом Великого Новгорода»?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ru-RU" smtClean="0"/>
              <a:t>Аргументы: а) богатая история;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				б) легенды;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				в) военное лихолетье;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				г) красота современного 			облика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mtClean="0"/>
              <a:t>3. Вывод.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собор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476250"/>
            <a:ext cx="4319587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иложение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728" y="10001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собор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19125"/>
            <a:ext cx="7620000" cy="56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собор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962025"/>
            <a:ext cx="7410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собор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собор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57175"/>
            <a:ext cx="47625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sophia_s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549275"/>
            <a:ext cx="7559675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3" descr="5"/>
          <p:cNvPicPr>
            <a:picLocks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24075" y="188913"/>
            <a:ext cx="4773613" cy="6165850"/>
          </a:xfrm>
          <a:noFill/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собор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3588" y="188913"/>
            <a:ext cx="507682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кремль 7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214313"/>
            <a:ext cx="8569325" cy="63373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собор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60350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Россия мудростью жива.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Стоит незыблемо всеславный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Собор Софии пятиглавый –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		России свет и голова!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                          		</a:t>
            </a:r>
            <a:r>
              <a:rPr lang="ru-RU" sz="2400" smtClean="0"/>
              <a:t>Лариса Максимчук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7724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Софийский собор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20484" name="Picture 7" descr="1-web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 l="1389"/>
          <a:stretch>
            <a:fillRect/>
          </a:stretch>
        </p:blipFill>
        <p:spPr bwMode="auto">
          <a:xfrm>
            <a:off x="1143000" y="1196975"/>
            <a:ext cx="710088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594829"/>
                </a:solidFill>
              </a:rPr>
              <a:t>Эмблема города</a:t>
            </a:r>
          </a:p>
        </p:txBody>
      </p:sp>
      <p:pic>
        <p:nvPicPr>
          <p:cNvPr id="21507" name="Picture 4" descr="эмблема 1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341438"/>
            <a:ext cx="5141913" cy="5141912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mtClean="0"/>
              <a:t>                    </a:t>
            </a:r>
            <a:r>
              <a:rPr lang="ru-RU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25972" name="Rectangle 20"/>
          <p:cNvSpPr>
            <a:spLocks noChangeArrowheads="1"/>
          </p:cNvSpPr>
          <p:nvPr/>
        </p:nvSpPr>
        <p:spPr bwMode="auto">
          <a:xfrm>
            <a:off x="1835150" y="692150"/>
            <a:ext cx="5400675" cy="1296988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>
                <a:latin typeface="Calibri" pitchFamily="34" charset="0"/>
              </a:rPr>
              <a:t>Рассуждение </a:t>
            </a:r>
          </a:p>
        </p:txBody>
      </p:sp>
      <p:sp>
        <p:nvSpPr>
          <p:cNvPr id="22532" name="Line 21"/>
          <p:cNvSpPr>
            <a:spLocks noChangeShapeType="1"/>
          </p:cNvSpPr>
          <p:nvPr/>
        </p:nvSpPr>
        <p:spPr bwMode="auto">
          <a:xfrm>
            <a:off x="4500563" y="19891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3" name="Line 22"/>
          <p:cNvSpPr>
            <a:spLocks noChangeShapeType="1"/>
          </p:cNvSpPr>
          <p:nvPr/>
        </p:nvSpPr>
        <p:spPr bwMode="auto">
          <a:xfrm>
            <a:off x="1979613" y="2708275"/>
            <a:ext cx="6337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4" name="Line 24"/>
          <p:cNvSpPr>
            <a:spLocks noChangeShapeType="1"/>
          </p:cNvSpPr>
          <p:nvPr/>
        </p:nvSpPr>
        <p:spPr bwMode="auto">
          <a:xfrm flipH="1">
            <a:off x="900113" y="2708275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25"/>
          <p:cNvSpPr>
            <a:spLocks noChangeShapeType="1"/>
          </p:cNvSpPr>
          <p:nvPr/>
        </p:nvSpPr>
        <p:spPr bwMode="auto">
          <a:xfrm>
            <a:off x="900113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6" name="Line 26"/>
          <p:cNvSpPr>
            <a:spLocks noChangeShapeType="1"/>
          </p:cNvSpPr>
          <p:nvPr/>
        </p:nvSpPr>
        <p:spPr bwMode="auto">
          <a:xfrm>
            <a:off x="4500563" y="27082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7" name="Line 27"/>
          <p:cNvSpPr>
            <a:spLocks noChangeShapeType="1"/>
          </p:cNvSpPr>
          <p:nvPr/>
        </p:nvSpPr>
        <p:spPr bwMode="auto">
          <a:xfrm>
            <a:off x="8316913" y="27082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5980" name="Rectangle 28"/>
          <p:cNvSpPr>
            <a:spLocks noChangeArrowheads="1"/>
          </p:cNvSpPr>
          <p:nvPr/>
        </p:nvSpPr>
        <p:spPr bwMode="auto">
          <a:xfrm>
            <a:off x="250825" y="3789363"/>
            <a:ext cx="2520950" cy="1295400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Calibri" pitchFamily="34" charset="0"/>
              </a:rPr>
              <a:t>тезис</a:t>
            </a:r>
          </a:p>
        </p:txBody>
      </p:sp>
      <p:sp>
        <p:nvSpPr>
          <p:cNvPr id="125981" name="Rectangle 29"/>
          <p:cNvSpPr>
            <a:spLocks noChangeArrowheads="1"/>
          </p:cNvSpPr>
          <p:nvPr/>
        </p:nvSpPr>
        <p:spPr bwMode="auto">
          <a:xfrm>
            <a:off x="3276600" y="3716338"/>
            <a:ext cx="2592388" cy="1081087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Calibri" pitchFamily="34" charset="0"/>
              </a:rPr>
              <a:t>аргументы</a:t>
            </a:r>
          </a:p>
        </p:txBody>
      </p:sp>
      <p:sp>
        <p:nvSpPr>
          <p:cNvPr id="125982" name="Rectangle 30"/>
          <p:cNvSpPr>
            <a:spLocks noChangeArrowheads="1"/>
          </p:cNvSpPr>
          <p:nvPr/>
        </p:nvSpPr>
        <p:spPr bwMode="auto">
          <a:xfrm>
            <a:off x="6443663" y="3789363"/>
            <a:ext cx="2449512" cy="1152525"/>
          </a:xfrm>
          <a:prstGeom prst="rect">
            <a:avLst/>
          </a:prstGeom>
          <a:solidFill>
            <a:srgbClr val="C8C4C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>
                <a:latin typeface="Calibri" pitchFamily="34" charset="0"/>
              </a:rPr>
              <a:t>вывод</a:t>
            </a:r>
          </a:p>
        </p:txBody>
      </p:sp>
      <p:sp>
        <p:nvSpPr>
          <p:cNvPr id="22541" name="AutoShape 31"/>
          <p:cNvSpPr>
            <a:spLocks noChangeArrowheads="1"/>
          </p:cNvSpPr>
          <p:nvPr/>
        </p:nvSpPr>
        <p:spPr bwMode="auto">
          <a:xfrm>
            <a:off x="4356100" y="4797425"/>
            <a:ext cx="36195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25984" name="Rectangle 32"/>
          <p:cNvSpPr>
            <a:spLocks noChangeArrowheads="1"/>
          </p:cNvSpPr>
          <p:nvPr/>
        </p:nvSpPr>
        <p:spPr bwMode="auto">
          <a:xfrm>
            <a:off x="3276600" y="5157788"/>
            <a:ext cx="2735263" cy="287337"/>
          </a:xfrm>
          <a:prstGeom prst="rect">
            <a:avLst/>
          </a:prstGeom>
          <a:solidFill>
            <a:srgbClr val="C8C4C6"/>
          </a:solidFill>
          <a:ln w="9525">
            <a:solidFill>
              <a:srgbClr val="C8C4C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1-й аргумент</a:t>
            </a:r>
          </a:p>
        </p:txBody>
      </p:sp>
      <p:sp>
        <p:nvSpPr>
          <p:cNvPr id="22543" name="AutoShape 33"/>
          <p:cNvSpPr>
            <a:spLocks noChangeArrowheads="1"/>
          </p:cNvSpPr>
          <p:nvPr/>
        </p:nvSpPr>
        <p:spPr bwMode="auto">
          <a:xfrm>
            <a:off x="4356100" y="5445125"/>
            <a:ext cx="431800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3276600" y="5805488"/>
            <a:ext cx="2663825" cy="287337"/>
          </a:xfrm>
          <a:prstGeom prst="rect">
            <a:avLst/>
          </a:prstGeom>
          <a:solidFill>
            <a:srgbClr val="C8C4C6"/>
          </a:solidFill>
          <a:ln w="9525">
            <a:solidFill>
              <a:srgbClr val="C8C4C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2-й аргумент</a:t>
            </a:r>
          </a:p>
        </p:txBody>
      </p:sp>
      <p:sp>
        <p:nvSpPr>
          <p:cNvPr id="22545" name="AutoShape 35"/>
          <p:cNvSpPr>
            <a:spLocks noChangeArrowheads="1"/>
          </p:cNvSpPr>
          <p:nvPr/>
        </p:nvSpPr>
        <p:spPr bwMode="auto">
          <a:xfrm>
            <a:off x="4427538" y="6165850"/>
            <a:ext cx="360362" cy="2873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101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3276600" y="6453188"/>
            <a:ext cx="2736850" cy="288925"/>
          </a:xfrm>
          <a:prstGeom prst="rect">
            <a:avLst/>
          </a:prstGeom>
          <a:solidFill>
            <a:srgbClr val="C8C4C6"/>
          </a:solidFill>
          <a:ln w="9525">
            <a:solidFill>
              <a:srgbClr val="C8C4C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Calibri" pitchFamily="34" charset="0"/>
              </a:rPr>
              <a:t>и т.д.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59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259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259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59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59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59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2" grpId="0" animBg="1"/>
      <p:bldP spid="125980" grpId="0" animBg="1"/>
      <p:bldP spid="125981" grpId="0" animBg="1"/>
      <p:bldP spid="125982" grpId="0" animBg="1"/>
      <p:bldP spid="125984" grpId="0" animBg="1"/>
      <p:bldP spid="125986" grpId="0" animBg="1"/>
      <p:bldP spid="12598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663300"/>
                </a:solidFill>
              </a:rPr>
              <a:t>Тезис </a:t>
            </a:r>
          </a:p>
        </p:txBody>
      </p:sp>
      <p:pic>
        <p:nvPicPr>
          <p:cNvPr id="23555" name="Picture 4" descr="1"/>
          <p:cNvPicPr>
            <a:picLocks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2133600"/>
            <a:ext cx="6048375" cy="4291013"/>
          </a:xfrm>
          <a:noFill/>
        </p:spPr>
      </p:pic>
      <p:sp>
        <p:nvSpPr>
          <p:cNvPr id="23556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85750" y="1143000"/>
            <a:ext cx="8229600" cy="1000125"/>
          </a:xfrm>
        </p:spPr>
        <p:txBody>
          <a:bodyPr/>
          <a:lstStyle/>
          <a:p>
            <a:pPr eaLnBrk="1" hangingPunct="1"/>
            <a:r>
              <a:rPr lang="ru-RU" sz="2800" b="1" smtClean="0"/>
              <a:t>Почему Софийский собор – символ Великого Новгорода?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43125" y="0"/>
            <a:ext cx="5314950" cy="10001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dirty="0" smtClean="0">
                <a:solidFill>
                  <a:srgbClr val="001010"/>
                </a:solidFill>
              </a:rPr>
              <a:t/>
            </a:r>
            <a:br>
              <a:rPr lang="ru-RU" sz="3200" dirty="0" smtClean="0">
                <a:solidFill>
                  <a:srgbClr val="001010"/>
                </a:solidFill>
              </a:rPr>
            </a:br>
            <a:r>
              <a:rPr lang="ru-RU" sz="3200" u="sng" dirty="0" smtClean="0">
                <a:solidFill>
                  <a:srgbClr val="001010"/>
                </a:solidFill>
              </a:rPr>
              <a:t>Страница 1.</a:t>
            </a:r>
            <a:endParaRPr lang="ru-RU" sz="3200" dirty="0" smtClean="0">
              <a:solidFill>
                <a:srgbClr val="001010"/>
              </a:solidFill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00063" y="2857500"/>
            <a:ext cx="8207375" cy="15859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i="1" dirty="0" smtClean="0"/>
              <a:t>Из глубины веков…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00101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создания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собор 9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765175"/>
            <a:ext cx="7880350" cy="5057775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327</Words>
  <Application>Microsoft Office PowerPoint</Application>
  <PresentationFormat>Экран (4:3)</PresentationFormat>
  <Paragraphs>77</Paragraphs>
  <Slides>31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Wingdings</vt:lpstr>
      <vt:lpstr>Тема Office</vt:lpstr>
      <vt:lpstr>Слайд 1</vt:lpstr>
      <vt:lpstr>Слайд 2</vt:lpstr>
      <vt:lpstr>Слайд 3</vt:lpstr>
      <vt:lpstr>Софийский собор</vt:lpstr>
      <vt:lpstr>Эмблема города</vt:lpstr>
      <vt:lpstr>Слайд 6</vt:lpstr>
      <vt:lpstr>Тезис </vt:lpstr>
      <vt:lpstr>                      Страница 1.</vt:lpstr>
      <vt:lpstr>Слайд 9</vt:lpstr>
      <vt:lpstr>Лексико-орфографическая работа</vt:lpstr>
      <vt:lpstr>Легенда о голубе</vt:lpstr>
      <vt:lpstr>Слайд 12</vt:lpstr>
      <vt:lpstr>Легенда о Спасителе</vt:lpstr>
      <vt:lpstr>Легенда об  иконе Божией Матери «Знамение»</vt:lpstr>
      <vt:lpstr>Страница 2. </vt:lpstr>
      <vt:lpstr>Новгород военный</vt:lpstr>
      <vt:lpstr>Кукрыниксы «Бегство фашистов из Новгорода» 1944-1946 г.</vt:lpstr>
      <vt:lpstr>Возвращение креста </vt:lpstr>
      <vt:lpstr>Страница 3. </vt:lpstr>
      <vt:lpstr>Страница 4. София сегодня.</vt:lpstr>
      <vt:lpstr>Сочинение - рассуждение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KruEA</cp:lastModifiedBy>
  <cp:revision>6</cp:revision>
  <dcterms:created xsi:type="dcterms:W3CDTF">2009-12-07T15:40:41Z</dcterms:created>
  <dcterms:modified xsi:type="dcterms:W3CDTF">2009-12-12T09:37:24Z</dcterms:modified>
</cp:coreProperties>
</file>