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9" r:id="rId4"/>
    <p:sldId id="263" r:id="rId5"/>
    <p:sldId id="266" r:id="rId6"/>
    <p:sldId id="281" r:id="rId7"/>
    <p:sldId id="282" r:id="rId8"/>
    <p:sldId id="275" r:id="rId9"/>
    <p:sldId id="278" r:id="rId10"/>
    <p:sldId id="279" r:id="rId11"/>
    <p:sldId id="260" r:id="rId12"/>
    <p:sldId id="270" r:id="rId13"/>
    <p:sldId id="277" r:id="rId14"/>
    <p:sldId id="273" r:id="rId15"/>
    <p:sldId id="274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>
        <p:scale>
          <a:sx n="70" d="100"/>
          <a:sy n="70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50DDA-B8A1-48A8-8708-1861B76B9DA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A18CC-FCB6-4678-8058-1E4833E014A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Прессования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3A7A383A-C22D-418B-980D-7D9908A015BC}" type="parTrans" cxnId="{8B0BC0CC-DC98-4F00-BAB7-932127137D5C}">
      <dgm:prSet/>
      <dgm:spPr/>
      <dgm:t>
        <a:bodyPr/>
        <a:lstStyle/>
        <a:p>
          <a:endParaRPr lang="ru-RU"/>
        </a:p>
      </dgm:t>
    </dgm:pt>
    <dgm:pt modelId="{B49DCEAA-CA19-4090-81A0-9FF59F08C86E}" type="sibTrans" cxnId="{8B0BC0CC-DC98-4F00-BAB7-932127137D5C}">
      <dgm:prSet/>
      <dgm:spPr/>
      <dgm:t>
        <a:bodyPr/>
        <a:lstStyle/>
        <a:p>
          <a:endParaRPr lang="ru-RU"/>
        </a:p>
      </dgm:t>
    </dgm:pt>
    <dgm:pt modelId="{80E86E93-C13A-460C-9AE2-AF811D7E97F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Аппликация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38D1A8F9-781E-46D4-8D53-3BDC872DC499}" type="parTrans" cxnId="{B5B3C795-A4F4-4EC0-9D8E-D59A50C1C64D}">
      <dgm:prSet/>
      <dgm:spPr/>
      <dgm:t>
        <a:bodyPr/>
        <a:lstStyle/>
        <a:p>
          <a:endParaRPr lang="ru-RU"/>
        </a:p>
      </dgm:t>
    </dgm:pt>
    <dgm:pt modelId="{A5C7A7C4-A2BA-43DB-9DC3-6AF14A79201A}" type="sibTrans" cxnId="{B5B3C795-A4F4-4EC0-9D8E-D59A50C1C64D}">
      <dgm:prSet/>
      <dgm:spPr/>
      <dgm:t>
        <a:bodyPr/>
        <a:lstStyle/>
        <a:p>
          <a:endParaRPr lang="ru-RU"/>
        </a:p>
      </dgm:t>
    </dgm:pt>
    <dgm:pt modelId="{BC3FA2F5-4726-4B8D-8E73-D5030C06692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Мозаика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0149C07E-493E-442B-9455-1E7A495EAA90}" type="parTrans" cxnId="{E6ADBDC5-862C-4422-9D3A-14B247A74281}">
      <dgm:prSet/>
      <dgm:spPr/>
      <dgm:t>
        <a:bodyPr/>
        <a:lstStyle/>
        <a:p>
          <a:endParaRPr lang="ru-RU"/>
        </a:p>
      </dgm:t>
    </dgm:pt>
    <dgm:pt modelId="{0F378266-C5BC-4513-8FCE-06FAA08B7DCE}" type="sibTrans" cxnId="{E6ADBDC5-862C-4422-9D3A-14B247A74281}">
      <dgm:prSet/>
      <dgm:spPr/>
      <dgm:t>
        <a:bodyPr/>
        <a:lstStyle/>
        <a:p>
          <a:endParaRPr lang="ru-RU"/>
        </a:p>
      </dgm:t>
    </dgm:pt>
    <dgm:pt modelId="{6B49F73A-FB2C-4C59-BDB7-10D80229180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Плетение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4EB573F7-0C3C-4B75-B7AD-FF1DA0AB4767}" type="parTrans" cxnId="{AAC7ABB9-B494-4FE1-B285-52DB4FCDCE7B}">
      <dgm:prSet/>
      <dgm:spPr/>
      <dgm:t>
        <a:bodyPr/>
        <a:lstStyle/>
        <a:p>
          <a:endParaRPr lang="ru-RU"/>
        </a:p>
      </dgm:t>
    </dgm:pt>
    <dgm:pt modelId="{C1CF8A18-D2CA-4F5D-A4FE-F1F8F70BE8DC}" type="sibTrans" cxnId="{AAC7ABB9-B494-4FE1-B285-52DB4FCDCE7B}">
      <dgm:prSet/>
      <dgm:spPr/>
      <dgm:t>
        <a:bodyPr/>
        <a:lstStyle/>
        <a:p>
          <a:endParaRPr lang="ru-RU"/>
        </a:p>
      </dgm:t>
    </dgm:pt>
    <dgm:pt modelId="{36DB441C-0C0F-403E-9CF2-ABB00918958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Переплетение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086B4E38-D055-49FD-9149-2BC1C8259685}" type="parTrans" cxnId="{29ED22C2-FED9-4655-8304-90936173128C}">
      <dgm:prSet/>
      <dgm:spPr/>
      <dgm:t>
        <a:bodyPr/>
        <a:lstStyle/>
        <a:p>
          <a:endParaRPr lang="ru-RU"/>
        </a:p>
      </dgm:t>
    </dgm:pt>
    <dgm:pt modelId="{EB2E86CE-C60E-48C8-A5A1-8022B39E9678}" type="sibTrans" cxnId="{29ED22C2-FED9-4655-8304-90936173128C}">
      <dgm:prSet/>
      <dgm:spPr/>
      <dgm:t>
        <a:bodyPr/>
        <a:lstStyle/>
        <a:p>
          <a:endParaRPr lang="ru-RU"/>
        </a:p>
      </dgm:t>
    </dgm:pt>
    <dgm:pt modelId="{95BE4F50-8665-448D-A341-CB2D4EB69EA9}" type="pres">
      <dgm:prSet presAssocID="{B4C50DDA-B8A1-48A8-8708-1861B76B9D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37E8AE-0CA3-45D0-9EB8-1BA0306EE180}" type="pres">
      <dgm:prSet presAssocID="{357A18CC-FCB6-4678-8058-1E4833E014A3}" presName="node" presStyleLbl="node1" presStyleIdx="0" presStyleCnt="5" custScaleX="218406" custScaleY="128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79B07-72EE-48BC-B9B4-3587B8EBC37A}" type="pres">
      <dgm:prSet presAssocID="{357A18CC-FCB6-4678-8058-1E4833E014A3}" presName="spNode" presStyleCnt="0"/>
      <dgm:spPr/>
    </dgm:pt>
    <dgm:pt modelId="{BFC44426-50C7-4E17-A90D-0F64BD6905F3}" type="pres">
      <dgm:prSet presAssocID="{B49DCEAA-CA19-4090-81A0-9FF59F08C86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9E540D2-9D65-4AFE-A902-358C035A1234}" type="pres">
      <dgm:prSet presAssocID="{80E86E93-C13A-460C-9AE2-AF811D7E97F7}" presName="node" presStyleLbl="node1" presStyleIdx="1" presStyleCnt="5" custScaleX="189523" custRadScaleRad="102611" custRadScaleInc="6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A546A-9309-497A-85CF-D4BB98E9536B}" type="pres">
      <dgm:prSet presAssocID="{80E86E93-C13A-460C-9AE2-AF811D7E97F7}" presName="spNode" presStyleCnt="0"/>
      <dgm:spPr/>
    </dgm:pt>
    <dgm:pt modelId="{D2A3F0B2-7393-456E-9753-D3C15BD6D7A4}" type="pres">
      <dgm:prSet presAssocID="{A5C7A7C4-A2BA-43DB-9DC3-6AF14A79201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1B057F7-5B8E-4D82-8BDA-34CB9CC7F3BC}" type="pres">
      <dgm:prSet presAssocID="{BC3FA2F5-4726-4B8D-8E73-D5030C066925}" presName="node" presStyleLbl="node1" presStyleIdx="2" presStyleCnt="5" custScaleX="141887" custRadScaleRad="104713" custRadScaleInc="-7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40DB1-7683-4E33-876D-734FB31D5FD0}" type="pres">
      <dgm:prSet presAssocID="{BC3FA2F5-4726-4B8D-8E73-D5030C066925}" presName="spNode" presStyleCnt="0"/>
      <dgm:spPr/>
    </dgm:pt>
    <dgm:pt modelId="{8C1BA9C1-92EE-4295-B6C9-A5D1D0BC6ECF}" type="pres">
      <dgm:prSet presAssocID="{0F378266-C5BC-4513-8FCE-06FAA08B7DC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1EA65C4-06F7-40CC-851C-32AE12A82A92}" type="pres">
      <dgm:prSet presAssocID="{6B49F73A-FB2C-4C59-BDB7-10D80229180B}" presName="node" presStyleLbl="node1" presStyleIdx="3" presStyleCnt="5" custScaleX="15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7B875-F8ED-4C14-9322-BABBBB5EAC9E}" type="pres">
      <dgm:prSet presAssocID="{6B49F73A-FB2C-4C59-BDB7-10D80229180B}" presName="spNode" presStyleCnt="0"/>
      <dgm:spPr/>
    </dgm:pt>
    <dgm:pt modelId="{73C09D8C-1A3E-4AB5-A463-A2C0A638B1E6}" type="pres">
      <dgm:prSet presAssocID="{C1CF8A18-D2CA-4F5D-A4FE-F1F8F70BE8D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41B2AE8-2792-4F0B-BB50-C035645EB113}" type="pres">
      <dgm:prSet presAssocID="{36DB441C-0C0F-403E-9CF2-ABB00918958D}" presName="node" presStyleLbl="node1" presStyleIdx="4" presStyleCnt="5" custScaleX="195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F3B23-493E-4068-BF1F-12D5DA91B4D3}" type="pres">
      <dgm:prSet presAssocID="{36DB441C-0C0F-403E-9CF2-ABB00918958D}" presName="spNode" presStyleCnt="0"/>
      <dgm:spPr/>
    </dgm:pt>
    <dgm:pt modelId="{D76B6A18-F254-439E-BB4E-F7E3825AB178}" type="pres">
      <dgm:prSet presAssocID="{EB2E86CE-C60E-48C8-A5A1-8022B39E967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6F17DD5-8DDC-48C4-9F08-CD0686CEE52B}" type="presOf" srcId="{6B49F73A-FB2C-4C59-BDB7-10D80229180B}" destId="{B1EA65C4-06F7-40CC-851C-32AE12A82A92}" srcOrd="0" destOrd="0" presId="urn:microsoft.com/office/officeart/2005/8/layout/cycle6"/>
    <dgm:cxn modelId="{29ED22C2-FED9-4655-8304-90936173128C}" srcId="{B4C50DDA-B8A1-48A8-8708-1861B76B9DA8}" destId="{36DB441C-0C0F-403E-9CF2-ABB00918958D}" srcOrd="4" destOrd="0" parTransId="{086B4E38-D055-49FD-9149-2BC1C8259685}" sibTransId="{EB2E86CE-C60E-48C8-A5A1-8022B39E9678}"/>
    <dgm:cxn modelId="{B5B3C795-A4F4-4EC0-9D8E-D59A50C1C64D}" srcId="{B4C50DDA-B8A1-48A8-8708-1861B76B9DA8}" destId="{80E86E93-C13A-460C-9AE2-AF811D7E97F7}" srcOrd="1" destOrd="0" parTransId="{38D1A8F9-781E-46D4-8D53-3BDC872DC499}" sibTransId="{A5C7A7C4-A2BA-43DB-9DC3-6AF14A79201A}"/>
    <dgm:cxn modelId="{C764B079-32A8-4329-A0CC-ACC8DA55D7B5}" type="presOf" srcId="{C1CF8A18-D2CA-4F5D-A4FE-F1F8F70BE8DC}" destId="{73C09D8C-1A3E-4AB5-A463-A2C0A638B1E6}" srcOrd="0" destOrd="0" presId="urn:microsoft.com/office/officeart/2005/8/layout/cycle6"/>
    <dgm:cxn modelId="{99B34DDF-60EC-43AF-8826-F4D9308BF931}" type="presOf" srcId="{B4C50DDA-B8A1-48A8-8708-1861B76B9DA8}" destId="{95BE4F50-8665-448D-A341-CB2D4EB69EA9}" srcOrd="0" destOrd="0" presId="urn:microsoft.com/office/officeart/2005/8/layout/cycle6"/>
    <dgm:cxn modelId="{265D9D96-7891-47D2-B89D-BF889905F265}" type="presOf" srcId="{80E86E93-C13A-460C-9AE2-AF811D7E97F7}" destId="{99E540D2-9D65-4AFE-A902-358C035A1234}" srcOrd="0" destOrd="0" presId="urn:microsoft.com/office/officeart/2005/8/layout/cycle6"/>
    <dgm:cxn modelId="{E6ADBDC5-862C-4422-9D3A-14B247A74281}" srcId="{B4C50DDA-B8A1-48A8-8708-1861B76B9DA8}" destId="{BC3FA2F5-4726-4B8D-8E73-D5030C066925}" srcOrd="2" destOrd="0" parTransId="{0149C07E-493E-442B-9455-1E7A495EAA90}" sibTransId="{0F378266-C5BC-4513-8FCE-06FAA08B7DCE}"/>
    <dgm:cxn modelId="{057A52D2-EFEB-4115-BA8C-22D24DDB1DBA}" type="presOf" srcId="{EB2E86CE-C60E-48C8-A5A1-8022B39E9678}" destId="{D76B6A18-F254-439E-BB4E-F7E3825AB178}" srcOrd="0" destOrd="0" presId="urn:microsoft.com/office/officeart/2005/8/layout/cycle6"/>
    <dgm:cxn modelId="{9E660D55-F049-4310-9685-238EC2D3F1E0}" type="presOf" srcId="{BC3FA2F5-4726-4B8D-8E73-D5030C066925}" destId="{11B057F7-5B8E-4D82-8BDA-34CB9CC7F3BC}" srcOrd="0" destOrd="0" presId="urn:microsoft.com/office/officeart/2005/8/layout/cycle6"/>
    <dgm:cxn modelId="{76B5763B-DFD8-4DF2-B8C5-6EBFE47EFF3A}" type="presOf" srcId="{0F378266-C5BC-4513-8FCE-06FAA08B7DCE}" destId="{8C1BA9C1-92EE-4295-B6C9-A5D1D0BC6ECF}" srcOrd="0" destOrd="0" presId="urn:microsoft.com/office/officeart/2005/8/layout/cycle6"/>
    <dgm:cxn modelId="{2DDACA0D-FD2D-4F0B-9468-5FF71875C96C}" type="presOf" srcId="{36DB441C-0C0F-403E-9CF2-ABB00918958D}" destId="{341B2AE8-2792-4F0B-BB50-C035645EB113}" srcOrd="0" destOrd="0" presId="urn:microsoft.com/office/officeart/2005/8/layout/cycle6"/>
    <dgm:cxn modelId="{8B0BC0CC-DC98-4F00-BAB7-932127137D5C}" srcId="{B4C50DDA-B8A1-48A8-8708-1861B76B9DA8}" destId="{357A18CC-FCB6-4678-8058-1E4833E014A3}" srcOrd="0" destOrd="0" parTransId="{3A7A383A-C22D-418B-980D-7D9908A015BC}" sibTransId="{B49DCEAA-CA19-4090-81A0-9FF59F08C86E}"/>
    <dgm:cxn modelId="{AAC7ABB9-B494-4FE1-B285-52DB4FCDCE7B}" srcId="{B4C50DDA-B8A1-48A8-8708-1861B76B9DA8}" destId="{6B49F73A-FB2C-4C59-BDB7-10D80229180B}" srcOrd="3" destOrd="0" parTransId="{4EB573F7-0C3C-4B75-B7AD-FF1DA0AB4767}" sibTransId="{C1CF8A18-D2CA-4F5D-A4FE-F1F8F70BE8DC}"/>
    <dgm:cxn modelId="{1F86DF6C-88CB-45B7-9A59-1CABF422D77E}" type="presOf" srcId="{357A18CC-FCB6-4678-8058-1E4833E014A3}" destId="{CF37E8AE-0CA3-45D0-9EB8-1BA0306EE180}" srcOrd="0" destOrd="0" presId="urn:microsoft.com/office/officeart/2005/8/layout/cycle6"/>
    <dgm:cxn modelId="{B7A7F848-EFF3-42B1-A748-385D3E0F91FE}" type="presOf" srcId="{A5C7A7C4-A2BA-43DB-9DC3-6AF14A79201A}" destId="{D2A3F0B2-7393-456E-9753-D3C15BD6D7A4}" srcOrd="0" destOrd="0" presId="urn:microsoft.com/office/officeart/2005/8/layout/cycle6"/>
    <dgm:cxn modelId="{632675A9-AB05-437B-85C3-36E93E3502C2}" type="presOf" srcId="{B49DCEAA-CA19-4090-81A0-9FF59F08C86E}" destId="{BFC44426-50C7-4E17-A90D-0F64BD6905F3}" srcOrd="0" destOrd="0" presId="urn:microsoft.com/office/officeart/2005/8/layout/cycle6"/>
    <dgm:cxn modelId="{40E4F5F2-941A-4860-BB98-B78B252E2E04}" type="presParOf" srcId="{95BE4F50-8665-448D-A341-CB2D4EB69EA9}" destId="{CF37E8AE-0CA3-45D0-9EB8-1BA0306EE180}" srcOrd="0" destOrd="0" presId="urn:microsoft.com/office/officeart/2005/8/layout/cycle6"/>
    <dgm:cxn modelId="{75DA8AED-F5FF-4FC8-87D2-08FC3C578737}" type="presParOf" srcId="{95BE4F50-8665-448D-A341-CB2D4EB69EA9}" destId="{7EA79B07-72EE-48BC-B9B4-3587B8EBC37A}" srcOrd="1" destOrd="0" presId="urn:microsoft.com/office/officeart/2005/8/layout/cycle6"/>
    <dgm:cxn modelId="{D1D4EFE2-46FF-4C0E-A884-3986280712A1}" type="presParOf" srcId="{95BE4F50-8665-448D-A341-CB2D4EB69EA9}" destId="{BFC44426-50C7-4E17-A90D-0F64BD6905F3}" srcOrd="2" destOrd="0" presId="urn:microsoft.com/office/officeart/2005/8/layout/cycle6"/>
    <dgm:cxn modelId="{B0CA9B24-63AA-4F26-9084-189E36659209}" type="presParOf" srcId="{95BE4F50-8665-448D-A341-CB2D4EB69EA9}" destId="{99E540D2-9D65-4AFE-A902-358C035A1234}" srcOrd="3" destOrd="0" presId="urn:microsoft.com/office/officeart/2005/8/layout/cycle6"/>
    <dgm:cxn modelId="{1C5489E9-AE0E-43B2-AD2F-353D55BA0A90}" type="presParOf" srcId="{95BE4F50-8665-448D-A341-CB2D4EB69EA9}" destId="{BCBA546A-9309-497A-85CF-D4BB98E9536B}" srcOrd="4" destOrd="0" presId="urn:microsoft.com/office/officeart/2005/8/layout/cycle6"/>
    <dgm:cxn modelId="{CC0671AA-A088-4BF5-8AF6-922E1943FA38}" type="presParOf" srcId="{95BE4F50-8665-448D-A341-CB2D4EB69EA9}" destId="{D2A3F0B2-7393-456E-9753-D3C15BD6D7A4}" srcOrd="5" destOrd="0" presId="urn:microsoft.com/office/officeart/2005/8/layout/cycle6"/>
    <dgm:cxn modelId="{92BB2D88-7974-4106-B42D-33BF33D784B5}" type="presParOf" srcId="{95BE4F50-8665-448D-A341-CB2D4EB69EA9}" destId="{11B057F7-5B8E-4D82-8BDA-34CB9CC7F3BC}" srcOrd="6" destOrd="0" presId="urn:microsoft.com/office/officeart/2005/8/layout/cycle6"/>
    <dgm:cxn modelId="{301C02C3-93F2-4B9C-9807-70B958949012}" type="presParOf" srcId="{95BE4F50-8665-448D-A341-CB2D4EB69EA9}" destId="{71440DB1-7683-4E33-876D-734FB31D5FD0}" srcOrd="7" destOrd="0" presId="urn:microsoft.com/office/officeart/2005/8/layout/cycle6"/>
    <dgm:cxn modelId="{64A1C9E9-E283-46C7-8B78-976EDF32E05E}" type="presParOf" srcId="{95BE4F50-8665-448D-A341-CB2D4EB69EA9}" destId="{8C1BA9C1-92EE-4295-B6C9-A5D1D0BC6ECF}" srcOrd="8" destOrd="0" presId="urn:microsoft.com/office/officeart/2005/8/layout/cycle6"/>
    <dgm:cxn modelId="{B6C68FBB-CF92-4B53-A913-B42C12E29554}" type="presParOf" srcId="{95BE4F50-8665-448D-A341-CB2D4EB69EA9}" destId="{B1EA65C4-06F7-40CC-851C-32AE12A82A92}" srcOrd="9" destOrd="0" presId="urn:microsoft.com/office/officeart/2005/8/layout/cycle6"/>
    <dgm:cxn modelId="{AD56BD99-16A2-4484-997A-84E82C3BCF40}" type="presParOf" srcId="{95BE4F50-8665-448D-A341-CB2D4EB69EA9}" destId="{1057B875-F8ED-4C14-9322-BABBBB5EAC9E}" srcOrd="10" destOrd="0" presId="urn:microsoft.com/office/officeart/2005/8/layout/cycle6"/>
    <dgm:cxn modelId="{071213E6-C3FC-48F9-B518-C7C81194A129}" type="presParOf" srcId="{95BE4F50-8665-448D-A341-CB2D4EB69EA9}" destId="{73C09D8C-1A3E-4AB5-A463-A2C0A638B1E6}" srcOrd="11" destOrd="0" presId="urn:microsoft.com/office/officeart/2005/8/layout/cycle6"/>
    <dgm:cxn modelId="{D77A243D-84CB-4254-A5C2-2151771C75D8}" type="presParOf" srcId="{95BE4F50-8665-448D-A341-CB2D4EB69EA9}" destId="{341B2AE8-2792-4F0B-BB50-C035645EB113}" srcOrd="12" destOrd="0" presId="urn:microsoft.com/office/officeart/2005/8/layout/cycle6"/>
    <dgm:cxn modelId="{93796DF1-15F8-4127-BF14-BC2612E5D704}" type="presParOf" srcId="{95BE4F50-8665-448D-A341-CB2D4EB69EA9}" destId="{C28F3B23-493E-4068-BF1F-12D5DA91B4D3}" srcOrd="13" destOrd="0" presId="urn:microsoft.com/office/officeart/2005/8/layout/cycle6"/>
    <dgm:cxn modelId="{8D9DB953-49B4-43EE-B479-D0C9450EB07D}" type="presParOf" srcId="{95BE4F50-8665-448D-A341-CB2D4EB69EA9}" destId="{D76B6A18-F254-439E-BB4E-F7E3825AB178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1C927-D500-474D-B7EA-F9E4B5270A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A16DE0-CE1F-467E-9354-8DC4119A3E6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Материалы</a:t>
          </a:r>
        </a:p>
        <a:p>
          <a:r>
            <a:rPr lang="ru-RU" dirty="0" smtClean="0">
              <a:solidFill>
                <a:srgbClr val="C00000"/>
              </a:solidFill>
            </a:rPr>
            <a:t>инструменты</a:t>
          </a:r>
          <a:endParaRPr lang="ru-RU" dirty="0">
            <a:solidFill>
              <a:srgbClr val="C00000"/>
            </a:solidFill>
          </a:endParaRPr>
        </a:p>
      </dgm:t>
    </dgm:pt>
    <dgm:pt modelId="{B433840D-11BD-4517-80FC-8B077FD5ABE6}" type="parTrans" cxnId="{B4341B0E-23E0-478A-8790-2E0A3DE1DD34}">
      <dgm:prSet/>
      <dgm:spPr/>
      <dgm:t>
        <a:bodyPr/>
        <a:lstStyle/>
        <a:p>
          <a:endParaRPr lang="ru-RU"/>
        </a:p>
      </dgm:t>
    </dgm:pt>
    <dgm:pt modelId="{93DE7A63-BEB4-445E-BEA8-B30178A711F3}" type="sibTrans" cxnId="{B4341B0E-23E0-478A-8790-2E0A3DE1DD34}">
      <dgm:prSet/>
      <dgm:spPr/>
      <dgm:t>
        <a:bodyPr/>
        <a:lstStyle/>
        <a:p>
          <a:endParaRPr lang="ru-RU"/>
        </a:p>
      </dgm:t>
    </dgm:pt>
    <dgm:pt modelId="{EA3262F3-EFA9-4B17-8D1D-7E4AE344C3A4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Технология </a:t>
          </a:r>
        </a:p>
        <a:p>
          <a:r>
            <a:rPr lang="ru-RU" dirty="0" smtClean="0">
              <a:solidFill>
                <a:srgbClr val="C00000"/>
              </a:solidFill>
            </a:rPr>
            <a:t>изготовления</a:t>
          </a:r>
          <a:endParaRPr lang="ru-RU" dirty="0">
            <a:solidFill>
              <a:srgbClr val="C00000"/>
            </a:solidFill>
          </a:endParaRPr>
        </a:p>
      </dgm:t>
    </dgm:pt>
    <dgm:pt modelId="{91650EA4-B34E-4B1A-9A2B-E7844EDFF19C}" type="parTrans" cxnId="{73413961-10EB-4D1E-9854-489DC302F324}">
      <dgm:prSet/>
      <dgm:spPr/>
      <dgm:t>
        <a:bodyPr/>
        <a:lstStyle/>
        <a:p>
          <a:endParaRPr lang="ru-RU"/>
        </a:p>
      </dgm:t>
    </dgm:pt>
    <dgm:pt modelId="{35900109-FFB9-4BC1-BA9E-AEEECCE261A9}" type="sibTrans" cxnId="{73413961-10EB-4D1E-9854-489DC302F324}">
      <dgm:prSet/>
      <dgm:spPr/>
      <dgm:t>
        <a:bodyPr/>
        <a:lstStyle/>
        <a:p>
          <a:endParaRPr lang="ru-RU"/>
        </a:p>
      </dgm:t>
    </dgm:pt>
    <dgm:pt modelId="{C1636C79-D471-4416-97B6-73BD5D137304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Направление </a:t>
          </a:r>
        </a:p>
        <a:p>
          <a:r>
            <a:rPr lang="ru-RU" dirty="0" smtClean="0">
              <a:solidFill>
                <a:srgbClr val="C00000"/>
              </a:solidFill>
            </a:rPr>
            <a:t>моды, стиль</a:t>
          </a:r>
          <a:endParaRPr lang="ru-RU" dirty="0">
            <a:solidFill>
              <a:srgbClr val="C00000"/>
            </a:solidFill>
          </a:endParaRPr>
        </a:p>
      </dgm:t>
    </dgm:pt>
    <dgm:pt modelId="{8937F88B-6698-46AF-A572-C92703754EAA}" type="parTrans" cxnId="{CCA6E7CC-B6F5-4D6A-9146-4DEEEA924AFA}">
      <dgm:prSet/>
      <dgm:spPr/>
      <dgm:t>
        <a:bodyPr/>
        <a:lstStyle/>
        <a:p>
          <a:endParaRPr lang="ru-RU"/>
        </a:p>
      </dgm:t>
    </dgm:pt>
    <dgm:pt modelId="{82BFFF15-86DA-4C20-ABC2-1BAA8A890331}" type="sibTrans" cxnId="{CCA6E7CC-B6F5-4D6A-9146-4DEEEA924AFA}">
      <dgm:prSet/>
      <dgm:spPr/>
      <dgm:t>
        <a:bodyPr/>
        <a:lstStyle/>
        <a:p>
          <a:endParaRPr lang="ru-RU"/>
        </a:p>
      </dgm:t>
    </dgm:pt>
    <dgm:pt modelId="{2B3546BD-7E91-4222-A639-D0B787F60B9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Безопасность </a:t>
          </a:r>
        </a:p>
        <a:p>
          <a:r>
            <a:rPr lang="ru-RU" dirty="0" smtClean="0">
              <a:solidFill>
                <a:srgbClr val="C00000"/>
              </a:solidFill>
            </a:rPr>
            <a:t>труда</a:t>
          </a:r>
          <a:endParaRPr lang="ru-RU" dirty="0">
            <a:solidFill>
              <a:srgbClr val="C00000"/>
            </a:solidFill>
          </a:endParaRPr>
        </a:p>
      </dgm:t>
    </dgm:pt>
    <dgm:pt modelId="{91E024A4-31C5-4FBB-B807-D250C8089574}" type="parTrans" cxnId="{EFA420CD-4798-4FF5-804D-7ACF3A7F3E8D}">
      <dgm:prSet/>
      <dgm:spPr/>
      <dgm:t>
        <a:bodyPr/>
        <a:lstStyle/>
        <a:p>
          <a:endParaRPr lang="ru-RU"/>
        </a:p>
      </dgm:t>
    </dgm:pt>
    <dgm:pt modelId="{DFDB8A13-6C3B-41A2-A3B8-B6DCF68F162A}" type="sibTrans" cxnId="{EFA420CD-4798-4FF5-804D-7ACF3A7F3E8D}">
      <dgm:prSet/>
      <dgm:spPr/>
      <dgm:t>
        <a:bodyPr/>
        <a:lstStyle/>
        <a:p>
          <a:endParaRPr lang="ru-RU"/>
        </a:p>
      </dgm:t>
    </dgm:pt>
    <dgm:pt modelId="{41D47550-B52C-4FB8-9114-E553B4C93D3B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Цветовая</a:t>
          </a:r>
        </a:p>
        <a:p>
          <a:r>
            <a:rPr lang="ru-RU" dirty="0" smtClean="0">
              <a:solidFill>
                <a:srgbClr val="C00000"/>
              </a:solidFill>
            </a:rPr>
            <a:t>гамма,</a:t>
          </a:r>
        </a:p>
        <a:p>
          <a:r>
            <a:rPr lang="ru-RU" dirty="0" smtClean="0">
              <a:solidFill>
                <a:srgbClr val="C00000"/>
              </a:solidFill>
            </a:rPr>
            <a:t>эскизы</a:t>
          </a:r>
          <a:endParaRPr lang="ru-RU" dirty="0">
            <a:solidFill>
              <a:srgbClr val="C00000"/>
            </a:solidFill>
          </a:endParaRPr>
        </a:p>
      </dgm:t>
    </dgm:pt>
    <dgm:pt modelId="{5E38DF2D-7021-4204-8684-4F34CB751ED9}" type="parTrans" cxnId="{E8F00425-E547-432C-B54C-488FA01FA9EB}">
      <dgm:prSet/>
      <dgm:spPr/>
      <dgm:t>
        <a:bodyPr/>
        <a:lstStyle/>
        <a:p>
          <a:endParaRPr lang="ru-RU"/>
        </a:p>
      </dgm:t>
    </dgm:pt>
    <dgm:pt modelId="{5EDD7416-E20F-4F77-B270-22C33355C8FE}" type="sibTrans" cxnId="{E8F00425-E547-432C-B54C-488FA01FA9EB}">
      <dgm:prSet/>
      <dgm:spPr/>
      <dgm:t>
        <a:bodyPr/>
        <a:lstStyle/>
        <a:p>
          <a:endParaRPr lang="ru-RU"/>
        </a:p>
      </dgm:t>
    </dgm:pt>
    <dgm:pt modelId="{69CACF75-D0A6-4D70-9A96-82EB4262B3FF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Себестоимость</a:t>
          </a:r>
        </a:p>
      </dgm:t>
    </dgm:pt>
    <dgm:pt modelId="{863C81A3-34BC-4F1A-B103-4CCA65722392}" type="parTrans" cxnId="{599A87D2-6D99-407F-A90B-AF399782A9BF}">
      <dgm:prSet/>
      <dgm:spPr/>
      <dgm:t>
        <a:bodyPr/>
        <a:lstStyle/>
        <a:p>
          <a:endParaRPr lang="ru-RU"/>
        </a:p>
      </dgm:t>
    </dgm:pt>
    <dgm:pt modelId="{53E3FC2D-F973-433A-9331-B7CEC013D48F}" type="sibTrans" cxnId="{599A87D2-6D99-407F-A90B-AF399782A9BF}">
      <dgm:prSet/>
      <dgm:spPr/>
      <dgm:t>
        <a:bodyPr/>
        <a:lstStyle/>
        <a:p>
          <a:endParaRPr lang="ru-RU"/>
        </a:p>
      </dgm:t>
    </dgm:pt>
    <dgm:pt modelId="{FEBC7A76-1C92-468E-8313-625B591FB923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Потребность,  реализация</a:t>
          </a:r>
        </a:p>
      </dgm:t>
    </dgm:pt>
    <dgm:pt modelId="{9E261E62-59A7-4DE1-A0BB-66B3492B0639}" type="parTrans" cxnId="{C725636D-CCD2-46D7-A8FD-EAAD4EBCC516}">
      <dgm:prSet/>
      <dgm:spPr/>
      <dgm:t>
        <a:bodyPr/>
        <a:lstStyle/>
        <a:p>
          <a:endParaRPr lang="ru-RU"/>
        </a:p>
      </dgm:t>
    </dgm:pt>
    <dgm:pt modelId="{DAE1A53D-0887-43E5-B675-1A657E85AECD}" type="sibTrans" cxnId="{C725636D-CCD2-46D7-A8FD-EAAD4EBCC516}">
      <dgm:prSet/>
      <dgm:spPr/>
      <dgm:t>
        <a:bodyPr/>
        <a:lstStyle/>
        <a:p>
          <a:endParaRPr lang="ru-RU"/>
        </a:p>
      </dgm:t>
    </dgm:pt>
    <dgm:pt modelId="{8011A65C-2EBE-4D26-A96B-3D3487FBC8F2}" type="pres">
      <dgm:prSet presAssocID="{91F1C927-D500-474D-B7EA-F9E4B5270A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93DBF-7297-44AF-8DA6-265E135B6243}" type="pres">
      <dgm:prSet presAssocID="{4FA16DE0-CE1F-467E-9354-8DC4119A3E6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84F94-263C-41DA-81FF-6DBD738A115B}" type="pres">
      <dgm:prSet presAssocID="{93DE7A63-BEB4-445E-BEA8-B30178A711F3}" presName="sibTrans" presStyleCnt="0"/>
      <dgm:spPr/>
    </dgm:pt>
    <dgm:pt modelId="{9E7B28C9-7D3D-4D40-B120-B811E402BDC5}" type="pres">
      <dgm:prSet presAssocID="{EA3262F3-EFA9-4B17-8D1D-7E4AE344C3A4}" presName="node" presStyleLbl="node1" presStyleIdx="1" presStyleCnt="7" custAng="0" custScaleY="9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1EAEA-D1EF-4176-A268-C26101EC0873}" type="pres">
      <dgm:prSet presAssocID="{35900109-FFB9-4BC1-BA9E-AEEECCE261A9}" presName="sibTrans" presStyleCnt="0"/>
      <dgm:spPr/>
    </dgm:pt>
    <dgm:pt modelId="{FF69FA01-0122-4430-8511-E5182F145086}" type="pres">
      <dgm:prSet presAssocID="{C1636C79-D471-4416-97B6-73BD5D13730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74498-E6F9-48D1-8C36-8C469E2D4C15}" type="pres">
      <dgm:prSet presAssocID="{82BFFF15-86DA-4C20-ABC2-1BAA8A890331}" presName="sibTrans" presStyleCnt="0"/>
      <dgm:spPr/>
    </dgm:pt>
    <dgm:pt modelId="{54B2B713-17E3-4DBA-8961-B82ADF61F6CD}" type="pres">
      <dgm:prSet presAssocID="{2B3546BD-7E91-4222-A639-D0B787F60B9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A9299-F858-4698-A423-D86368EE5106}" type="pres">
      <dgm:prSet presAssocID="{DFDB8A13-6C3B-41A2-A3B8-B6DCF68F162A}" presName="sibTrans" presStyleCnt="0"/>
      <dgm:spPr/>
    </dgm:pt>
    <dgm:pt modelId="{5431CD33-E436-40E0-B30E-5D882272E9D0}" type="pres">
      <dgm:prSet presAssocID="{41D47550-B52C-4FB8-9114-E553B4C93D3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D5FCB-9690-40F2-B219-4529759FA4FA}" type="pres">
      <dgm:prSet presAssocID="{5EDD7416-E20F-4F77-B270-22C33355C8FE}" presName="sibTrans" presStyleCnt="0"/>
      <dgm:spPr/>
    </dgm:pt>
    <dgm:pt modelId="{8C3FCF9A-5780-4F48-A71C-276F3897EF4E}" type="pres">
      <dgm:prSet presAssocID="{69CACF75-D0A6-4D70-9A96-82EB4262B3F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5306D-5B3B-4663-90AE-FDCC3098D05F}" type="pres">
      <dgm:prSet presAssocID="{53E3FC2D-F973-433A-9331-B7CEC013D48F}" presName="sibTrans" presStyleCnt="0"/>
      <dgm:spPr/>
    </dgm:pt>
    <dgm:pt modelId="{963EFB0C-9B14-4983-A6F2-A466DF4EB9D8}" type="pres">
      <dgm:prSet presAssocID="{FEBC7A76-1C92-468E-8313-625B591FB92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341B0E-23E0-478A-8790-2E0A3DE1DD34}" srcId="{91F1C927-D500-474D-B7EA-F9E4B5270AC4}" destId="{4FA16DE0-CE1F-467E-9354-8DC4119A3E67}" srcOrd="0" destOrd="0" parTransId="{B433840D-11BD-4517-80FC-8B077FD5ABE6}" sibTransId="{93DE7A63-BEB4-445E-BEA8-B30178A711F3}"/>
    <dgm:cxn modelId="{EFA420CD-4798-4FF5-804D-7ACF3A7F3E8D}" srcId="{91F1C927-D500-474D-B7EA-F9E4B5270AC4}" destId="{2B3546BD-7E91-4222-A639-D0B787F60B9F}" srcOrd="3" destOrd="0" parTransId="{91E024A4-31C5-4FBB-B807-D250C8089574}" sibTransId="{DFDB8A13-6C3B-41A2-A3B8-B6DCF68F162A}"/>
    <dgm:cxn modelId="{2386AA2F-3879-4505-AFC4-569D1226DE93}" type="presOf" srcId="{2B3546BD-7E91-4222-A639-D0B787F60B9F}" destId="{54B2B713-17E3-4DBA-8961-B82ADF61F6CD}" srcOrd="0" destOrd="0" presId="urn:microsoft.com/office/officeart/2005/8/layout/default"/>
    <dgm:cxn modelId="{AA3999B8-0257-4014-AB7D-672A3DCDF17E}" type="presOf" srcId="{91F1C927-D500-474D-B7EA-F9E4B5270AC4}" destId="{8011A65C-2EBE-4D26-A96B-3D3487FBC8F2}" srcOrd="0" destOrd="0" presId="urn:microsoft.com/office/officeart/2005/8/layout/default"/>
    <dgm:cxn modelId="{17878A8B-B2F4-4D24-84DD-38C0B6E952F7}" type="presOf" srcId="{EA3262F3-EFA9-4B17-8D1D-7E4AE344C3A4}" destId="{9E7B28C9-7D3D-4D40-B120-B811E402BDC5}" srcOrd="0" destOrd="0" presId="urn:microsoft.com/office/officeart/2005/8/layout/default"/>
    <dgm:cxn modelId="{599A87D2-6D99-407F-A90B-AF399782A9BF}" srcId="{91F1C927-D500-474D-B7EA-F9E4B5270AC4}" destId="{69CACF75-D0A6-4D70-9A96-82EB4262B3FF}" srcOrd="5" destOrd="0" parTransId="{863C81A3-34BC-4F1A-B103-4CCA65722392}" sibTransId="{53E3FC2D-F973-433A-9331-B7CEC013D48F}"/>
    <dgm:cxn modelId="{73413961-10EB-4D1E-9854-489DC302F324}" srcId="{91F1C927-D500-474D-B7EA-F9E4B5270AC4}" destId="{EA3262F3-EFA9-4B17-8D1D-7E4AE344C3A4}" srcOrd="1" destOrd="0" parTransId="{91650EA4-B34E-4B1A-9A2B-E7844EDFF19C}" sibTransId="{35900109-FFB9-4BC1-BA9E-AEEECCE261A9}"/>
    <dgm:cxn modelId="{B35411EE-857F-4C7A-98FF-96962ABA503E}" type="presOf" srcId="{FEBC7A76-1C92-468E-8313-625B591FB923}" destId="{963EFB0C-9B14-4983-A6F2-A466DF4EB9D8}" srcOrd="0" destOrd="0" presId="urn:microsoft.com/office/officeart/2005/8/layout/default"/>
    <dgm:cxn modelId="{3EC1D3DA-B999-473E-8007-A3D1A37ACA9F}" type="presOf" srcId="{41D47550-B52C-4FB8-9114-E553B4C93D3B}" destId="{5431CD33-E436-40E0-B30E-5D882272E9D0}" srcOrd="0" destOrd="0" presId="urn:microsoft.com/office/officeart/2005/8/layout/default"/>
    <dgm:cxn modelId="{C725636D-CCD2-46D7-A8FD-EAAD4EBCC516}" srcId="{91F1C927-D500-474D-B7EA-F9E4B5270AC4}" destId="{FEBC7A76-1C92-468E-8313-625B591FB923}" srcOrd="6" destOrd="0" parTransId="{9E261E62-59A7-4DE1-A0BB-66B3492B0639}" sibTransId="{DAE1A53D-0887-43E5-B675-1A657E85AECD}"/>
    <dgm:cxn modelId="{ADF10EF6-41FF-45D4-9432-670FF7606D85}" type="presOf" srcId="{69CACF75-D0A6-4D70-9A96-82EB4262B3FF}" destId="{8C3FCF9A-5780-4F48-A71C-276F3897EF4E}" srcOrd="0" destOrd="0" presId="urn:microsoft.com/office/officeart/2005/8/layout/default"/>
    <dgm:cxn modelId="{E8F00425-E547-432C-B54C-488FA01FA9EB}" srcId="{91F1C927-D500-474D-B7EA-F9E4B5270AC4}" destId="{41D47550-B52C-4FB8-9114-E553B4C93D3B}" srcOrd="4" destOrd="0" parTransId="{5E38DF2D-7021-4204-8684-4F34CB751ED9}" sibTransId="{5EDD7416-E20F-4F77-B270-22C33355C8FE}"/>
    <dgm:cxn modelId="{CCA6E7CC-B6F5-4D6A-9146-4DEEEA924AFA}" srcId="{91F1C927-D500-474D-B7EA-F9E4B5270AC4}" destId="{C1636C79-D471-4416-97B6-73BD5D137304}" srcOrd="2" destOrd="0" parTransId="{8937F88B-6698-46AF-A572-C92703754EAA}" sibTransId="{82BFFF15-86DA-4C20-ABC2-1BAA8A890331}"/>
    <dgm:cxn modelId="{F959F126-A6E2-409F-9623-353C7A1C9297}" type="presOf" srcId="{4FA16DE0-CE1F-467E-9354-8DC4119A3E67}" destId="{33393DBF-7297-44AF-8DA6-265E135B6243}" srcOrd="0" destOrd="0" presId="urn:microsoft.com/office/officeart/2005/8/layout/default"/>
    <dgm:cxn modelId="{91A82BFB-8E12-42F9-8534-7FB42A9F8A05}" type="presOf" srcId="{C1636C79-D471-4416-97B6-73BD5D137304}" destId="{FF69FA01-0122-4430-8511-E5182F145086}" srcOrd="0" destOrd="0" presId="urn:microsoft.com/office/officeart/2005/8/layout/default"/>
    <dgm:cxn modelId="{DD6F311B-3C64-497C-A242-F0185FA8961E}" type="presParOf" srcId="{8011A65C-2EBE-4D26-A96B-3D3487FBC8F2}" destId="{33393DBF-7297-44AF-8DA6-265E135B6243}" srcOrd="0" destOrd="0" presId="urn:microsoft.com/office/officeart/2005/8/layout/default"/>
    <dgm:cxn modelId="{8B000173-ADFA-4AC0-916D-2B98A9A62CF5}" type="presParOf" srcId="{8011A65C-2EBE-4D26-A96B-3D3487FBC8F2}" destId="{F8084F94-263C-41DA-81FF-6DBD738A115B}" srcOrd="1" destOrd="0" presId="urn:microsoft.com/office/officeart/2005/8/layout/default"/>
    <dgm:cxn modelId="{CDF911EB-B95F-4840-A1E8-C954118D7116}" type="presParOf" srcId="{8011A65C-2EBE-4D26-A96B-3D3487FBC8F2}" destId="{9E7B28C9-7D3D-4D40-B120-B811E402BDC5}" srcOrd="2" destOrd="0" presId="urn:microsoft.com/office/officeart/2005/8/layout/default"/>
    <dgm:cxn modelId="{2B022E47-07BF-4A3E-94C2-6CD9A005C162}" type="presParOf" srcId="{8011A65C-2EBE-4D26-A96B-3D3487FBC8F2}" destId="{0321EAEA-D1EF-4176-A268-C26101EC0873}" srcOrd="3" destOrd="0" presId="urn:microsoft.com/office/officeart/2005/8/layout/default"/>
    <dgm:cxn modelId="{4B18D8E2-3D12-410D-8120-526AE39DFF42}" type="presParOf" srcId="{8011A65C-2EBE-4D26-A96B-3D3487FBC8F2}" destId="{FF69FA01-0122-4430-8511-E5182F145086}" srcOrd="4" destOrd="0" presId="urn:microsoft.com/office/officeart/2005/8/layout/default"/>
    <dgm:cxn modelId="{13B80B2F-4436-4CBA-BF1A-117C9040A3B4}" type="presParOf" srcId="{8011A65C-2EBE-4D26-A96B-3D3487FBC8F2}" destId="{57874498-E6F9-48D1-8C36-8C469E2D4C15}" srcOrd="5" destOrd="0" presId="urn:microsoft.com/office/officeart/2005/8/layout/default"/>
    <dgm:cxn modelId="{F1AD3329-3A96-416B-BDA9-C26426AE5532}" type="presParOf" srcId="{8011A65C-2EBE-4D26-A96B-3D3487FBC8F2}" destId="{54B2B713-17E3-4DBA-8961-B82ADF61F6CD}" srcOrd="6" destOrd="0" presId="urn:microsoft.com/office/officeart/2005/8/layout/default"/>
    <dgm:cxn modelId="{9D8193E7-8BEF-431C-A8DE-0DA0356F07E5}" type="presParOf" srcId="{8011A65C-2EBE-4D26-A96B-3D3487FBC8F2}" destId="{38BA9299-F858-4698-A423-D86368EE5106}" srcOrd="7" destOrd="0" presId="urn:microsoft.com/office/officeart/2005/8/layout/default"/>
    <dgm:cxn modelId="{00405F84-B81B-4797-8D9D-74DD82075CFB}" type="presParOf" srcId="{8011A65C-2EBE-4D26-A96B-3D3487FBC8F2}" destId="{5431CD33-E436-40E0-B30E-5D882272E9D0}" srcOrd="8" destOrd="0" presId="urn:microsoft.com/office/officeart/2005/8/layout/default"/>
    <dgm:cxn modelId="{C3B0D488-6013-4E02-9E49-DF1F2838CD5B}" type="presParOf" srcId="{8011A65C-2EBE-4D26-A96B-3D3487FBC8F2}" destId="{2A2D5FCB-9690-40F2-B219-4529759FA4FA}" srcOrd="9" destOrd="0" presId="urn:microsoft.com/office/officeart/2005/8/layout/default"/>
    <dgm:cxn modelId="{3B979B00-C5FA-4B6A-8516-E59A81DDFF69}" type="presParOf" srcId="{8011A65C-2EBE-4D26-A96B-3D3487FBC8F2}" destId="{8C3FCF9A-5780-4F48-A71C-276F3897EF4E}" srcOrd="10" destOrd="0" presId="urn:microsoft.com/office/officeart/2005/8/layout/default"/>
    <dgm:cxn modelId="{C5F03265-DEE4-4837-9EE0-CB63CF0B8E36}" type="presParOf" srcId="{8011A65C-2EBE-4D26-A96B-3D3487FBC8F2}" destId="{81A5306D-5B3B-4663-90AE-FDCC3098D05F}" srcOrd="11" destOrd="0" presId="urn:microsoft.com/office/officeart/2005/8/layout/default"/>
    <dgm:cxn modelId="{B5F20D68-1B17-4DD2-93BC-25683AAF05B6}" type="presParOf" srcId="{8011A65C-2EBE-4D26-A96B-3D3487FBC8F2}" destId="{963EFB0C-9B14-4983-A6F2-A466DF4EB9D8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90D2-676D-4FB9-BEBA-F352248D44D4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E4F57-2D92-4A6E-BD6D-176324B4C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4F57-2D92-4A6E-BD6D-176324B4C0E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6600" y="304800"/>
            <a:ext cx="5715000" cy="3124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Мирнинское</a:t>
            </a:r>
            <a:r>
              <a:rPr lang="ru-RU" sz="1600" dirty="0" smtClean="0">
                <a:solidFill>
                  <a:srgbClr val="002060"/>
                </a:solidFill>
              </a:rPr>
              <a:t> районное управление Образования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МОУ СОШ №9 им. </a:t>
            </a:r>
            <a:r>
              <a:rPr lang="ru-RU" sz="1600" dirty="0" err="1" smtClean="0">
                <a:solidFill>
                  <a:srgbClr val="002060"/>
                </a:solidFill>
              </a:rPr>
              <a:t>Р.В.Лонкунова</a:t>
            </a:r>
            <a:r>
              <a:rPr lang="ru-RU" sz="1600" dirty="0" smtClean="0">
                <a:solidFill>
                  <a:srgbClr val="002060"/>
                </a:solidFill>
              </a:rPr>
              <a:t> с. </a:t>
            </a:r>
            <a:r>
              <a:rPr lang="ru-RU" sz="1600" dirty="0" err="1" smtClean="0">
                <a:solidFill>
                  <a:srgbClr val="002060"/>
                </a:solidFill>
              </a:rPr>
              <a:t>Таас-Юрях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Авторский проект: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Конский волос: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новые возможности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для творчества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4038600"/>
            <a:ext cx="4419600" cy="243840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rgbClr val="002060"/>
              </a:solidFill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Автор : Попова В.Г.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учитель  предмета технологии,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Преподаватель предмета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Композиции ДПИ,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высшей категории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Изображение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Мозаика из </a:t>
            </a:r>
            <a:r>
              <a:rPr lang="ru-RU" dirty="0" smtClean="0">
                <a:solidFill>
                  <a:srgbClr val="C00000"/>
                </a:solidFill>
              </a:rPr>
              <a:t>обрезков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конского </a:t>
            </a:r>
            <a:r>
              <a:rPr lang="ru-RU" dirty="0" smtClean="0">
                <a:solidFill>
                  <a:srgbClr val="C00000"/>
                </a:solidFill>
              </a:rPr>
              <a:t>волоса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002060"/>
                </a:solidFill>
              </a:rPr>
              <a:t>берем конский волос нужных цветов, отрезаем отдельно друг от друга на мелкие кусочки волос;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рисуем карандашом эскиз на основе.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по всему параметру фигуры намазываем клеем и аккуратно высыпаем конский волос одного цвета.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после сушки отряхиваем излишки;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остальную часть рисунка обклеиваем конским волосом другого цвета.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-итак, получаем готовый рисунок из конского волоса.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Результаты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524000"/>
            <a:ext cx="3008313" cy="4691063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Занимаясь на занятиях мы выяснили что, работа с конским волосом дает толчок для новых творческих работ. Мы научились новым возможностям работы с конским волосом – прессования, аппликация, мозаика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C:\Users\НОУТ_ПК\Documents\фото\Фото ПВГ\SANY02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"/>
            <a:ext cx="4572000" cy="3124200"/>
          </a:xfrm>
          <a:prstGeom prst="rect">
            <a:avLst/>
          </a:prstGeom>
          <a:noFill/>
        </p:spPr>
      </p:pic>
      <p:pic>
        <p:nvPicPr>
          <p:cNvPr id="2051" name="Picture 3" descr="C:\Users\НОУТ_ПК\Documents\фото\SL731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05200"/>
            <a:ext cx="4572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«Конский волос: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новые возможности для творчества»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направление работы на 2009 – 2010 учебный год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 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НОУТ_ПК\Documents\фото\Фото ПВГ\SANY01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550709" cy="2743200"/>
          </a:xfrm>
          <a:prstGeom prst="rect">
            <a:avLst/>
          </a:prstGeom>
          <a:noFill/>
        </p:spPr>
      </p:pic>
      <p:pic>
        <p:nvPicPr>
          <p:cNvPr id="1027" name="Picture 3" descr="C:\Users\НОУТ_ПК\Documents\фото\Фото ПВГ\SANY0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524000"/>
            <a:ext cx="3429000" cy="2438400"/>
          </a:xfrm>
          <a:prstGeom prst="rect">
            <a:avLst/>
          </a:prstGeom>
          <a:noFill/>
        </p:spPr>
      </p:pic>
      <p:pic>
        <p:nvPicPr>
          <p:cNvPr id="1028" name="Picture 4" descr="телестудия 21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76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телестудия 21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3286125"/>
            <a:ext cx="3295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Результаты участия с представленными творческими проектами на выставках, конкурсах, НПК «Шаг в будущее»,  районного и регионального уровня показывают актуальность и практическую востребованность изделий из конского волоса.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95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Достижения на выставке декоративно-прикладного творчества школьников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rgbClr val="92D050"/>
          </a:solidFill>
        </p:spPr>
        <p:txBody>
          <a:bodyPr>
            <a:noAutofit/>
          </a:bodyPr>
          <a:lstStyle/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2007 г. Грамота за лучшую работу на районной выставке декоративно-прикладного творчества «Радуга Севера», Попова Наталья 9 </a:t>
            </a:r>
            <a:r>
              <a:rPr lang="ru-RU" sz="1400" b="1" dirty="0" err="1" smtClean="0">
                <a:solidFill>
                  <a:srgbClr val="002060"/>
                </a:solidFill>
              </a:rPr>
              <a:t>кл</a:t>
            </a:r>
            <a:r>
              <a:rPr lang="ru-RU" sz="1400" b="1" dirty="0" smtClean="0">
                <a:solidFill>
                  <a:srgbClr val="002060"/>
                </a:solidFill>
              </a:rPr>
              <a:t>. г. Мирный. Гобелен «Береза»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2008г. – сертификат за участие в районной выставке декоративно- прикладного творчества «Радуга Севера», посвященной Году семьи. Попов Алексей 8 </a:t>
            </a:r>
            <a:r>
              <a:rPr lang="ru-RU" sz="1400" b="1" dirty="0" err="1" smtClean="0">
                <a:solidFill>
                  <a:srgbClr val="002060"/>
                </a:solidFill>
              </a:rPr>
              <a:t>кл</a:t>
            </a:r>
            <a:r>
              <a:rPr lang="ru-RU" sz="1400" b="1" dirty="0" smtClean="0">
                <a:solidFill>
                  <a:srgbClr val="002060"/>
                </a:solidFill>
              </a:rPr>
              <a:t>. – гобелен из конского волоса «</a:t>
            </a:r>
            <a:r>
              <a:rPr lang="ru-RU" sz="1400" b="1" dirty="0" err="1" smtClean="0">
                <a:solidFill>
                  <a:srgbClr val="002060"/>
                </a:solidFill>
              </a:rPr>
              <a:t>Иэйэхсит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Ийэ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2008г. – сертификат за участие в районной выставке декоративно- прикладного творчества «Радуга Севера», посвященной Году семьи. Попов Сандал 7 </a:t>
            </a:r>
            <a:r>
              <a:rPr lang="ru-RU" sz="1400" b="1" dirty="0" err="1" smtClean="0">
                <a:solidFill>
                  <a:srgbClr val="002060"/>
                </a:solidFill>
              </a:rPr>
              <a:t>кл</a:t>
            </a:r>
            <a:r>
              <a:rPr lang="ru-RU" sz="1400" b="1" dirty="0" smtClean="0">
                <a:solidFill>
                  <a:srgbClr val="002060"/>
                </a:solidFill>
              </a:rPr>
              <a:t>. гобелен из конского волоса. «</a:t>
            </a:r>
            <a:r>
              <a:rPr lang="ru-RU" sz="1400" b="1" dirty="0" err="1" smtClean="0">
                <a:solidFill>
                  <a:srgbClr val="002060"/>
                </a:solidFill>
              </a:rPr>
              <a:t>Лошарик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2008 г. – участие на 24 Республиканской выставке прикладного творчества учащихся «Радуга Севера», посвященной 90-летию государственной системы ДОД в России. Сидорова </a:t>
            </a:r>
            <a:r>
              <a:rPr lang="ru-RU" sz="1400" b="1" dirty="0" err="1" smtClean="0">
                <a:solidFill>
                  <a:srgbClr val="002060"/>
                </a:solidFill>
              </a:rPr>
              <a:t>Сардана</a:t>
            </a:r>
            <a:r>
              <a:rPr lang="ru-RU" sz="1400" b="1" dirty="0" smtClean="0">
                <a:solidFill>
                  <a:srgbClr val="002060"/>
                </a:solidFill>
              </a:rPr>
              <a:t> 11 </a:t>
            </a:r>
            <a:r>
              <a:rPr lang="ru-RU" sz="1400" b="1" dirty="0" err="1" smtClean="0">
                <a:solidFill>
                  <a:srgbClr val="002060"/>
                </a:solidFill>
              </a:rPr>
              <a:t>кл</a:t>
            </a:r>
            <a:r>
              <a:rPr lang="ru-RU" sz="1400" b="1" dirty="0" smtClean="0">
                <a:solidFill>
                  <a:srgbClr val="002060"/>
                </a:solidFill>
              </a:rPr>
              <a:t>. – панно из конского волоса. «Символ Года Семьи»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2009 г.  – диплом 1 степени в районной выставке декоративно- прикладного творчества «Радуга Севера», посвященной Году семьи. Попов Алексей 9 </a:t>
            </a:r>
            <a:r>
              <a:rPr lang="ru-RU" sz="1400" b="1" dirty="0" err="1" smtClean="0">
                <a:solidFill>
                  <a:srgbClr val="002060"/>
                </a:solidFill>
              </a:rPr>
              <a:t>кл</a:t>
            </a:r>
            <a:r>
              <a:rPr lang="ru-RU" sz="1400" b="1" dirty="0" smtClean="0">
                <a:solidFill>
                  <a:srgbClr val="002060"/>
                </a:solidFill>
              </a:rPr>
              <a:t>. – гобелен из конского волоса «</a:t>
            </a:r>
            <a:r>
              <a:rPr lang="ru-RU" sz="1400" b="1" dirty="0" err="1" smtClean="0">
                <a:solidFill>
                  <a:srgbClr val="002060"/>
                </a:solidFill>
              </a:rPr>
              <a:t>Иэйэхсит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Ийэ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2009г- диплом 2 степени в районной выставке декоративно- прикладного творчества «Радуга Севера», посвященной Году семьи. Попов Сандал 8 </a:t>
            </a:r>
            <a:r>
              <a:rPr lang="ru-RU" sz="1400" b="1" dirty="0" err="1" smtClean="0">
                <a:solidFill>
                  <a:srgbClr val="002060"/>
                </a:solidFill>
              </a:rPr>
              <a:t>кл</a:t>
            </a:r>
            <a:r>
              <a:rPr lang="ru-RU" sz="1400" b="1" dirty="0" smtClean="0">
                <a:solidFill>
                  <a:srgbClr val="002060"/>
                </a:solidFill>
              </a:rPr>
              <a:t>. гобелен из конского волоса. «</a:t>
            </a:r>
            <a:r>
              <a:rPr lang="ru-RU" sz="1400" b="1" dirty="0" err="1" smtClean="0">
                <a:solidFill>
                  <a:srgbClr val="002060"/>
                </a:solidFill>
              </a:rPr>
              <a:t>Лошарик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2009г- диплом 3 степени в районной выставке декоративно- прикладного творчества «Радуга Севера», посвященной Году семьи. </a:t>
            </a:r>
            <a:r>
              <a:rPr lang="ru-RU" sz="1400" b="1" dirty="0" err="1" smtClean="0">
                <a:solidFill>
                  <a:srgbClr val="002060"/>
                </a:solidFill>
              </a:rPr>
              <a:t>Кычкина</a:t>
            </a:r>
            <a:r>
              <a:rPr lang="ru-RU" sz="1400" b="1" dirty="0" smtClean="0">
                <a:solidFill>
                  <a:srgbClr val="002060"/>
                </a:solidFill>
              </a:rPr>
              <a:t> Ия 6 </a:t>
            </a:r>
            <a:r>
              <a:rPr lang="ru-RU" sz="1400" b="1" dirty="0" err="1" smtClean="0">
                <a:solidFill>
                  <a:srgbClr val="002060"/>
                </a:solidFill>
              </a:rPr>
              <a:t>кл</a:t>
            </a:r>
            <a:r>
              <a:rPr lang="ru-RU" sz="1400" b="1" dirty="0" smtClean="0">
                <a:solidFill>
                  <a:srgbClr val="002060"/>
                </a:solidFill>
              </a:rPr>
              <a:t>. гобелен из конского волоса. «Ягодный </a:t>
            </a:r>
            <a:r>
              <a:rPr lang="ru-RU" sz="1400" b="1" dirty="0" err="1" smtClean="0">
                <a:solidFill>
                  <a:srgbClr val="002060"/>
                </a:solidFill>
              </a:rPr>
              <a:t>туясок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</a:p>
          <a:p>
            <a:pPr lvl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Диплом </a:t>
            </a:r>
            <a:r>
              <a:rPr lang="ru-RU" sz="1400" b="1" dirty="0" smtClean="0">
                <a:solidFill>
                  <a:srgbClr val="002060"/>
                </a:solidFill>
              </a:rPr>
              <a:t>1 степени МОУ СОШ № 9  - </a:t>
            </a:r>
            <a:r>
              <a:rPr lang="ru-RU" sz="1400" b="1" dirty="0" smtClean="0">
                <a:solidFill>
                  <a:srgbClr val="002060"/>
                </a:solidFill>
              </a:rPr>
              <a:t>на 2007г., </a:t>
            </a:r>
            <a:r>
              <a:rPr lang="ru-RU" sz="1400" b="1" dirty="0" smtClean="0">
                <a:solidFill>
                  <a:srgbClr val="002060"/>
                </a:solidFill>
              </a:rPr>
              <a:t>2008 г, 2009 г.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Участие школьной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студии мод «</a:t>
            </a:r>
            <a:r>
              <a:rPr lang="ru-RU" dirty="0" err="1" smtClean="0">
                <a:solidFill>
                  <a:srgbClr val="C00000"/>
                </a:solidFill>
              </a:rPr>
              <a:t>Мичийэ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Участие в 14 молодежном фестивале «Мирный поет о мире», дипломант студия «</a:t>
            </a:r>
            <a:r>
              <a:rPr lang="ru-RU" sz="2000" dirty="0" err="1" smtClean="0">
                <a:solidFill>
                  <a:srgbClr val="002060"/>
                </a:solidFill>
              </a:rPr>
              <a:t>Мичийэ</a:t>
            </a:r>
            <a:r>
              <a:rPr lang="ru-RU" sz="2000" dirty="0" smtClean="0">
                <a:solidFill>
                  <a:srgbClr val="002060"/>
                </a:solidFill>
              </a:rPr>
              <a:t>» МОУ СОШ №9 </a:t>
            </a:r>
            <a:r>
              <a:rPr lang="ru-RU" sz="2000" dirty="0" err="1" smtClean="0">
                <a:solidFill>
                  <a:srgbClr val="002060"/>
                </a:solidFill>
              </a:rPr>
              <a:t>им.Р.В.Лонкунова</a:t>
            </a:r>
            <a:r>
              <a:rPr lang="ru-RU" sz="2000" dirty="0" smtClean="0">
                <a:solidFill>
                  <a:srgbClr val="002060"/>
                </a:solidFill>
              </a:rPr>
              <a:t> п. </a:t>
            </a:r>
            <a:r>
              <a:rPr lang="ru-RU" sz="2000" dirty="0" err="1" smtClean="0">
                <a:solidFill>
                  <a:srgbClr val="002060"/>
                </a:solidFill>
              </a:rPr>
              <a:t>Таас-Юрях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2007 г. – 1 место в конкурсе показе мод национальных одежд среди студий мод – выиграли </a:t>
            </a:r>
            <a:r>
              <a:rPr lang="ru-RU" sz="2000" dirty="0" err="1" smtClean="0">
                <a:solidFill>
                  <a:srgbClr val="002060"/>
                </a:solidFill>
              </a:rPr>
              <a:t>супер</a:t>
            </a:r>
            <a:r>
              <a:rPr lang="ru-RU" sz="2000" dirty="0" smtClean="0">
                <a:solidFill>
                  <a:srgbClr val="002060"/>
                </a:solidFill>
              </a:rPr>
              <a:t> – приз  районном </a:t>
            </a:r>
            <a:r>
              <a:rPr lang="ru-RU" sz="2000" dirty="0" err="1" smtClean="0">
                <a:solidFill>
                  <a:srgbClr val="002060"/>
                </a:solidFill>
              </a:rPr>
              <a:t>ысыахе</a:t>
            </a:r>
            <a:r>
              <a:rPr lang="ru-RU" sz="2000" dirty="0" smtClean="0">
                <a:solidFill>
                  <a:srgbClr val="002060"/>
                </a:solidFill>
              </a:rPr>
              <a:t>  г. Мирный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Название моделей: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Модель «</a:t>
            </a:r>
            <a:r>
              <a:rPr lang="ru-RU" sz="2000" dirty="0" err="1" smtClean="0">
                <a:solidFill>
                  <a:srgbClr val="002060"/>
                </a:solidFill>
              </a:rPr>
              <a:t>Дьоьогой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оьуора</a:t>
            </a:r>
            <a:r>
              <a:rPr lang="ru-RU" sz="2000" dirty="0" smtClean="0">
                <a:solidFill>
                  <a:srgbClr val="002060"/>
                </a:solidFill>
              </a:rPr>
              <a:t>» </a:t>
            </a:r>
            <a:r>
              <a:rPr lang="ru-RU" sz="2000" dirty="0" smtClean="0">
                <a:solidFill>
                  <a:srgbClr val="002060"/>
                </a:solidFill>
              </a:rPr>
              <a:t>(конский </a:t>
            </a:r>
            <a:r>
              <a:rPr lang="ru-RU" sz="2000" dirty="0" smtClean="0">
                <a:solidFill>
                  <a:srgbClr val="002060"/>
                </a:solidFill>
              </a:rPr>
              <a:t>волос, холщовый ткань)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Модель «Маленький рыбак» (шляпа из конского волоса, жилет с имитацией сети с рыбками, берестяной </a:t>
            </a:r>
            <a:r>
              <a:rPr lang="ru-RU" sz="2000" dirty="0" err="1" smtClean="0">
                <a:solidFill>
                  <a:srgbClr val="002060"/>
                </a:solidFill>
              </a:rPr>
              <a:t>туясок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Модель «Ленские столбы» (жилет, шляпа из конского волоса)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Модель «Жеребенок</a:t>
            </a:r>
            <a:r>
              <a:rPr lang="ru-RU" sz="2000" dirty="0" smtClean="0">
                <a:solidFill>
                  <a:srgbClr val="002060"/>
                </a:solidFill>
              </a:rPr>
              <a:t>» (шапка</a:t>
            </a:r>
            <a:r>
              <a:rPr lang="ru-RU" sz="2000" dirty="0" smtClean="0">
                <a:solidFill>
                  <a:srgbClr val="002060"/>
                </a:solidFill>
              </a:rPr>
              <a:t>, жилет, сумка из конского волоса, берестяное нагрудное украшение)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Участие в НПК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2006г</a:t>
            </a:r>
            <a:r>
              <a:rPr lang="ru-RU" sz="1800" dirty="0" smtClean="0">
                <a:solidFill>
                  <a:srgbClr val="002060"/>
                </a:solidFill>
              </a:rPr>
              <a:t>. – участие в районной НПК «</a:t>
            </a:r>
            <a:r>
              <a:rPr lang="ru-RU" sz="1800" dirty="0" err="1" smtClean="0">
                <a:solidFill>
                  <a:srgbClr val="002060"/>
                </a:solidFill>
              </a:rPr>
              <a:t>Олонхо</a:t>
            </a:r>
            <a:r>
              <a:rPr lang="ru-RU" sz="1800" dirty="0" smtClean="0">
                <a:solidFill>
                  <a:srgbClr val="002060"/>
                </a:solidFill>
              </a:rPr>
              <a:t> –нематериальная культура народа Саха» - Тихонов Алексей ученик 11 класса, диплом 3степени за доклад «Богатырские кони в </a:t>
            </a:r>
            <a:r>
              <a:rPr lang="ru-RU" sz="1800" dirty="0" err="1" smtClean="0">
                <a:solidFill>
                  <a:srgbClr val="002060"/>
                </a:solidFill>
              </a:rPr>
              <a:t>Олонхо</a:t>
            </a:r>
            <a:r>
              <a:rPr lang="ru-RU" sz="1800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2007г. – участие в региональной НПК «Шаг в будущее» - Попов Андрея ученика 10 класса с докладом «Традиционный промысел народа Саха».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2008г. – участие в региональной НПК «Шаг в будущее» - Попова Татьяна Владиславовна, ученица 8 класса, диплом </a:t>
            </a:r>
            <a:r>
              <a:rPr lang="en-US" sz="1800" dirty="0" smtClean="0">
                <a:solidFill>
                  <a:srgbClr val="002060"/>
                </a:solidFill>
              </a:rPr>
              <a:t>I</a:t>
            </a:r>
            <a:r>
              <a:rPr lang="ru-RU" sz="1800" dirty="0" smtClean="0">
                <a:solidFill>
                  <a:srgbClr val="002060"/>
                </a:solidFill>
              </a:rPr>
              <a:t> степени за доклад на секции «Мода и дизайн» на тему «Современная стилизованная мода с применением конского волоса</a:t>
            </a:r>
            <a:r>
              <a:rPr lang="ru-RU" sz="1800" dirty="0" smtClean="0">
                <a:solidFill>
                  <a:srgbClr val="002060"/>
                </a:solidFill>
              </a:rPr>
              <a:t>».</a:t>
            </a:r>
            <a:endParaRPr lang="ru-RU" sz="1800" dirty="0" smtClean="0">
              <a:solidFill>
                <a:srgbClr val="002060"/>
              </a:solidFill>
            </a:endParaRP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 2008г. – школьная НПК «Сохраним чистые берега детства» с докладом «Конское убранство – чепрак» Соловьева Мария, 10 класс в номинации «Владение содержанием» секция «5-11 классы».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2009г. – участие в региональной НПК «Шаг в будущее» - </a:t>
            </a:r>
            <a:r>
              <a:rPr lang="ru-RU" sz="1800" dirty="0" err="1" smtClean="0">
                <a:solidFill>
                  <a:srgbClr val="002060"/>
                </a:solidFill>
              </a:rPr>
              <a:t>Кычкина</a:t>
            </a:r>
            <a:r>
              <a:rPr lang="ru-RU" sz="1800" dirty="0" smtClean="0">
                <a:solidFill>
                  <a:srgbClr val="002060"/>
                </a:solidFill>
              </a:rPr>
              <a:t> Ия ученица 7 класса, диплом 2 степени за доклад на секции «Мода и дизайн» на тему «Мое творчество с конским волосом».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2009г. – участие в региональной НПК «Шаг в будущее» - Иванова Галина ученица 11класса, диплом 3 степени за доклад на секции «Мода и дизайн» на тему «Сакральное значение  конского волоса».</a:t>
            </a:r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dirty="0" smtClean="0">
                <a:solidFill>
                  <a:srgbClr val="002060"/>
                </a:solidFill>
              </a:rPr>
              <a:t>Кропотливо изучая, применение конского волоса в создании новых возможностей для творчества, мы должны черпать и из традиционных мотивов новые идеи для своего творчества, умело и грамотно сочетать старинные традиции и тенденции современной моды.</a:t>
            </a:r>
          </a:p>
          <a:p>
            <a:pPr algn="just"/>
            <a:r>
              <a:rPr lang="ru-RU" sz="3800" dirty="0" smtClean="0">
                <a:solidFill>
                  <a:srgbClr val="002060"/>
                </a:solidFill>
              </a:rPr>
              <a:t>Учитывая деятельность по созданию оригинальных изделий не являющихся репродуктивными, требующих творческого подхода, пришла к выводу что, работа с конским волосом помогает развитию творческого потенциала учащегося.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	</a:t>
            </a:r>
            <a:r>
              <a:rPr lang="ru-RU" sz="3800" dirty="0" smtClean="0">
                <a:solidFill>
                  <a:srgbClr val="C00000"/>
                </a:solidFill>
              </a:rPr>
              <a:t>Нужно сохранить обычаи предков не потерять традиции национального шитья, знать и помнить все богатства народного промысла – наш нравственный долг перед грядущими поколениями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Попова Валентна </a:t>
            </a:r>
            <a:r>
              <a:rPr lang="ru-RU" sz="2700" b="1" dirty="0" err="1" smtClean="0">
                <a:solidFill>
                  <a:srgbClr val="C00000"/>
                </a:solidFill>
              </a:rPr>
              <a:t>Гаврильевна</a:t>
            </a: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учитель  предмета технологии,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Преподаватель предмета композиции ДПИ,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высшей категории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DSC03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47244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Изображение 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2766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SC037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rgbClr val="92D050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Традиции работы с конским волосом – это концентрированное воображение многовекового культурного и эстетичного опыта народа.  В наше время происходит утеря национальной культуры, традиционных промыслов – как работа с конским волосом.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Значение и изучение художественного традиционного искусства своей нации очень актуально в связи с интересом народа к своим истокам.  На сегодняшний день не теряет своего воспитательного значения всё то, что связано с представлениями народа Саха о мироздания.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Привлечение учащихся в творческий процесс, раскрыть творческий потенциал обучающихся на уроках технологии средствами декоративно-прикладного искусства, где конский волос имеет большую магическую силу и в настоящее время применяется в обрядовых и ритуальных целях.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Работа с конским волосом – один из самых древних техник изготовления плетеных изделий. Сегодняшний интерес к изготовлению изделий из него связан с широкими возможностями для проявления творчества, доступностью и экологической чистотой этого материала.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Актуальность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	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	Плетение из конского волоса – древнее ремесло народа </a:t>
            </a:r>
            <a:r>
              <a:rPr lang="ru-RU" dirty="0" err="1" smtClean="0">
                <a:solidFill>
                  <a:srgbClr val="002060"/>
                </a:solidFill>
              </a:rPr>
              <a:t>саха</a:t>
            </a:r>
            <a:r>
              <a:rPr lang="ru-RU" dirty="0" smtClean="0">
                <a:solidFill>
                  <a:srgbClr val="002060"/>
                </a:solidFill>
              </a:rPr>
              <a:t>. Известны образцы ковриков-циновок, элементы конской упряжи, всевозможные элементы быта, выполненные в технике «</a:t>
            </a:r>
            <a:r>
              <a:rPr lang="ru-RU" dirty="0" err="1" smtClean="0">
                <a:solidFill>
                  <a:srgbClr val="002060"/>
                </a:solidFill>
              </a:rPr>
              <a:t>соруо</a:t>
            </a:r>
            <a:r>
              <a:rPr lang="ru-RU" dirty="0" smtClean="0">
                <a:solidFill>
                  <a:srgbClr val="002060"/>
                </a:solidFill>
              </a:rPr>
              <a:t>».  В изделиях естественный тёплый свет волоса из гривы жеребёнка с плавными переходами от белого до чёрного, его нежность и мягкость, позволяют создавать произведения с довольно обширной световой гаммой, которая, как нельзя точно, ложится в цветовую философию мировосприятия народа </a:t>
            </a:r>
            <a:r>
              <a:rPr lang="ru-RU" dirty="0" err="1" smtClean="0">
                <a:solidFill>
                  <a:srgbClr val="002060"/>
                </a:solidFill>
              </a:rPr>
              <a:t>саха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	В последнее время интерес к изделиям из конского волоса заметно возрос. Люди заметили еще и его целебные качества, и оберегающие свойства.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	С целью приобщения к национальным традициям, р</a:t>
            </a:r>
            <a:r>
              <a:rPr lang="ru-RU" dirty="0" smtClean="0">
                <a:solidFill>
                  <a:srgbClr val="7030A0"/>
                </a:solidFill>
              </a:rPr>
              <a:t>азвития творческого потенциала, формирования социальной компетентности и профессионального самоопределения обучающихся с </a:t>
            </a:r>
            <a:r>
              <a:rPr lang="ru-RU" dirty="0" smtClean="0">
                <a:solidFill>
                  <a:srgbClr val="002060"/>
                </a:solidFill>
              </a:rPr>
              <a:t>2003 года в нашей школе был введен кружок работы с конским волосом</a:t>
            </a:r>
            <a:r>
              <a:rPr lang="ru-RU" dirty="0" smtClean="0">
                <a:solidFill>
                  <a:srgbClr val="7030A0"/>
                </a:solidFill>
              </a:rPr>
              <a:t>, с 2009 г. был введен как предмет декоративно-прикладного искусства.</a:t>
            </a: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Цель:  </a:t>
            </a:r>
            <a:r>
              <a:rPr lang="ru-RU" sz="2800" dirty="0" smtClean="0">
                <a:solidFill>
                  <a:srgbClr val="002060"/>
                </a:solidFill>
              </a:rPr>
              <a:t>развитие творческого потенциала учащихся      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 на основе работы с конским волосом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Задачи</a:t>
            </a:r>
            <a:r>
              <a:rPr lang="ru-RU" sz="3000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Приобщение учащихся к национальным традициям на основе работы с конским волосом;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Обучение новым возможностям работы с конским волосом – прессования, аппликация, мозаика;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Разработка и реализация индивидуальных или групповых творческих проектов;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Участие в различных выставках, конкурсах, НПК, реализация продуктов.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Возможности работы с конским волосом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  </a:t>
            </a:r>
            <a:endParaRPr lang="ru-RU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endParaRPr lang="ru-RU" sz="4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 </a:t>
            </a:r>
            <a:endParaRPr lang="ru-RU" sz="4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676400"/>
          <a:ext cx="6096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Звездочка обдумывания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7526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панно из конского волоса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            На уроках технологии для изготовления изделий, надо постараться использовать бросовый материал, чтобы снизить себестоимость изделия. </a:t>
            </a:r>
          </a:p>
          <a:p>
            <a:pPr lvl="0"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             Работа с конским волосом является трудоемкой и трудной для детей младших классов. Не у всех есть возможность  работать с конским волосом.</a:t>
            </a:r>
            <a:endParaRPr lang="ru-RU" sz="8000" dirty="0" smtClean="0"/>
          </a:p>
          <a:p>
            <a:pPr marL="1371600" indent="-1371600">
              <a:buNone/>
            </a:pPr>
            <a:r>
              <a:rPr lang="ru-RU" sz="8000" dirty="0" smtClean="0">
                <a:solidFill>
                  <a:srgbClr val="7030A0"/>
                </a:solidFill>
              </a:rPr>
              <a:t>  1. Создание эскиза: </a:t>
            </a:r>
            <a:r>
              <a:rPr lang="ru-RU" sz="8000" dirty="0" smtClean="0">
                <a:solidFill>
                  <a:srgbClr val="002060"/>
                </a:solidFill>
              </a:rPr>
              <a:t>определить размер панно; составить рисунок.</a:t>
            </a:r>
            <a:endParaRPr lang="ru-RU" sz="8000" dirty="0" smtClean="0"/>
          </a:p>
          <a:p>
            <a:pPr marL="1371600" indent="-1371600">
              <a:buNone/>
            </a:pPr>
            <a:r>
              <a:rPr lang="ru-RU" sz="8000" dirty="0" smtClean="0">
                <a:solidFill>
                  <a:srgbClr val="7030A0"/>
                </a:solidFill>
              </a:rPr>
              <a:t>  2. Создание панно:</a:t>
            </a:r>
          </a:p>
          <a:p>
            <a:pPr marL="1371600" indent="-1371600">
              <a:buNone/>
            </a:pPr>
            <a:r>
              <a:rPr lang="ru-RU" sz="8000" dirty="0" smtClean="0"/>
              <a:t>  </a:t>
            </a:r>
            <a:r>
              <a:rPr lang="ru-RU" sz="8000" dirty="0" smtClean="0">
                <a:solidFill>
                  <a:srgbClr val="7030A0"/>
                </a:solidFill>
              </a:rPr>
              <a:t>3</a:t>
            </a:r>
            <a:r>
              <a:rPr lang="ru-RU" sz="8000" dirty="0" smtClean="0"/>
              <a:t>. </a:t>
            </a:r>
            <a:r>
              <a:rPr lang="ru-RU" sz="8000" dirty="0" smtClean="0">
                <a:solidFill>
                  <a:srgbClr val="C00000"/>
                </a:solidFill>
              </a:rPr>
              <a:t>Изготовления деталей – по отдельности: </a:t>
            </a:r>
            <a:r>
              <a:rPr lang="ru-RU" sz="8000" dirty="0" smtClean="0">
                <a:solidFill>
                  <a:srgbClr val="002060"/>
                </a:solidFill>
              </a:rPr>
              <a:t>подбор по цвету конского волоса; переборка конского волоса; придаем в пучке форму лепестка; </a:t>
            </a:r>
            <a:r>
              <a:rPr lang="ru-RU" sz="8000" dirty="0" smtClean="0">
                <a:solidFill>
                  <a:srgbClr val="002060"/>
                </a:solidFill>
              </a:rPr>
              <a:t>пришиваем </a:t>
            </a:r>
            <a:r>
              <a:rPr lang="ru-RU" sz="8000" dirty="0" smtClean="0">
                <a:solidFill>
                  <a:srgbClr val="002060"/>
                </a:solidFill>
              </a:rPr>
              <a:t>к основе, украшение и окончательная отделка изделий по эскизу;</a:t>
            </a:r>
            <a:endParaRPr lang="ru-RU" sz="8000" dirty="0" smtClean="0"/>
          </a:p>
          <a:p>
            <a:pPr marL="1371600" indent="-1371600">
              <a:buNone/>
            </a:pPr>
            <a:r>
              <a:rPr lang="ru-RU" sz="8000" dirty="0" smtClean="0">
                <a:solidFill>
                  <a:srgbClr val="7030A0"/>
                </a:solidFill>
              </a:rPr>
              <a:t>  4.</a:t>
            </a:r>
            <a:r>
              <a:rPr lang="ru-RU" sz="8000" dirty="0" smtClean="0">
                <a:solidFill>
                  <a:srgbClr val="C00000"/>
                </a:solidFill>
              </a:rPr>
              <a:t> Сборка деталей по эскизу – </a:t>
            </a:r>
            <a:r>
              <a:rPr lang="ru-RU" sz="8000" dirty="0" smtClean="0">
                <a:solidFill>
                  <a:srgbClr val="002060"/>
                </a:solidFill>
              </a:rPr>
              <a:t>окончательная отделка панно </a:t>
            </a:r>
          </a:p>
          <a:p>
            <a:pPr marL="1371600" indent="-1371600">
              <a:buNone/>
            </a:pPr>
            <a:r>
              <a:rPr lang="ru-RU" sz="8000" dirty="0" smtClean="0">
                <a:solidFill>
                  <a:srgbClr val="7030A0"/>
                </a:solidFill>
              </a:rPr>
              <a:t>  5.</a:t>
            </a:r>
            <a:r>
              <a:rPr lang="ru-RU" sz="8000" dirty="0" smtClean="0"/>
              <a:t> </a:t>
            </a:r>
            <a:r>
              <a:rPr lang="ru-RU" sz="8000" dirty="0" smtClean="0">
                <a:solidFill>
                  <a:srgbClr val="C00000"/>
                </a:solidFill>
              </a:rPr>
              <a:t>Оформление рамки аппликацией из конского волоса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</a:t>
            </a:r>
            <a:endParaRPr lang="ru-RU" sz="8000" dirty="0" smtClean="0">
              <a:solidFill>
                <a:srgbClr val="002060"/>
              </a:solidFill>
            </a:endParaRPr>
          </a:p>
          <a:p>
            <a:endParaRPr lang="ru-RU" sz="8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Аппликация из конского волоса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Подбор по цвету конского волоса;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переборка конского волоса;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придаем в пучке нужную вам форму;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обшиваем </a:t>
            </a:r>
            <a:r>
              <a:rPr lang="ru-RU" dirty="0" err="1" smtClean="0">
                <a:solidFill>
                  <a:srgbClr val="002060"/>
                </a:solidFill>
              </a:rPr>
              <a:t>мононитью</a:t>
            </a:r>
            <a:r>
              <a:rPr lang="ru-RU" dirty="0" smtClean="0">
                <a:solidFill>
                  <a:srgbClr val="002060"/>
                </a:solidFill>
              </a:rPr>
              <a:t> по краям швом «через край», при желании можем создать выпуклость стягивая нить;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украшаем бисером, блестками, стразами по проекту;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пришиваем </a:t>
            </a:r>
            <a:r>
              <a:rPr lang="ru-RU" dirty="0" err="1" smtClean="0">
                <a:solidFill>
                  <a:srgbClr val="002060"/>
                </a:solidFill>
              </a:rPr>
              <a:t>мононитью</a:t>
            </a:r>
            <a:r>
              <a:rPr lang="ru-RU" dirty="0" smtClean="0">
                <a:solidFill>
                  <a:srgbClr val="002060"/>
                </a:solidFill>
              </a:rPr>
              <a:t> к картине.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685</Words>
  <PresentationFormat>Экран (4:3)</PresentationFormat>
  <Paragraphs>118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Мирнинское районное управление Образования МОУ СОШ №9 им. Р.В.Лонкунова с. Таас-Юрях   Авторский проект: Конский волос:  новые возможности  для творчества</vt:lpstr>
      <vt:lpstr>  Попова Валентна Гаврильевна  учитель  предмета технологии, Преподаватель предмета композиции ДПИ,  высшей категории </vt:lpstr>
      <vt:lpstr>Актуальность</vt:lpstr>
      <vt:lpstr>Актуальность</vt:lpstr>
      <vt:lpstr>     Цель:  развитие творческого потенциала учащихся                         на основе работы с конским волосом  </vt:lpstr>
      <vt:lpstr>Возможности работы с конским волосом </vt:lpstr>
      <vt:lpstr>Звездочка обдумывания </vt:lpstr>
      <vt:lpstr>Технология изготовления  панно из конского волоса</vt:lpstr>
      <vt:lpstr>Аппликация из конского волоса</vt:lpstr>
      <vt:lpstr>Мозаика из обрезков  конского волоса</vt:lpstr>
      <vt:lpstr>Результаты</vt:lpstr>
      <vt:lpstr>  «Конский волос:  новые возможности для творчества»  направление работы на 2009 – 2010 учебный год   </vt:lpstr>
      <vt:lpstr>Результаты</vt:lpstr>
      <vt:lpstr>Достижения на выставке декоративно-прикладного творчества школьников</vt:lpstr>
      <vt:lpstr>Участие школьной  студии мод «Мичийэ»</vt:lpstr>
      <vt:lpstr>Участие в НПК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Конский волос: новые возможности для творчества</dc:title>
  <dc:creator>НОУТ_ПК</dc:creator>
  <cp:lastModifiedBy>Валентина</cp:lastModifiedBy>
  <cp:revision>65</cp:revision>
  <dcterms:created xsi:type="dcterms:W3CDTF">2010-01-12T01:37:50Z</dcterms:created>
  <dcterms:modified xsi:type="dcterms:W3CDTF">2010-01-15T00:50:39Z</dcterms:modified>
</cp:coreProperties>
</file>