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78943659624716"/>
          <c:y val="8.4491311484209797E-2"/>
          <c:w val="0.50807836611483281"/>
          <c:h val="0.821243434094091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670732810543437"/>
                  <c:y val="6.379094690459427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Arial Black" pitchFamily="34" charset="0"/>
                      </a:rPr>
                      <a:t>41,6 %</a:t>
                    </a:r>
                    <a:endParaRPr lang="en-US" sz="2000" b="1" dirty="0">
                      <a:latin typeface="Arial Black" pitchFamily="34" charset="0"/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Arial Black" pitchFamily="34" charset="0"/>
                      </a:rPr>
                      <a:t>8,3 %</a:t>
                    </a:r>
                    <a:endParaRPr lang="en-US" sz="2000" b="1" dirty="0">
                      <a:latin typeface="Arial Black" pitchFamily="34" charset="0"/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Arial Black" pitchFamily="34" charset="0"/>
                      </a:rPr>
                      <a:t>8,3 %</a:t>
                    </a:r>
                    <a:endParaRPr lang="en-US" sz="2000" b="1" dirty="0">
                      <a:latin typeface="Arial Black" pitchFamily="34" charset="0"/>
                    </a:endParaRP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Arial Black" pitchFamily="34" charset="0"/>
                      </a:rPr>
                      <a:t>8,3 %</a:t>
                    </a:r>
                    <a:endParaRPr lang="en-US" sz="2000" b="1" dirty="0">
                      <a:latin typeface="Arial Black" pitchFamily="34" charset="0"/>
                    </a:endParaRP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Programmierer</c:v>
                </c:pt>
                <c:pt idx="1">
                  <c:v>Tourismus-Manager
</c:v>
                </c:pt>
                <c:pt idx="2">
                  <c:v>Rechtsanwalt
</c:v>
                </c:pt>
                <c:pt idx="3">
                  <c:v>Musiker</c:v>
                </c:pt>
                <c:pt idx="4">
                  <c:v>Sportler</c:v>
                </c:pt>
                <c:pt idx="5">
                  <c:v>Logistikerin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41.6</c:v>
                </c:pt>
                <c:pt idx="1">
                  <c:v>16.600000000000001</c:v>
                </c:pt>
                <c:pt idx="2">
                  <c:v>16.600000000000001</c:v>
                </c:pt>
                <c:pt idx="3">
                  <c:v>8.3000000000000007</c:v>
                </c:pt>
                <c:pt idx="4">
                  <c:v>8.3000000000000007</c:v>
                </c:pt>
                <c:pt idx="5">
                  <c:v>8.3000000000000007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037526127593162"/>
          <c:y val="0.12484865299481884"/>
          <c:w val="0.28939053074128562"/>
          <c:h val="0.7112067298599529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0.45919</cdr:x>
      <cdr:y>0.3986</cdr:y>
    </cdr:from>
    <cdr:to>
      <cdr:x>0.52721</cdr:x>
      <cdr:y>0.48106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57652" y="2071702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g.oboz.obozrevatel.com/files/NewsPhoto/2009/05/05/300970/157987_image_large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km.ru/news/shaopovalova/school_teacher_math_250.jpg" TargetMode="External"/><Relationship Id="rId2" Type="http://schemas.openxmlformats.org/officeDocument/2006/relationships/hyperlink" Target="http://news.gde.ru/images/2008092014434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ewishpetersburg.ru/userimages/Nadejdin_povar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agidel.ru/img/2006/february/11vrach.jpg" TargetMode="External"/><Relationship Id="rId4" Type="http://schemas.openxmlformats.org/officeDocument/2006/relationships/hyperlink" Target="http://img.lenta.ru/news/2007/09/03/athletics/picture.jpg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 smtClean="0">
                <a:latin typeface="Algerian" pitchFamily="82" charset="0"/>
              </a:rPr>
              <a:t>Das Berufsleben</a:t>
            </a:r>
            <a:endParaRPr lang="ru-RU" sz="7200" dirty="0"/>
          </a:p>
        </p:txBody>
      </p:sp>
      <p:sp>
        <p:nvSpPr>
          <p:cNvPr id="5" name="Стрелка вниз 4"/>
          <p:cNvSpPr/>
          <p:nvPr/>
        </p:nvSpPr>
        <p:spPr>
          <a:xfrm rot="799886">
            <a:off x="1480407" y="1701776"/>
            <a:ext cx="642942" cy="114300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759939">
            <a:off x="6130853" y="1655157"/>
            <a:ext cx="597067" cy="114875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57224" y="2928934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Spa</a:t>
            </a:r>
            <a:r>
              <a:rPr lang="de-DE" sz="6000" b="1" dirty="0" smtClean="0"/>
              <a:t>ß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86446" y="2928934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Stress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2714620"/>
            <a:ext cx="13573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/>
              <a:t>?</a:t>
            </a:r>
            <a:endParaRPr lang="ru-RU" sz="2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Картинка 15 из 116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67036">
            <a:off x="357158" y="428605"/>
            <a:ext cx="1757732" cy="2643206"/>
          </a:xfrm>
          <a:prstGeom prst="rect">
            <a:avLst/>
          </a:prstGeom>
          <a:noFill/>
        </p:spPr>
      </p:pic>
      <p:pic>
        <p:nvPicPr>
          <p:cNvPr id="10244" name="Picture 4" descr="Картинка 14 из 999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84335">
            <a:off x="5436145" y="3392556"/>
            <a:ext cx="3477136" cy="2607853"/>
          </a:xfrm>
          <a:prstGeom prst="rect">
            <a:avLst/>
          </a:prstGeom>
          <a:noFill/>
        </p:spPr>
      </p:pic>
      <p:pic>
        <p:nvPicPr>
          <p:cNvPr id="10246" name="Picture 6" descr="Картинка 18 из 28865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920800">
            <a:off x="3143240" y="3214686"/>
            <a:ext cx="2002764" cy="3000396"/>
          </a:xfrm>
          <a:prstGeom prst="rect">
            <a:avLst/>
          </a:prstGeom>
          <a:noFill/>
        </p:spPr>
      </p:pic>
      <p:pic>
        <p:nvPicPr>
          <p:cNvPr id="10248" name="Picture 8" descr="Картинка 14 из 2851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99473" y="469344"/>
            <a:ext cx="3053482" cy="2033745"/>
          </a:xfrm>
          <a:prstGeom prst="rect">
            <a:avLst/>
          </a:prstGeom>
          <a:noFill/>
        </p:spPr>
      </p:pic>
      <p:pic>
        <p:nvPicPr>
          <p:cNvPr id="10250" name="Picture 10" descr="Картинка 10 из 131189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399321">
            <a:off x="214282" y="3857628"/>
            <a:ext cx="2647407" cy="1928826"/>
          </a:xfrm>
          <a:prstGeom prst="rect">
            <a:avLst/>
          </a:prstGeom>
          <a:noFill/>
        </p:spPr>
      </p:pic>
      <p:pic>
        <p:nvPicPr>
          <p:cNvPr id="10252" name="Picture 12" descr="Картинка 13 из 146766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7968">
            <a:off x="5382107" y="603869"/>
            <a:ext cx="3297868" cy="236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Ordnet die Berufe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472519" cy="432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3"/>
                <a:gridCol w="2824173"/>
                <a:gridCol w="2824173"/>
              </a:tblGrid>
              <a:tr h="7215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Seeleute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Schauspieler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Kindergärtner</a:t>
                      </a:r>
                      <a:endParaRPr lang="ru-RU" sz="2400" b="1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Bergleute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Kellner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Sekretär</a:t>
                      </a:r>
                      <a:endParaRPr lang="ru-RU" sz="2400" b="1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Piloten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Köche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Reinigungskräfte </a:t>
                      </a:r>
                      <a:endParaRPr lang="ru-RU" sz="2400" b="1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Kfz-Mechaniker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Ärzte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Krankenschwester</a:t>
                      </a:r>
                      <a:endParaRPr lang="ru-RU" sz="2400" b="1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Förster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Lehrer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401080" cy="5197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500063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 Black" pitchFamily="34" charset="0"/>
              </a:rPr>
              <a:t>16,6 %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92906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 Black" pitchFamily="34" charset="0"/>
              </a:rPr>
              <a:t>16,6 %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62865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428604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latin typeface="Times New Roman" pitchFamily="18" charset="0"/>
                <a:cs typeface="Times New Roman" pitchFamily="18" charset="0"/>
              </a:rPr>
              <a:t>   Die Berufswahl %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r>
              <a:rPr lang="de-DE" b="1" dirty="0" smtClean="0"/>
              <a:t>Bei dem künftigen Beruf ist wichtig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 rot="256578">
            <a:off x="225427" y="1590617"/>
            <a:ext cx="4359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einen sicheren Arbeitsplatz haben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 rot="461646">
            <a:off x="4943546" y="1744194"/>
            <a:ext cx="367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mit Menschen zu tun haben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 rot="20895017">
            <a:off x="307019" y="3134125"/>
            <a:ext cx="5378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gute Chancen haben, Karriere zu machen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 rot="20727725">
            <a:off x="2287235" y="4509029"/>
            <a:ext cx="354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keinen Stress haben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 rot="365557">
            <a:off x="5802071" y="5380411"/>
            <a:ext cx="3142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viel Geld verdienen</a:t>
            </a:r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 rot="594882">
            <a:off x="4823105" y="3834226"/>
            <a:ext cx="3943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eine interessante Arbeit haben</a:t>
            </a:r>
          </a:p>
          <a:p>
            <a:endParaRPr lang="ru-RU" sz="2000" b="1" i="1" dirty="0"/>
          </a:p>
        </p:txBody>
      </p:sp>
      <p:sp>
        <p:nvSpPr>
          <p:cNvPr id="10" name="TextBox 9"/>
          <p:cNvSpPr txBox="1"/>
          <p:nvPr/>
        </p:nvSpPr>
        <p:spPr>
          <a:xfrm rot="527297">
            <a:off x="504063" y="5833064"/>
            <a:ext cx="5321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>
                <a:latin typeface="Adobe Garamond Pro Bold" pitchFamily="18" charset="0"/>
              </a:rPr>
              <a:t>viel Zeit für Hobbys und Freunde haben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sich auf eine Person fürs Interview einigen </a:t>
            </a:r>
            <a:endParaRPr lang="ru-RU" sz="3600" b="1" dirty="0"/>
          </a:p>
        </p:txBody>
      </p:sp>
      <p:pic>
        <p:nvPicPr>
          <p:cNvPr id="3" name="Рисунок 2" descr="fd91c91a750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357298"/>
            <a:ext cx="2667000" cy="2371725"/>
          </a:xfrm>
          <a:prstGeom prst="rect">
            <a:avLst/>
          </a:prstGeom>
        </p:spPr>
      </p:pic>
      <p:pic>
        <p:nvPicPr>
          <p:cNvPr id="5" name="Рисунок 4" descr="jirinovs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428736"/>
            <a:ext cx="2952755" cy="2214566"/>
          </a:xfrm>
          <a:prstGeom prst="rect">
            <a:avLst/>
          </a:prstGeom>
        </p:spPr>
      </p:pic>
      <p:pic>
        <p:nvPicPr>
          <p:cNvPr id="6" name="Рисунок 5" descr="ba8c78ffd8586daf4d990e284f56ff3a_bi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4214818"/>
            <a:ext cx="2959574" cy="2071702"/>
          </a:xfrm>
          <a:prstGeom prst="rect">
            <a:avLst/>
          </a:prstGeom>
        </p:spPr>
      </p:pic>
      <p:pic>
        <p:nvPicPr>
          <p:cNvPr id="7" name="Рисунок 6" descr="Kasperskiy-Evgeniy_LabKasperskogo-200x25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3702" y="1857364"/>
            <a:ext cx="2357444" cy="3536166"/>
          </a:xfrm>
          <a:prstGeom prst="rect">
            <a:avLst/>
          </a:prstGeom>
        </p:spPr>
      </p:pic>
      <p:pic>
        <p:nvPicPr>
          <p:cNvPr id="8" name="Рисунок 7" descr="856af05fbad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286256"/>
            <a:ext cx="2857500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86058"/>
            <a:ext cx="495823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F:\ГОГОЛЕВ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57166"/>
            <a:ext cx="363766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428604"/>
            <a:ext cx="85725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 smtClean="0"/>
              <a:t>Wie soll ein Lehrer sein</a:t>
            </a:r>
            <a:r>
              <a:rPr lang="ru-RU" sz="4400" b="1" dirty="0" smtClean="0"/>
              <a:t>?</a:t>
            </a:r>
            <a:endParaRPr lang="de-DE" sz="4400" b="1" dirty="0" smtClean="0"/>
          </a:p>
          <a:p>
            <a:pPr algn="ctr"/>
            <a:endParaRPr lang="de-DE" sz="4400" dirty="0" smtClean="0"/>
          </a:p>
          <a:p>
            <a:pPr algn="ctr">
              <a:buFont typeface="Wingdings" pitchFamily="2" charset="2"/>
              <a:buChar char="ü"/>
            </a:pPr>
            <a:r>
              <a:rPr lang="de-DE" sz="4400" i="1" dirty="0" smtClean="0"/>
              <a:t> nett</a:t>
            </a:r>
          </a:p>
          <a:p>
            <a:pPr algn="ctr">
              <a:buFont typeface="Wingdings" pitchFamily="2" charset="2"/>
              <a:buChar char="ü"/>
            </a:pPr>
            <a:r>
              <a:rPr lang="de-DE" sz="4400" i="1" dirty="0" smtClean="0"/>
              <a:t> freundlich</a:t>
            </a:r>
          </a:p>
          <a:p>
            <a:pPr algn="ctr">
              <a:buFont typeface="Wingdings" pitchFamily="2" charset="2"/>
              <a:buChar char="ü"/>
            </a:pPr>
            <a:r>
              <a:rPr lang="de-DE" sz="4400" i="1" dirty="0" smtClean="0"/>
              <a:t> gutherzlich</a:t>
            </a:r>
          </a:p>
          <a:p>
            <a:pPr algn="ctr">
              <a:buFont typeface="Wingdings" pitchFamily="2" charset="2"/>
              <a:buChar char="ü"/>
            </a:pPr>
            <a:r>
              <a:rPr lang="de-DE" sz="4400" i="1" dirty="0" smtClean="0"/>
              <a:t> gute Heiterkeit und Geduld haben</a:t>
            </a:r>
          </a:p>
          <a:p>
            <a:pPr algn="ctr">
              <a:buFont typeface="Wingdings" pitchFamily="2" charset="2"/>
              <a:buChar char="ü"/>
            </a:pPr>
            <a:r>
              <a:rPr lang="de-DE" sz="4400" i="1" dirty="0" smtClean="0"/>
              <a:t>gute Kenntnisse im Fach haben</a:t>
            </a:r>
          </a:p>
          <a:p>
            <a:pPr algn="ctr">
              <a:buFont typeface="Wingdings" pitchFamily="2" charset="2"/>
              <a:buChar char="ü"/>
            </a:pPr>
            <a:r>
              <a:rPr lang="de-DE" sz="4400" i="1" dirty="0" smtClean="0"/>
              <a:t> ein Schauspieler sein </a:t>
            </a: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52478834_637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8744911" cy="5715040"/>
          </a:xfrm>
        </p:spPr>
      </p:pic>
      <p:sp>
        <p:nvSpPr>
          <p:cNvPr id="5" name="TextBox 4"/>
          <p:cNvSpPr txBox="1"/>
          <p:nvPr/>
        </p:nvSpPr>
        <p:spPr>
          <a:xfrm>
            <a:off x="428596" y="357166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Lehrertag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118</Words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Ordnet die Berufe</vt:lpstr>
      <vt:lpstr>Слайд 4</vt:lpstr>
      <vt:lpstr>Bei dem künftigen Beruf ist wichtig: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Компьютер 1</cp:lastModifiedBy>
  <cp:revision>27</cp:revision>
  <dcterms:modified xsi:type="dcterms:W3CDTF">2009-10-07T10:35:06Z</dcterms:modified>
</cp:coreProperties>
</file>