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9" r:id="rId13"/>
    <p:sldId id="266" r:id="rId14"/>
    <p:sldId id="267" r:id="rId15"/>
    <p:sldId id="273" r:id="rId16"/>
    <p:sldId id="268" r:id="rId17"/>
    <p:sldId id="272" r:id="rId18"/>
    <p:sldId id="269" r:id="rId19"/>
    <p:sldId id="275" r:id="rId20"/>
    <p:sldId id="270" r:id="rId21"/>
    <p:sldId id="271" r:id="rId22"/>
    <p:sldId id="276" r:id="rId23"/>
    <p:sldId id="274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837F-9E2E-4784-AC98-D2AA9B2AE369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1D80-0684-45F0-B174-43BF6943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837F-9E2E-4784-AC98-D2AA9B2AE369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1D80-0684-45F0-B174-43BF6943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837F-9E2E-4784-AC98-D2AA9B2AE369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1D80-0684-45F0-B174-43BF6943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837F-9E2E-4784-AC98-D2AA9B2AE369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1D80-0684-45F0-B174-43BF6943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837F-9E2E-4784-AC98-D2AA9B2AE369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1D80-0684-45F0-B174-43BF6943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837F-9E2E-4784-AC98-D2AA9B2AE369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1D80-0684-45F0-B174-43BF6943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837F-9E2E-4784-AC98-D2AA9B2AE369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1D80-0684-45F0-B174-43BF6943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837F-9E2E-4784-AC98-D2AA9B2AE369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1D80-0684-45F0-B174-43BF6943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837F-9E2E-4784-AC98-D2AA9B2AE369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1D80-0684-45F0-B174-43BF6943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837F-9E2E-4784-AC98-D2AA9B2AE369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1D80-0684-45F0-B174-43BF6943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837F-9E2E-4784-AC98-D2AA9B2AE369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2E1D80-0684-45F0-B174-43BF6943EC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DD837F-9E2E-4784-AC98-D2AA9B2AE369}" type="datetimeFigureOut">
              <a:rPr lang="ru-RU" smtClean="0"/>
              <a:pPr/>
              <a:t>29.03.2009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2E1D80-0684-45F0-B174-43BF6943ECF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51648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57430"/>
            <a:ext cx="7854696" cy="35719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9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«Эффективные приёмы и методы </a:t>
            </a:r>
          </a:p>
          <a:p>
            <a:pPr algn="ctr"/>
            <a:r>
              <a:rPr lang="ru-RU" sz="39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обучения математики</a:t>
            </a:r>
          </a:p>
          <a:p>
            <a:pPr algn="ctr"/>
            <a:r>
              <a:rPr lang="ru-RU" sz="39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 специальной (коррекционной) школе </a:t>
            </a:r>
          </a:p>
          <a:p>
            <a:pPr algn="ctr"/>
            <a:r>
              <a:rPr lang="en-US" sz="39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VIII</a:t>
            </a:r>
            <a:r>
              <a:rPr lang="ru-RU" sz="39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вида»  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                         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математики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МОУ школы-интерната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Е.А. Кочнева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Изучение нового.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672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«Если ученик в школе не научился сам ничего творить, то и в жизни он всегда будет только подражать, копировать, т.к. мало таких, которые бы, научившись копировать, умели сделать самостоятельное приложение этих сведений»  </a:t>
            </a:r>
            <a:r>
              <a:rPr lang="ru-RU" dirty="0" smtClean="0"/>
              <a:t>- писал Л.Н.Толстой.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Раздели фигуры на равные части.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на  4 части                  на 2 части            на 8 частей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Раскрась: у квадрата 3 полученных части,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у треугольника 1 полученную часть,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у круга 3 </a:t>
            </a:r>
            <a:r>
              <a:rPr lang="ru-RU" dirty="0" smtClean="0"/>
              <a:t>полученных </a:t>
            </a:r>
            <a:r>
              <a:rPr lang="ru-RU" dirty="0" smtClean="0"/>
              <a:t>части.</a:t>
            </a:r>
          </a:p>
          <a:p>
            <a:pPr>
              <a:buNone/>
            </a:pPr>
            <a:r>
              <a:rPr lang="ru-RU" dirty="0" smtClean="0"/>
              <a:t>Запиши: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214554"/>
            <a:ext cx="1785950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929058" y="2285992"/>
            <a:ext cx="1857388" cy="1714512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43702" y="2214554"/>
            <a:ext cx="1714512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071670" y="5500702"/>
          <a:ext cx="1296988" cy="863600"/>
        </p:xfrm>
        <a:graphic>
          <a:graphicData uri="http://schemas.openxmlformats.org/presentationml/2006/ole">
            <p:oleObj spid="_x0000_s2054" name="Формула" r:id="rId3" imgW="4824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42913" y="0"/>
            <a:ext cx="8243887" cy="103188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428604"/>
            <a:ext cx="8229600" cy="5651500"/>
          </a:xfrm>
        </p:spPr>
        <p:txBody>
          <a:bodyPr/>
          <a:lstStyle/>
          <a:p>
            <a:r>
              <a:rPr lang="ru-RU" dirty="0"/>
              <a:t>Числа                   и так далее </a:t>
            </a:r>
          </a:p>
          <a:p>
            <a:endParaRPr lang="ru-RU" dirty="0"/>
          </a:p>
          <a:p>
            <a:pPr>
              <a:buFontTx/>
              <a:buNone/>
            </a:pPr>
            <a:r>
              <a:rPr lang="ru-RU" dirty="0"/>
              <a:t>называют </a:t>
            </a:r>
            <a:r>
              <a:rPr lang="ru-RU" b="1" i="1" dirty="0"/>
              <a:t>обыкновенными дробями</a:t>
            </a:r>
            <a:endParaRPr lang="ru-RU" dirty="0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1958975" y="404813"/>
          <a:ext cx="1296988" cy="863600"/>
        </p:xfrm>
        <a:graphic>
          <a:graphicData uri="http://schemas.openxmlformats.org/presentationml/2006/ole">
            <p:oleObj spid="_x0000_s1026" name="Формула" r:id="rId3" imgW="482400" imgH="393480" progId="Equation.3">
              <p:embed/>
            </p:oleObj>
          </a:graphicData>
        </a:graphic>
      </p:graphicFrame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0424" name="Object 8"/>
          <p:cNvGraphicFramePr>
            <a:graphicFrameLocks noChangeAspect="1"/>
          </p:cNvGraphicFramePr>
          <p:nvPr/>
        </p:nvGraphicFramePr>
        <p:xfrm>
          <a:off x="1187450" y="2565400"/>
          <a:ext cx="2271713" cy="3384550"/>
        </p:xfrm>
        <a:graphic>
          <a:graphicData uri="http://schemas.openxmlformats.org/presentationml/2006/ole">
            <p:oleObj spid="_x0000_s1027" name="Формула" r:id="rId4" imgW="190417" imgH="393529" progId="Equation.3">
              <p:embed/>
            </p:oleObj>
          </a:graphicData>
        </a:graphic>
      </p:graphicFrame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3543300" y="2781300"/>
            <a:ext cx="2235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99"/>
                </a:solidFill>
              </a:rPr>
              <a:t>Числитель дроби</a:t>
            </a:r>
          </a:p>
          <a:p>
            <a:r>
              <a:rPr lang="ru-RU" sz="2000">
                <a:solidFill>
                  <a:srgbClr val="006600"/>
                </a:solidFill>
              </a:rPr>
              <a:t>Показывает сколько долей взяли</a:t>
            </a:r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 flipH="1">
            <a:off x="2700338" y="3068638"/>
            <a:ext cx="792162" cy="4095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H="1">
            <a:off x="3276600" y="4292600"/>
            <a:ext cx="6477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4067175" y="4005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3975100" y="3998913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99"/>
                </a:solidFill>
              </a:rPr>
              <a:t>Дробная черта</a:t>
            </a:r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 flipH="1">
            <a:off x="2916238" y="5445125"/>
            <a:ext cx="71913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3832225" y="5151438"/>
            <a:ext cx="3292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</a:rPr>
              <a:t>Знаменатель дроби</a:t>
            </a:r>
          </a:p>
          <a:p>
            <a:r>
              <a:rPr lang="ru-RU" sz="2000" dirty="0">
                <a:solidFill>
                  <a:srgbClr val="006600"/>
                </a:solidFill>
              </a:rPr>
              <a:t>Показывает на сколько </a:t>
            </a:r>
          </a:p>
          <a:p>
            <a:r>
              <a:rPr lang="ru-RU" sz="2000" dirty="0">
                <a:solidFill>
                  <a:srgbClr val="006600"/>
                </a:solidFill>
              </a:rPr>
              <a:t>долей разделили единицу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60426" grpId="0"/>
      <p:bldP spid="60428" grpId="0" animBg="1"/>
      <p:bldP spid="60429" grpId="0" animBg="1"/>
      <p:bldP spid="60432" grpId="0"/>
      <p:bldP spid="60433" grpId="0" animBg="1"/>
      <p:bldP spid="604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1)Теория.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ЧИЖ\Мои документы\Мои рисунки\Изображение\Изображение 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285992"/>
            <a:ext cx="3921506" cy="4181484"/>
          </a:xfrm>
          <a:prstGeom prst="rect">
            <a:avLst/>
          </a:prstGeom>
          <a:noFill/>
        </p:spPr>
      </p:pic>
      <p:pic>
        <p:nvPicPr>
          <p:cNvPr id="5" name="Picture 3" descr="C:\Documents and Settings\ЧИЖ\Мои документы\Мои рисунки\Изображение\Изображение 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71744"/>
            <a:ext cx="3590720" cy="3824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2)Тренировочные упражнения по образцу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C:\Documents and Settings\ЧИЖ\Мои документы\Мои рисунки\Изображение\Изображение 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7" y="2428868"/>
            <a:ext cx="3286148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Используемая литература</a:t>
            </a:r>
            <a:endParaRPr lang="ru-RU" sz="36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12542">
            <a:off x="202377" y="1458002"/>
            <a:ext cx="2652947" cy="305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6582">
            <a:off x="1254329" y="3329596"/>
            <a:ext cx="250033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643050"/>
            <a:ext cx="2476138" cy="330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6429">
            <a:off x="5885955" y="2745799"/>
            <a:ext cx="278608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/>
              <a:t>Физ.минутка.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3) Отработка вычислительных навыков. </a:t>
            </a:r>
            <a:endParaRPr lang="ru-RU" dirty="0" smtClean="0"/>
          </a:p>
          <a:p>
            <a:r>
              <a:rPr lang="ru-RU" dirty="0" smtClean="0"/>
              <a:t>Компьютерные тренажеры Гесслера Дмитрия Михайловича;</a:t>
            </a:r>
          </a:p>
          <a:p>
            <a:pPr lvl="0"/>
            <a:r>
              <a:rPr lang="ru-RU" dirty="0" smtClean="0"/>
              <a:t>задания самоконтролем.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86497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7" y="2000240"/>
            <a:ext cx="378621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IV</a:t>
            </a:r>
            <a:r>
              <a:rPr lang="ru-RU" b="1" dirty="0" smtClean="0"/>
              <a:t>. Практическая работа. (Работа в парах)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Практическая работа № 1.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Тема: «Обыкновенные дроби»</a:t>
            </a:r>
          </a:p>
          <a:p>
            <a:pPr>
              <a:buNone/>
            </a:pPr>
            <a:r>
              <a:rPr lang="ru-RU" dirty="0" smtClean="0"/>
              <a:t>У каждого учащегося цветные карандаши и раздаточный материал.</a:t>
            </a:r>
          </a:p>
          <a:p>
            <a:pPr>
              <a:buNone/>
            </a:pPr>
            <a:r>
              <a:rPr lang="ru-RU" i="1" dirty="0" smtClean="0"/>
              <a:t>Задание:</a:t>
            </a:r>
            <a:endParaRPr lang="ru-RU" dirty="0" smtClean="0"/>
          </a:p>
          <a:p>
            <a:r>
              <a:rPr lang="ru-RU" dirty="0" smtClean="0"/>
              <a:t>1. Начертите квадрат со стороной 3 см. Разделите его пополам. Закрасьте ½  часть квадрата.</a:t>
            </a:r>
          </a:p>
          <a:p>
            <a:r>
              <a:rPr lang="ru-RU" dirty="0" smtClean="0"/>
              <a:t>2. Начертите отрезок длиной 4 см. Обведите цветным карандашом 4/4 отрезка.</a:t>
            </a:r>
          </a:p>
          <a:p>
            <a:r>
              <a:rPr lang="ru-RU" dirty="0" smtClean="0"/>
              <a:t>3. На рисунке изображена 1/3 часть веточки с одинаковыми листочками. Дорисуйте всю веточку.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>
                <a:latin typeface="Monotype Corsiva" pitchFamily="66" charset="0"/>
              </a:rPr>
              <a:t> Возможности тестирования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Тестирование позволяет:</a:t>
            </a:r>
          </a:p>
          <a:p>
            <a:r>
              <a:rPr lang="ru-RU" dirty="0" smtClean="0"/>
              <a:t>- учитывать индивидуальные особенности учащихся;</a:t>
            </a:r>
          </a:p>
          <a:p>
            <a:r>
              <a:rPr lang="ru-RU" dirty="0" smtClean="0"/>
              <a:t>- проверять качество усвоения материала;</a:t>
            </a:r>
          </a:p>
          <a:p>
            <a:r>
              <a:rPr lang="ru-RU" dirty="0" smtClean="0"/>
              <a:t>- разнообразить процесс обучения;</a:t>
            </a:r>
          </a:p>
          <a:p>
            <a:r>
              <a:rPr lang="ru-RU" dirty="0" smtClean="0"/>
              <a:t>- сэкономить время на опрос;</a:t>
            </a:r>
          </a:p>
          <a:p>
            <a:r>
              <a:rPr lang="ru-RU" dirty="0" smtClean="0"/>
              <a:t>- использовать тесты для компьютеризации обучения.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538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38576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Математика обладает колоссальным воспитательным потенциалом: воспитывается интеллектуальная честность,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критичность мышления,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способность к размышлениям и творчеству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V</a:t>
            </a:r>
            <a:r>
              <a:rPr lang="ru-RU" b="1" dirty="0" smtClean="0"/>
              <a:t>. Тест.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6645">
            <a:off x="695614" y="2488683"/>
            <a:ext cx="2750714" cy="386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ЧИЖ\Мои документы\Мои рисунки\Изображение\Изображение 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4554"/>
            <a:ext cx="2714644" cy="3929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Тест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Верно ли утверждение?</a:t>
            </a:r>
          </a:p>
          <a:p>
            <a:pPr lvl="0"/>
            <a:r>
              <a:rPr lang="ru-RU" dirty="0" smtClean="0"/>
              <a:t>При сложении дробей с одинаковыми знаменателями знаменатель остаётся тем же, а числители складываются.</a:t>
            </a:r>
          </a:p>
          <a:p>
            <a:pPr lvl="0"/>
            <a:r>
              <a:rPr lang="ru-RU" dirty="0" smtClean="0"/>
              <a:t>Чтобы вычесть дроби с разными знаменателями, надо привести их к наименьшему общему знаменателю и выполнить вычитание дробей с одинаковыми знаменателями.</a:t>
            </a:r>
          </a:p>
          <a:p>
            <a:pPr lvl="0"/>
            <a:r>
              <a:rPr lang="ru-RU" dirty="0" smtClean="0"/>
              <a:t>Чтобы сложить смешанные числа, надо сложить их целые части и отнять сумму дробных частей.</a:t>
            </a:r>
          </a:p>
          <a:p>
            <a:pPr lvl="0"/>
            <a:r>
              <a:rPr lang="ru-RU" dirty="0" smtClean="0"/>
              <a:t>Если при сложении дробей получается неправильная дробь, то надо результат записать в виде смешанного числа.</a:t>
            </a:r>
          </a:p>
          <a:p>
            <a:pPr lvl="0"/>
            <a:r>
              <a:rPr lang="ru-RU" dirty="0" smtClean="0"/>
              <a:t>Чтобы из единицы вычесть дробь, надо единицу записать в виде неправильной дроби со знаменателем, равным знаменателю дроби, которую вычитаем.</a:t>
            </a:r>
          </a:p>
          <a:p>
            <a:pPr lvl="0"/>
            <a:r>
              <a:rPr lang="ru-RU" dirty="0" smtClean="0"/>
              <a:t>Произведение двух дробей есть дробь, в числителе которой произведение знаменателей, а в знаменателе - произведение числителей.</a:t>
            </a:r>
          </a:p>
          <a:p>
            <a:pPr lvl="0"/>
            <a:r>
              <a:rPr lang="ru-RU" dirty="0" smtClean="0"/>
              <a:t>При умножении целого числа на дробь, целое число надо записать в виде дроби со знаменателем один.</a:t>
            </a:r>
          </a:p>
          <a:p>
            <a:pPr lvl="0"/>
            <a:r>
              <a:rPr lang="ru-RU" dirty="0" smtClean="0"/>
              <a:t>Чтобы разделить дробь на дробь, надо делимое умножить на число, обратное делителю. </a:t>
            </a:r>
          </a:p>
          <a:p>
            <a:pPr lvl="0"/>
            <a:r>
              <a:rPr lang="ru-RU" dirty="0" smtClean="0"/>
              <a:t>Два числа называются взаимно обратными, если их частное равно единице.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V</a:t>
            </a:r>
            <a:r>
              <a:rPr lang="ru-RU" b="1" dirty="0" smtClean="0"/>
              <a:t>. Домашнее задание.</a:t>
            </a:r>
          </a:p>
          <a:p>
            <a:pPr>
              <a:buNone/>
            </a:pPr>
            <a:r>
              <a:rPr lang="en-US" b="1" dirty="0" smtClean="0"/>
              <a:t>VI</a:t>
            </a:r>
            <a:r>
              <a:rPr lang="ru-RU" b="1" dirty="0" smtClean="0"/>
              <a:t>. Подведение итогов урока.</a:t>
            </a:r>
          </a:p>
          <a:p>
            <a:r>
              <a:rPr lang="ru-RU" dirty="0" smtClean="0"/>
              <a:t>Вопросы касающиеся целей урока.</a:t>
            </a:r>
          </a:p>
          <a:p>
            <a:r>
              <a:rPr lang="ru-RU" dirty="0" smtClean="0"/>
              <a:t>Карта анализа результатов работы учащихся</a:t>
            </a:r>
          </a:p>
          <a:p>
            <a:pPr>
              <a:buNone/>
            </a:pPr>
            <a:r>
              <a:rPr lang="ru-RU" dirty="0" smtClean="0"/>
              <a:t>Фамилия Имя _______________________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4572008"/>
          <a:ext cx="835824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318"/>
                <a:gridCol w="1062489"/>
                <a:gridCol w="2339178"/>
                <a:gridCol w="723034"/>
                <a:gridCol w="1084551"/>
                <a:gridCol w="1590676"/>
              </a:tblGrid>
              <a:tr h="34859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Устный счёт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Практическая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Оценка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Настроение</a:t>
                      </a:r>
                      <a:endParaRPr lang="ru-RU" dirty="0"/>
                    </a:p>
                  </a:txBody>
                  <a:tcPr/>
                </a:tc>
              </a:tr>
              <a:tr h="20196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Рефлексия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  <a:tabLst>
                <a:tab pos="906463" algn="l"/>
              </a:tabLst>
            </a:pPr>
            <a:r>
              <a:rPr lang="ru-RU" sz="2800" dirty="0" smtClean="0"/>
              <a:t>Ответьте, пожалуйста, на следующие вопросы:</a:t>
            </a:r>
          </a:p>
          <a:p>
            <a:pPr algn="just">
              <a:tabLst>
                <a:tab pos="906463" algn="l"/>
              </a:tabLst>
            </a:pPr>
            <a:r>
              <a:rPr lang="ru-RU" sz="2800" dirty="0" smtClean="0"/>
              <a:t>Доволен(а) ли ты тем, как прошел урок?</a:t>
            </a:r>
          </a:p>
          <a:p>
            <a:pPr algn="just">
              <a:tabLst>
                <a:tab pos="906463" algn="l"/>
              </a:tabLst>
            </a:pPr>
            <a:r>
              <a:rPr lang="ru-RU" sz="2800" dirty="0" smtClean="0"/>
              <a:t> Было ли тебе интересно?</a:t>
            </a:r>
          </a:p>
          <a:p>
            <a:pPr algn="just">
              <a:tabLst>
                <a:tab pos="906463" algn="l"/>
              </a:tabLst>
            </a:pPr>
            <a:r>
              <a:rPr lang="ru-RU" sz="2800" dirty="0" smtClean="0"/>
              <a:t>Что больше всего тебе понравилось на  уроке?</a:t>
            </a:r>
          </a:p>
          <a:p>
            <a:pPr algn="just">
              <a:tabLst>
                <a:tab pos="906463" algn="l"/>
              </a:tabLst>
            </a:pPr>
            <a:r>
              <a:rPr lang="ru-RU" sz="2800" dirty="0" smtClean="0"/>
              <a:t> Сумел(а) ли ты закрепить свои знания?</a:t>
            </a:r>
          </a:p>
          <a:p>
            <a:pPr algn="just">
              <a:tabLst>
                <a:tab pos="906463" algn="l"/>
              </a:tabLst>
            </a:pPr>
            <a:r>
              <a:rPr lang="ru-RU" sz="2800" dirty="0" smtClean="0"/>
              <a:t>Ты сумел(а) показать свои знания?</a:t>
            </a:r>
          </a:p>
          <a:p>
            <a:pPr algn="just">
              <a:tabLst>
                <a:tab pos="906463" algn="l"/>
              </a:tabLst>
            </a:pPr>
            <a:r>
              <a:rPr lang="ru-RU" sz="2800" dirty="0" smtClean="0"/>
              <a:t>Ты был(а) активен(а) на уроке?</a:t>
            </a:r>
          </a:p>
          <a:p>
            <a:pPr algn="just">
              <a:tabLst>
                <a:tab pos="906463" algn="l"/>
              </a:tabLst>
            </a:pPr>
            <a:r>
              <a:rPr lang="ru-RU" sz="2800" dirty="0" smtClean="0"/>
              <a:t>Учитель был внимателен к тебе?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Обучение математике в школе вполне можно и нужно строить так, чтобы оно представлялось для учащегося серией маленьких открытий, по ступенькам которых ум ученика может подняться к высшим обобщениям.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Задачи преподавания математики в школе </a:t>
            </a:r>
            <a:r>
              <a:rPr lang="en-US" sz="3600" dirty="0" smtClean="0">
                <a:latin typeface="Monotype Corsiva" pitchFamily="66" charset="0"/>
              </a:rPr>
              <a:t> VIII</a:t>
            </a:r>
            <a:r>
              <a:rPr lang="ru-RU" sz="3600" dirty="0" smtClean="0">
                <a:latin typeface="Monotype Corsiva" pitchFamily="66" charset="0"/>
              </a:rPr>
              <a:t> вида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дать учащимся такие доступные количественные, пространственные и временные представления, которые помогут им в дальнейшем включиться в трудовую деятельность;</a:t>
            </a:r>
          </a:p>
          <a:p>
            <a:pPr lvl="0"/>
            <a:r>
              <a:rPr lang="ru-RU" dirty="0" smtClean="0"/>
              <a:t>через обучение математике повышать уровень общего развития учащихся вспомогательных школ и по возможности наиболее полно скорректировать недостатки их познавательной деятельности и личностных качеств;</a:t>
            </a:r>
          </a:p>
          <a:p>
            <a:pPr lvl="0"/>
            <a:r>
              <a:rPr lang="ru-RU" dirty="0" smtClean="0"/>
              <a:t>воспитывать у учащихся целеустремленность, терпение, работоспособность, настойчивость, трудолюбие, самостоятельность, прививать им навыки контроля и самоконтроля, развивать у них точность и глазомер, умение планировать работу и доводить начатое дело до завершения.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Методы обучения учащихся с интеллектуальной недостаточностью 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Объяснительно-иллюстративный метод, метод при котором учитель объясняет, а дети воспринимают, осознают и фиксируют в памяти.</a:t>
            </a:r>
          </a:p>
          <a:p>
            <a:pPr lvl="0"/>
            <a:r>
              <a:rPr lang="ru-RU" dirty="0" smtClean="0"/>
              <a:t>Репродуктивный метод (воспроизведение и применение информации)</a:t>
            </a:r>
          </a:p>
          <a:p>
            <a:pPr lvl="0"/>
            <a:r>
              <a:rPr lang="ru-RU" dirty="0" smtClean="0"/>
              <a:t>Метод проблемного изложения (постановка проблемы и показ пути ее решения)</a:t>
            </a:r>
          </a:p>
          <a:p>
            <a:pPr lvl="0"/>
            <a:r>
              <a:rPr lang="ru-RU" dirty="0" smtClean="0"/>
              <a:t>Частично – поисковый метод (дети пытаются сами найти путь к решению проблемы)</a:t>
            </a:r>
          </a:p>
          <a:p>
            <a:pPr lvl="0"/>
            <a:r>
              <a:rPr lang="ru-RU" dirty="0" smtClean="0"/>
              <a:t>Исследовательский метод (учитель направляет, дети самостоятельно исследуют).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Условия для развития познавательных интересов 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избегать в стиле преподавания будничности, монотонности, серости, бедности информации, отрыва от личного опыта ребенка;</a:t>
            </a:r>
          </a:p>
          <a:p>
            <a:pPr lvl="0"/>
            <a:r>
              <a:rPr lang="ru-RU" dirty="0" smtClean="0"/>
              <a:t> не допускать учебных перегрузок, переутомления и низкой плотности режима работы использовать содержание обучения как источник стимуляции познавательных интересов;</a:t>
            </a:r>
          </a:p>
          <a:p>
            <a:pPr lvl="0"/>
            <a:r>
              <a:rPr lang="ru-RU" dirty="0" smtClean="0"/>
              <a:t>стимулировать познавательные интересы многообразием приемов занимательности</a:t>
            </a:r>
          </a:p>
          <a:p>
            <a:r>
              <a:rPr lang="ru-RU" dirty="0" smtClean="0"/>
              <a:t>(иллюстрацией, игрой, кроссвордами, задачами-шутками, занимательными упражнениями т.д.);</a:t>
            </a:r>
          </a:p>
          <a:p>
            <a:pPr lvl="0"/>
            <a:r>
              <a:rPr lang="ru-RU" dirty="0" smtClean="0"/>
              <a:t>специально обучать приемам умственной деятельности и учебной работы, использовать проблемно-поисковые методы обучения.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57256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Monotype Corsiva" pitchFamily="66" charset="0"/>
              </a:rPr>
              <a:t>Урок  математики  в классе специальной (коррекционной) школе </a:t>
            </a:r>
            <a:r>
              <a:rPr lang="en-US" sz="4000" dirty="0" smtClean="0">
                <a:latin typeface="Monotype Corsiva" pitchFamily="66" charset="0"/>
              </a:rPr>
              <a:t>VIII</a:t>
            </a:r>
            <a:r>
              <a:rPr lang="ru-RU" sz="4000" dirty="0" smtClean="0">
                <a:latin typeface="Monotype Corsiva" pitchFamily="66" charset="0"/>
              </a:rPr>
              <a:t> вида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681418"/>
          </a:xfrm>
        </p:spPr>
        <p:txBody>
          <a:bodyPr>
            <a:normAutofit/>
          </a:bodyPr>
          <a:lstStyle/>
          <a:p>
            <a:r>
              <a:rPr lang="ru-RU" dirty="0" smtClean="0"/>
              <a:t>Тема: «Обыкновенные дроби»</a:t>
            </a:r>
          </a:p>
          <a:p>
            <a:r>
              <a:rPr lang="ru-RU" dirty="0" smtClean="0"/>
              <a:t>Цели:</a:t>
            </a:r>
          </a:p>
          <a:p>
            <a:pPr lvl="1">
              <a:buFont typeface="Wingdings" pitchFamily="2" charset="2"/>
              <a:buChar char="Ø"/>
            </a:pPr>
            <a:r>
              <a:rPr lang="ru-RU" u="sng" dirty="0" smtClean="0"/>
              <a:t>Основная дидактическая цель:</a:t>
            </a:r>
            <a:endParaRPr lang="ru-RU" dirty="0" smtClean="0"/>
          </a:p>
          <a:p>
            <a:pPr lvl="1">
              <a:buFont typeface="Wingdings" pitchFamily="2" charset="2"/>
              <a:buChar char="Ø"/>
            </a:pPr>
            <a:r>
              <a:rPr lang="ru-RU" u="sng" dirty="0" smtClean="0"/>
              <a:t>Развивающая:</a:t>
            </a:r>
            <a:endParaRPr lang="ru-RU" dirty="0" smtClean="0"/>
          </a:p>
          <a:p>
            <a:pPr lvl="1">
              <a:buFont typeface="Wingdings" pitchFamily="2" charset="2"/>
              <a:buChar char="Ø"/>
            </a:pPr>
            <a:r>
              <a:rPr lang="ru-RU" u="sng" dirty="0" smtClean="0"/>
              <a:t>Воспитывающая:</a:t>
            </a:r>
            <a:endParaRPr lang="ru-RU" dirty="0" smtClean="0"/>
          </a:p>
          <a:p>
            <a:pPr lvl="1">
              <a:buFont typeface="Wingdings" pitchFamily="2" charset="2"/>
              <a:buChar char="Ø"/>
            </a:pPr>
            <a:r>
              <a:rPr lang="ru-RU" u="sng" dirty="0" smtClean="0"/>
              <a:t>Коррекционная:</a:t>
            </a:r>
            <a:endParaRPr lang="ru-RU" dirty="0" smtClean="0"/>
          </a:p>
          <a:p>
            <a:r>
              <a:rPr lang="ru-RU" dirty="0" smtClean="0"/>
              <a:t>Оборудование: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UcPeriod"/>
            </a:pPr>
            <a:r>
              <a:rPr lang="ru-RU" b="1" u="sng" dirty="0" err="1" smtClean="0"/>
              <a:t>Орг</a:t>
            </a:r>
            <a:r>
              <a:rPr lang="ru-RU" b="1" u="sng" dirty="0" smtClean="0"/>
              <a:t> момент. </a:t>
            </a:r>
            <a:r>
              <a:rPr lang="ru-RU" dirty="0" smtClean="0"/>
              <a:t>(1 – 1,5 мин.)</a:t>
            </a:r>
          </a:p>
          <a:p>
            <a:pPr marL="571500" indent="-571500">
              <a:buAutoNum type="romanUcPeriod"/>
            </a:pPr>
            <a:r>
              <a:rPr lang="ru-RU" b="1" u="sng" dirty="0" smtClean="0"/>
              <a:t> Устный счет (Разминка):</a:t>
            </a:r>
            <a:r>
              <a:rPr lang="ru-RU" b="1" dirty="0" smtClean="0"/>
              <a:t>  </a:t>
            </a:r>
            <a:r>
              <a:rPr lang="ru-RU" dirty="0" smtClean="0"/>
              <a:t>(5 – 10 мин.) </a:t>
            </a:r>
          </a:p>
          <a:p>
            <a:pPr marL="571500" indent="-571500">
              <a:buNone/>
            </a:pPr>
            <a:endParaRPr lang="ru-RU" dirty="0" smtClean="0"/>
          </a:p>
          <a:p>
            <a:pPr marL="571500" indent="-571500">
              <a:buAutoNum type="romanUcPeriod"/>
            </a:pPr>
            <a:endParaRPr lang="ru-RU" dirty="0"/>
          </a:p>
        </p:txBody>
      </p:sp>
      <p:pic>
        <p:nvPicPr>
          <p:cNvPr id="5" name="Picture 2" descr="C:\Documents and Settings\ЧИЖ\Мои документы\Мои рисунки\Изображение\Изображение 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0554">
            <a:off x="477905" y="3146926"/>
            <a:ext cx="2181539" cy="3093291"/>
          </a:xfrm>
          <a:prstGeom prst="rect">
            <a:avLst/>
          </a:prstGeom>
          <a:noFill/>
        </p:spPr>
      </p:pic>
      <p:pic>
        <p:nvPicPr>
          <p:cNvPr id="6" name="Picture 2" descr="C:\Documents and Settings\ЧИЖ\Мои документы\Мои рисунки\Изображение\Изображение 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000372"/>
            <a:ext cx="2185267" cy="3038476"/>
          </a:xfrm>
          <a:prstGeom prst="rect">
            <a:avLst/>
          </a:prstGeom>
          <a:noFill/>
        </p:spPr>
      </p:pic>
      <p:pic>
        <p:nvPicPr>
          <p:cNvPr id="7" name="Picture 3" descr="C:\Documents and Settings\ЧИЖ\Мои документы\Мои рисунки\Изображение\Изображение 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92516">
            <a:off x="5643570" y="3429000"/>
            <a:ext cx="2109526" cy="3109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1. «Счёт цепочкой».</a:t>
            </a:r>
          </a:p>
          <a:p>
            <a:r>
              <a:rPr lang="ru-RU" dirty="0" smtClean="0"/>
              <a:t>48 : 6 · 3 – 8 : 4 + 20 : 8 · 7 + 15 : 9 =</a:t>
            </a:r>
          </a:p>
          <a:p>
            <a:r>
              <a:rPr lang="ru-RU" dirty="0" smtClean="0"/>
              <a:t>45 – 5 : 8 + 31 : 9 · 8 – 16 : 4 ·7 + 28 =</a:t>
            </a:r>
          </a:p>
          <a:p>
            <a:pPr>
              <a:buNone/>
            </a:pPr>
            <a:r>
              <a:rPr lang="ru-RU" u="sng" dirty="0" smtClean="0"/>
              <a:t>2. Случаи табличного умножения и деления.</a:t>
            </a:r>
          </a:p>
          <a:p>
            <a:r>
              <a:rPr lang="ru-RU" dirty="0" smtClean="0"/>
              <a:t>9 · 4 : 6 · 7 : 42 · 64 : 8 = 80 : 10 · 3 : 6 · 5 : 2 · 7 : 10 =</a:t>
            </a:r>
          </a:p>
          <a:p>
            <a:r>
              <a:rPr lang="ru-RU" dirty="0" smtClean="0"/>
              <a:t>24 : 6 · 3 : 2 · 5 : 3 ·7 = 9 · 4 : 6 · 7 : 42 · 68 : 8 =</a:t>
            </a:r>
          </a:p>
          <a:p>
            <a:pPr>
              <a:buNone/>
            </a:pPr>
            <a:r>
              <a:rPr lang="ru-RU" dirty="0" smtClean="0"/>
              <a:t>Помогите выбрать из чисел 3, 4, 10, 12, 15, 16, 24, 30, 34, 36, 40 те, которые делятся одновременно на 3, 4, 6.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u="sng" dirty="0" smtClean="0"/>
              <a:t>3. Найти ошибку: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1182 · 4 = 4627</a:t>
            </a:r>
          </a:p>
          <a:p>
            <a:r>
              <a:rPr lang="ru-RU" dirty="0" smtClean="0"/>
              <a:t>1302 · 7 = 9114</a:t>
            </a:r>
          </a:p>
          <a:p>
            <a:r>
              <a:rPr lang="ru-RU" dirty="0" smtClean="0"/>
              <a:t>2751 : 3 = 917</a:t>
            </a:r>
          </a:p>
          <a:p>
            <a:r>
              <a:rPr lang="ru-RU" dirty="0" smtClean="0"/>
              <a:t>7034 : 2 = 3379</a:t>
            </a:r>
          </a:p>
          <a:p>
            <a:r>
              <a:rPr lang="ru-RU" dirty="0" smtClean="0"/>
              <a:t>3928 : 4 = 982</a:t>
            </a:r>
          </a:p>
          <a:p>
            <a:r>
              <a:rPr lang="ru-RU" dirty="0" smtClean="0"/>
              <a:t>3125 · 3 = 8365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1022</Words>
  <Application>Microsoft Office PowerPoint</Application>
  <PresentationFormat>Экран (4:3)</PresentationFormat>
  <Paragraphs>140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Поток</vt:lpstr>
      <vt:lpstr>Microsoft Equation 3.0</vt:lpstr>
      <vt:lpstr>Мастер-класс</vt:lpstr>
      <vt:lpstr> </vt:lpstr>
      <vt:lpstr>Задачи преподавания математики в школе  VIII вида</vt:lpstr>
      <vt:lpstr>Методы обучения учащихся с интеллектуальной недостаточностью </vt:lpstr>
      <vt:lpstr>Условия для развития познавательных интересов </vt:lpstr>
      <vt:lpstr> Урок  математики  в классе специальной (коррекционной) школе VIII вида</vt:lpstr>
      <vt:lpstr>Слайд 7</vt:lpstr>
      <vt:lpstr>Слайд 8</vt:lpstr>
      <vt:lpstr>Слайд 9</vt:lpstr>
      <vt:lpstr>          III. Изучение нового.</vt:lpstr>
      <vt:lpstr>Слайд 11</vt:lpstr>
      <vt:lpstr>Слайд 12</vt:lpstr>
      <vt:lpstr>Слайд 13</vt:lpstr>
      <vt:lpstr>Слайд 14</vt:lpstr>
      <vt:lpstr>Используемая литература</vt:lpstr>
      <vt:lpstr>Слайд 16</vt:lpstr>
      <vt:lpstr>Слайд 17</vt:lpstr>
      <vt:lpstr>Слайд 18</vt:lpstr>
      <vt:lpstr>      Возможности тестирования</vt:lpstr>
      <vt:lpstr>Слайд 20</vt:lpstr>
      <vt:lpstr>Слайд 21</vt:lpstr>
      <vt:lpstr>Слайд 22</vt:lpstr>
      <vt:lpstr>Рефлексия</vt:lpstr>
      <vt:lpstr>Слайд 24</vt:lpstr>
    </vt:vector>
  </TitlesOfParts>
  <Company>Ни какой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САНЯ</dc:creator>
  <cp:lastModifiedBy>САНЯ</cp:lastModifiedBy>
  <cp:revision>25</cp:revision>
  <dcterms:created xsi:type="dcterms:W3CDTF">2009-03-29T11:23:23Z</dcterms:created>
  <dcterms:modified xsi:type="dcterms:W3CDTF">2009-03-29T16:29:18Z</dcterms:modified>
</cp:coreProperties>
</file>