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8"/>
  </p:notesMasterIdLst>
  <p:sldIdLst>
    <p:sldId id="256" r:id="rId2"/>
    <p:sldId id="279" r:id="rId3"/>
    <p:sldId id="278" r:id="rId4"/>
    <p:sldId id="257" r:id="rId5"/>
    <p:sldId id="266" r:id="rId6"/>
    <p:sldId id="289" r:id="rId7"/>
    <p:sldId id="284" r:id="rId8"/>
    <p:sldId id="272" r:id="rId9"/>
    <p:sldId id="287" r:id="rId10"/>
    <p:sldId id="275" r:id="rId11"/>
    <p:sldId id="271" r:id="rId12"/>
    <p:sldId id="277" r:id="rId13"/>
    <p:sldId id="281" r:id="rId14"/>
    <p:sldId id="283" r:id="rId15"/>
    <p:sldId id="280" r:id="rId16"/>
    <p:sldId id="273" r:id="rId17"/>
    <p:sldId id="276" r:id="rId18"/>
    <p:sldId id="270" r:id="rId19"/>
    <p:sldId id="286" r:id="rId20"/>
    <p:sldId id="282" r:id="rId21"/>
    <p:sldId id="285" r:id="rId22"/>
    <p:sldId id="288" r:id="rId23"/>
    <p:sldId id="268" r:id="rId24"/>
    <p:sldId id="264" r:id="rId25"/>
    <p:sldId id="262" r:id="rId26"/>
    <p:sldId id="269"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99FF"/>
    <a:srgbClr val="9933FF"/>
    <a:srgbClr val="33CC33"/>
    <a:srgbClr val="FF9966"/>
    <a:srgbClr val="FF0066"/>
    <a:srgbClr val="A77E19"/>
    <a:srgbClr val="0066FF"/>
    <a:srgbClr val="33CCFF"/>
    <a:srgbClr val="6699FF"/>
    <a:srgbClr val="DD71B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992"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FD619E-CD05-43A3-B58E-074940010DC4}" type="datetimeFigureOut">
              <a:rPr lang="ru-RU" smtClean="0"/>
              <a:pPr/>
              <a:t>04.01.2010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8E9648-12B2-434A-98BC-A05C1BDECCC4}"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C8E9648-12B2-434A-98BC-A05C1BDECCC4}" type="slidenum">
              <a:rPr lang="ru-RU" smtClean="0"/>
              <a:pPr/>
              <a:t>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FCA295F2-193D-46C8-9143-4B35D05A226A}" type="datetimeFigureOut">
              <a:rPr lang="ru-RU" smtClean="0"/>
              <a:pPr/>
              <a:t>04.01.2010</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B4434823-93AC-459B-A261-3580AEC03D5F}"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CA295F2-193D-46C8-9143-4B35D05A226A}" type="datetimeFigureOut">
              <a:rPr lang="ru-RU" smtClean="0"/>
              <a:pPr/>
              <a:t>04.01.2010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434823-93AC-459B-A261-3580AEC03D5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CA295F2-193D-46C8-9143-4B35D05A226A}" type="datetimeFigureOut">
              <a:rPr lang="ru-RU" smtClean="0"/>
              <a:pPr/>
              <a:t>04.01.2010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434823-93AC-459B-A261-3580AEC03D5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CA295F2-193D-46C8-9143-4B35D05A226A}" type="datetimeFigureOut">
              <a:rPr lang="ru-RU" smtClean="0"/>
              <a:pPr/>
              <a:t>04.01.2010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434823-93AC-459B-A261-3580AEC03D5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FCA295F2-193D-46C8-9143-4B35D05A226A}" type="datetimeFigureOut">
              <a:rPr lang="ru-RU" smtClean="0"/>
              <a:pPr/>
              <a:t>04.01.2010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434823-93AC-459B-A261-3580AEC03D5F}"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FCA295F2-193D-46C8-9143-4B35D05A226A}" type="datetimeFigureOut">
              <a:rPr lang="ru-RU" smtClean="0"/>
              <a:pPr/>
              <a:t>04.01.2010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4434823-93AC-459B-A261-3580AEC03D5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FCA295F2-193D-46C8-9143-4B35D05A226A}" type="datetimeFigureOut">
              <a:rPr lang="ru-RU" smtClean="0"/>
              <a:pPr/>
              <a:t>04.01.2010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4434823-93AC-459B-A261-3580AEC03D5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FCA295F2-193D-46C8-9143-4B35D05A226A}" type="datetimeFigureOut">
              <a:rPr lang="ru-RU" smtClean="0"/>
              <a:pPr/>
              <a:t>04.01.2010</a:t>
            </a:fld>
            <a:endParaRPr lang="ru-RU"/>
          </a:p>
        </p:txBody>
      </p:sp>
      <p:sp>
        <p:nvSpPr>
          <p:cNvPr id="8" name="Номер слайда 7"/>
          <p:cNvSpPr>
            <a:spLocks noGrp="1"/>
          </p:cNvSpPr>
          <p:nvPr>
            <p:ph type="sldNum" sz="quarter" idx="11"/>
          </p:nvPr>
        </p:nvSpPr>
        <p:spPr/>
        <p:txBody>
          <a:bodyPr/>
          <a:lstStyle/>
          <a:p>
            <a:fld id="{B4434823-93AC-459B-A261-3580AEC03D5F}" type="slidenum">
              <a:rPr lang="ru-RU" smtClean="0"/>
              <a:pPr/>
              <a:t>‹#›</a:t>
            </a:fld>
            <a:endParaRPr lang="ru-RU"/>
          </a:p>
        </p:txBody>
      </p:sp>
      <p:sp>
        <p:nvSpPr>
          <p:cNvPr id="9" name="Нижний колонтитул 8"/>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CA295F2-193D-46C8-9143-4B35D05A226A}" type="datetimeFigureOut">
              <a:rPr lang="ru-RU" smtClean="0"/>
              <a:pPr/>
              <a:t>04.01.2010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4434823-93AC-459B-A261-3580AEC03D5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FCA295F2-193D-46C8-9143-4B35D05A226A}" type="datetimeFigureOut">
              <a:rPr lang="ru-RU" smtClean="0"/>
              <a:pPr/>
              <a:t>04.01.2010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156448" y="6422064"/>
            <a:ext cx="762000" cy="365125"/>
          </a:xfrm>
        </p:spPr>
        <p:txBody>
          <a:bodyPr/>
          <a:lstStyle/>
          <a:p>
            <a:fld id="{B4434823-93AC-459B-A261-3580AEC03D5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FCA295F2-193D-46C8-9143-4B35D05A226A}" type="datetimeFigureOut">
              <a:rPr lang="ru-RU" smtClean="0"/>
              <a:pPr/>
              <a:t>04.01.2010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4434823-93AC-459B-A261-3580AEC03D5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FCA295F2-193D-46C8-9143-4B35D05A226A}" type="datetimeFigureOut">
              <a:rPr lang="ru-RU" smtClean="0"/>
              <a:pPr/>
              <a:t>04.01.2010</a:t>
            </a:fld>
            <a:endParaRPr lang="ru-RU"/>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ru-RU"/>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B4434823-93AC-459B-A261-3580AEC03D5F}"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gif"/><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_rels/slide1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44.gif"/><Relationship Id="rId4" Type="http://schemas.openxmlformats.org/officeDocument/2006/relationships/image" Target="../media/image43.gif"/></Relationships>
</file>

<file path=ppt/slides/_rels/slide1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49.gif"/><Relationship Id="rId5" Type="http://schemas.openxmlformats.org/officeDocument/2006/relationships/image" Target="../media/image48.jpeg"/><Relationship Id="rId4" Type="http://schemas.openxmlformats.org/officeDocument/2006/relationships/image" Target="../media/image47.jpeg"/></Relationships>
</file>

<file path=ppt/slides/_rels/slide1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image" Target="../media/image52.gif"/></Relationships>
</file>

<file path=ppt/slides/_rels/slide1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gif"/><Relationship Id="rId1" Type="http://schemas.openxmlformats.org/officeDocument/2006/relationships/slideLayout" Target="../slideLayouts/slideLayout7.xml"/><Relationship Id="rId4" Type="http://schemas.openxmlformats.org/officeDocument/2006/relationships/image" Target="../media/image56.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57.jpeg"/><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1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60.gif"/></Relationships>
</file>

<file path=ppt/slides/_rels/slide1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9.gif"/><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1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 Id="rId6" Type="http://schemas.openxmlformats.org/officeDocument/2006/relationships/image" Target="../media/image66.gif"/><Relationship Id="rId5" Type="http://schemas.openxmlformats.org/officeDocument/2006/relationships/image" Target="../media/image65.jpeg"/><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70.gif"/><Relationship Id="rId5" Type="http://schemas.openxmlformats.org/officeDocument/2006/relationships/image" Target="../media/image69.gif"/><Relationship Id="rId4" Type="http://schemas.openxmlformats.org/officeDocument/2006/relationships/image" Target="../media/image68.jpeg"/></Relationships>
</file>

<file path=ppt/slides/_rels/slide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7.xml"/><Relationship Id="rId5" Type="http://schemas.openxmlformats.org/officeDocument/2006/relationships/image" Target="../media/image73.gif"/><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8" Type="http://schemas.openxmlformats.org/officeDocument/2006/relationships/image" Target="../media/image78.jpeg"/><Relationship Id="rId3" Type="http://schemas.openxmlformats.org/officeDocument/2006/relationships/image" Target="../media/image75.gif"/><Relationship Id="rId7" Type="http://schemas.openxmlformats.org/officeDocument/2006/relationships/image" Target="../media/image19.jpeg"/><Relationship Id="rId2" Type="http://schemas.openxmlformats.org/officeDocument/2006/relationships/image" Target="../media/image74.jpeg"/><Relationship Id="rId1" Type="http://schemas.openxmlformats.org/officeDocument/2006/relationships/slideLayout" Target="../slideLayouts/slideLayout6.xml"/><Relationship Id="rId6" Type="http://schemas.openxmlformats.org/officeDocument/2006/relationships/image" Target="../media/image77.jpeg"/><Relationship Id="rId5" Type="http://schemas.openxmlformats.org/officeDocument/2006/relationships/image" Target="../media/image13.jpeg"/><Relationship Id="rId4" Type="http://schemas.openxmlformats.org/officeDocument/2006/relationships/image" Target="../media/image76.gif"/></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9.jpeg"/><Relationship Id="rId1" Type="http://schemas.openxmlformats.org/officeDocument/2006/relationships/slideLayout" Target="../slideLayouts/slideLayout2.xml"/><Relationship Id="rId4" Type="http://schemas.openxmlformats.org/officeDocument/2006/relationships/image" Target="../media/image80.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gif"/><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4.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0.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4.jpeg"/><Relationship Id="rId4" Type="http://schemas.openxmlformats.org/officeDocument/2006/relationships/image" Target="../media/image2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4.jpeg"/><Relationship Id="rId1" Type="http://schemas.openxmlformats.org/officeDocument/2006/relationships/slideLayout" Target="../slideLayouts/slideLayout6.xml"/><Relationship Id="rId6" Type="http://schemas.openxmlformats.org/officeDocument/2006/relationships/image" Target="../media/image34.gif"/><Relationship Id="rId5" Type="http://schemas.openxmlformats.org/officeDocument/2006/relationships/image" Target="../media/image33.gif"/><Relationship Id="rId4" Type="http://schemas.openxmlformats.org/officeDocument/2006/relationships/image" Target="../media/image32.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8.gif"/><Relationship Id="rId5" Type="http://schemas.openxmlformats.org/officeDocument/2006/relationships/image" Target="../media/image37.gif"/><Relationship Id="rId4" Type="http://schemas.openxmlformats.org/officeDocument/2006/relationships/image" Target="../media/image36.jpeg"/></Relationships>
</file>

<file path=ppt/slides/_rels/slide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85984" y="3071810"/>
            <a:ext cx="4572032" cy="2357454"/>
          </a:xfrm>
        </p:spPr>
        <p:txBody>
          <a:bodyPr>
            <a:normAutofit fontScale="90000"/>
          </a:bodyPr>
          <a:lstStyle/>
          <a:p>
            <a:pPr algn="ctr"/>
            <a:r>
              <a:rPr lang="ru-RU" sz="2200" b="0" dirty="0" smtClean="0">
                <a:solidFill>
                  <a:srgbClr val="0070C0"/>
                </a:solidFill>
                <a:effectLst/>
              </a:rPr>
              <a:t>Презентация по теме </a:t>
            </a:r>
            <a:br>
              <a:rPr lang="ru-RU" sz="2200" b="0" dirty="0" smtClean="0">
                <a:solidFill>
                  <a:srgbClr val="0070C0"/>
                </a:solidFill>
                <a:effectLst/>
              </a:rPr>
            </a:br>
            <a:r>
              <a:rPr lang="ru-RU" sz="2200" b="0" dirty="0" smtClean="0">
                <a:solidFill>
                  <a:srgbClr val="0070C0"/>
                </a:solidFill>
                <a:effectLst/>
              </a:rPr>
              <a:t>«Изобретатели и изобретения» </a:t>
            </a:r>
            <a:br>
              <a:rPr lang="ru-RU" sz="2200" b="0" dirty="0" smtClean="0">
                <a:solidFill>
                  <a:srgbClr val="0070C0"/>
                </a:solidFill>
                <a:effectLst/>
              </a:rPr>
            </a:br>
            <a:r>
              <a:rPr lang="ru-RU" sz="2200" b="0" dirty="0" smtClean="0">
                <a:solidFill>
                  <a:srgbClr val="0070C0"/>
                </a:solidFill>
                <a:effectLst/>
              </a:rPr>
              <a:t>подготовлена</a:t>
            </a:r>
            <a:br>
              <a:rPr lang="ru-RU" sz="2200" b="0" dirty="0" smtClean="0">
                <a:solidFill>
                  <a:srgbClr val="0070C0"/>
                </a:solidFill>
                <a:effectLst/>
              </a:rPr>
            </a:br>
            <a:r>
              <a:rPr lang="ru-RU" sz="2200" b="0" dirty="0" smtClean="0">
                <a:solidFill>
                  <a:srgbClr val="0070C0"/>
                </a:solidFill>
                <a:effectLst/>
              </a:rPr>
              <a:t>учителем английского языка</a:t>
            </a:r>
            <a:br>
              <a:rPr lang="ru-RU" sz="2200" b="0" dirty="0" smtClean="0">
                <a:solidFill>
                  <a:srgbClr val="0070C0"/>
                </a:solidFill>
                <a:effectLst/>
              </a:rPr>
            </a:br>
            <a:r>
              <a:rPr lang="ru-RU" sz="2200" b="0" dirty="0" err="1" smtClean="0">
                <a:solidFill>
                  <a:srgbClr val="0070C0"/>
                </a:solidFill>
                <a:effectLst/>
              </a:rPr>
              <a:t>Моу</a:t>
            </a:r>
            <a:r>
              <a:rPr lang="ru-RU" sz="2200" b="0" dirty="0" smtClean="0">
                <a:solidFill>
                  <a:srgbClr val="0070C0"/>
                </a:solidFill>
                <a:effectLst/>
              </a:rPr>
              <a:t> «</a:t>
            </a:r>
            <a:r>
              <a:rPr lang="ru-RU" sz="2200" b="0" dirty="0" err="1" smtClean="0">
                <a:solidFill>
                  <a:srgbClr val="0070C0"/>
                </a:solidFill>
                <a:effectLst/>
              </a:rPr>
              <a:t>сош</a:t>
            </a:r>
            <a:r>
              <a:rPr lang="ru-RU" sz="2200" b="0" dirty="0" smtClean="0">
                <a:solidFill>
                  <a:srgbClr val="0070C0"/>
                </a:solidFill>
                <a:effectLst/>
              </a:rPr>
              <a:t> №2 г.Калининска САРАТОВСКОЙ ОБЛАСТИ»</a:t>
            </a:r>
            <a:br>
              <a:rPr lang="ru-RU" sz="2200" b="0" dirty="0" smtClean="0">
                <a:solidFill>
                  <a:srgbClr val="0070C0"/>
                </a:solidFill>
                <a:effectLst/>
              </a:rPr>
            </a:br>
            <a:r>
              <a:rPr lang="ru-RU" sz="3600" b="0" dirty="0" smtClean="0">
                <a:solidFill>
                  <a:srgbClr val="0070C0"/>
                </a:solidFill>
                <a:effectLst/>
              </a:rPr>
              <a:t>ШОХ М.В.</a:t>
            </a:r>
            <a:r>
              <a:rPr lang="en-US" dirty="0" smtClean="0"/>
              <a:t/>
            </a:r>
            <a:br>
              <a:rPr lang="en-US" dirty="0" smtClean="0"/>
            </a:br>
            <a:r>
              <a:rPr lang="en-US" dirty="0" smtClean="0"/>
              <a:t/>
            </a:r>
            <a:br>
              <a:rPr lang="en-US" dirty="0" smtClean="0"/>
            </a:br>
            <a:endParaRPr lang="ru-RU" dirty="0"/>
          </a:p>
        </p:txBody>
      </p:sp>
      <p:sp>
        <p:nvSpPr>
          <p:cNvPr id="8" name="Подзаголовок 7"/>
          <p:cNvSpPr>
            <a:spLocks noGrp="1"/>
          </p:cNvSpPr>
          <p:nvPr>
            <p:ph type="subTitle" idx="1"/>
          </p:nvPr>
        </p:nvSpPr>
        <p:spPr>
          <a:xfrm>
            <a:off x="1428728" y="2071678"/>
            <a:ext cx="6143668" cy="928694"/>
          </a:xfrm>
        </p:spPr>
        <p:txBody>
          <a:bodyPr>
            <a:normAutofit/>
          </a:bodyPr>
          <a:lstStyle/>
          <a:p>
            <a:pPr algn="ctr"/>
            <a:r>
              <a:rPr lang="en-US" sz="3200" dirty="0" smtClean="0">
                <a:solidFill>
                  <a:srgbClr val="9933FF"/>
                </a:solidFill>
              </a:rPr>
              <a:t>INVENTIONS</a:t>
            </a:r>
            <a:r>
              <a:rPr lang="ru-RU" sz="3200" dirty="0" smtClean="0">
                <a:solidFill>
                  <a:srgbClr val="9933FF"/>
                </a:solidFill>
              </a:rPr>
              <a:t> </a:t>
            </a:r>
            <a:r>
              <a:rPr lang="en-US" sz="3200" dirty="0" smtClean="0">
                <a:solidFill>
                  <a:srgbClr val="9933FF"/>
                </a:solidFill>
              </a:rPr>
              <a:t>AND INVENTORS</a:t>
            </a:r>
            <a:endParaRPr lang="ru-RU" sz="3200" dirty="0">
              <a:solidFill>
                <a:srgbClr val="9933FF"/>
              </a:solidFill>
            </a:endParaRPr>
          </a:p>
        </p:txBody>
      </p:sp>
      <p:pic>
        <p:nvPicPr>
          <p:cNvPr id="3" name="Содержимое 3" descr="brati_rite.jpg"/>
          <p:cNvPicPr>
            <a:picLocks noChangeAspect="1"/>
          </p:cNvPicPr>
          <p:nvPr/>
        </p:nvPicPr>
        <p:blipFill>
          <a:blip r:embed="rId2"/>
          <a:srcRect/>
          <a:stretch>
            <a:fillRect/>
          </a:stretch>
        </p:blipFill>
        <p:spPr>
          <a:xfrm>
            <a:off x="7572396" y="2214554"/>
            <a:ext cx="1407126" cy="1786027"/>
          </a:xfrm>
          <a:prstGeom prst="rect">
            <a:avLst/>
          </a:prstGeom>
        </p:spPr>
      </p:pic>
      <p:pic>
        <p:nvPicPr>
          <p:cNvPr id="6" name="Picture 4" descr="Alex_Bell"/>
          <p:cNvPicPr>
            <a:picLocks noChangeAspect="1" noChangeArrowheads="1"/>
          </p:cNvPicPr>
          <p:nvPr/>
        </p:nvPicPr>
        <p:blipFill>
          <a:blip r:embed="rId3"/>
          <a:srcRect/>
          <a:stretch>
            <a:fillRect/>
          </a:stretch>
        </p:blipFill>
        <p:spPr bwMode="auto">
          <a:xfrm>
            <a:off x="6286512" y="357166"/>
            <a:ext cx="1065876" cy="1537533"/>
          </a:xfrm>
          <a:prstGeom prst="rect">
            <a:avLst/>
          </a:prstGeom>
          <a:noFill/>
          <a:ln w="9525">
            <a:noFill/>
            <a:miter lim="800000"/>
            <a:headEnd/>
            <a:tailEnd/>
          </a:ln>
        </p:spPr>
      </p:pic>
      <p:pic>
        <p:nvPicPr>
          <p:cNvPr id="7" name="Picture 11" descr="C:\Documents and Settings\user\Рабочий стол\Alexander_Graham_Bell_Biography_2.jpg"/>
          <p:cNvPicPr>
            <a:picLocks noChangeAspect="1" noChangeArrowheads="1"/>
          </p:cNvPicPr>
          <p:nvPr/>
        </p:nvPicPr>
        <p:blipFill>
          <a:blip r:embed="rId4"/>
          <a:srcRect/>
          <a:stretch>
            <a:fillRect/>
          </a:stretch>
        </p:blipFill>
        <p:spPr bwMode="auto">
          <a:xfrm>
            <a:off x="7643834" y="4357694"/>
            <a:ext cx="1285884" cy="1869279"/>
          </a:xfrm>
          <a:prstGeom prst="rect">
            <a:avLst/>
          </a:prstGeom>
          <a:noFill/>
        </p:spPr>
      </p:pic>
      <p:pic>
        <p:nvPicPr>
          <p:cNvPr id="9" name="Picture 6" descr="niepce"/>
          <p:cNvPicPr>
            <a:picLocks noChangeAspect="1" noChangeArrowheads="1"/>
          </p:cNvPicPr>
          <p:nvPr/>
        </p:nvPicPr>
        <p:blipFill>
          <a:blip r:embed="rId5"/>
          <a:srcRect l="6709" t="5669" r="6709" b="5669"/>
          <a:stretch>
            <a:fillRect/>
          </a:stretch>
        </p:blipFill>
        <p:spPr bwMode="auto">
          <a:xfrm>
            <a:off x="7530749" y="315527"/>
            <a:ext cx="1306223" cy="1583476"/>
          </a:xfrm>
          <a:prstGeom prst="rect">
            <a:avLst/>
          </a:prstGeom>
          <a:noFill/>
        </p:spPr>
      </p:pic>
      <p:pic>
        <p:nvPicPr>
          <p:cNvPr id="10" name="Picture 12" descr="C:\Documents and Settings\user\Рабочий стол\11.jpeg"/>
          <p:cNvPicPr>
            <a:picLocks noChangeAspect="1" noChangeArrowheads="1"/>
          </p:cNvPicPr>
          <p:nvPr/>
        </p:nvPicPr>
        <p:blipFill>
          <a:blip r:embed="rId6"/>
          <a:srcRect l="2509" t="1928" r="2509" b="1928"/>
          <a:stretch>
            <a:fillRect/>
          </a:stretch>
        </p:blipFill>
        <p:spPr bwMode="auto">
          <a:xfrm>
            <a:off x="317976" y="317984"/>
            <a:ext cx="1221371" cy="1608275"/>
          </a:xfrm>
          <a:prstGeom prst="rect">
            <a:avLst/>
          </a:prstGeom>
          <a:noFill/>
        </p:spPr>
      </p:pic>
      <p:pic>
        <p:nvPicPr>
          <p:cNvPr id="11" name="Picture 9" descr="C:\Documents and Settings\user\Рабочий стол\180px-Fratelli_Lumiere.jpg"/>
          <p:cNvPicPr>
            <a:picLocks noChangeAspect="1" noChangeArrowheads="1"/>
          </p:cNvPicPr>
          <p:nvPr/>
        </p:nvPicPr>
        <p:blipFill>
          <a:blip r:embed="rId7"/>
          <a:srcRect/>
          <a:stretch>
            <a:fillRect/>
          </a:stretch>
        </p:blipFill>
        <p:spPr bwMode="auto">
          <a:xfrm>
            <a:off x="285720" y="2143116"/>
            <a:ext cx="1214446" cy="1639561"/>
          </a:xfrm>
          <a:prstGeom prst="rect">
            <a:avLst/>
          </a:prstGeom>
          <a:noFill/>
        </p:spPr>
      </p:pic>
      <p:pic>
        <p:nvPicPr>
          <p:cNvPr id="12" name="Picture 4" descr="Spangler_James190h"/>
          <p:cNvPicPr>
            <a:picLocks noChangeAspect="1" noChangeArrowheads="1"/>
          </p:cNvPicPr>
          <p:nvPr/>
        </p:nvPicPr>
        <p:blipFill>
          <a:blip r:embed="rId8"/>
          <a:srcRect/>
          <a:stretch>
            <a:fillRect/>
          </a:stretch>
        </p:blipFill>
        <p:spPr bwMode="auto">
          <a:xfrm rot="60000">
            <a:off x="3387849" y="295212"/>
            <a:ext cx="1207847" cy="1571855"/>
          </a:xfrm>
          <a:prstGeom prst="rect">
            <a:avLst/>
          </a:prstGeom>
          <a:noFill/>
        </p:spPr>
      </p:pic>
      <p:pic>
        <p:nvPicPr>
          <p:cNvPr id="13" name="Picture 10" descr="C:\Documents and Settings\user\Рабочий стол\Henry_Ford.jpg"/>
          <p:cNvPicPr>
            <a:picLocks noChangeAspect="1" noChangeArrowheads="1"/>
          </p:cNvPicPr>
          <p:nvPr/>
        </p:nvPicPr>
        <p:blipFill>
          <a:blip r:embed="rId9"/>
          <a:srcRect/>
          <a:stretch>
            <a:fillRect/>
          </a:stretch>
        </p:blipFill>
        <p:spPr bwMode="auto">
          <a:xfrm>
            <a:off x="4857752" y="357166"/>
            <a:ext cx="1204816" cy="1537345"/>
          </a:xfrm>
          <a:prstGeom prst="rect">
            <a:avLst/>
          </a:prstGeom>
          <a:noFill/>
        </p:spPr>
      </p:pic>
      <p:pic>
        <p:nvPicPr>
          <p:cNvPr id="14" name="Picture 9" descr="C:\Documents and Settings\user\Рабочий стол\Richard_Drew.gif"/>
          <p:cNvPicPr>
            <a:picLocks noChangeAspect="1" noChangeArrowheads="1"/>
          </p:cNvPicPr>
          <p:nvPr/>
        </p:nvPicPr>
        <p:blipFill>
          <a:blip r:embed="rId10"/>
          <a:srcRect b="11306"/>
          <a:stretch>
            <a:fillRect/>
          </a:stretch>
        </p:blipFill>
        <p:spPr bwMode="auto">
          <a:xfrm>
            <a:off x="1857356" y="285728"/>
            <a:ext cx="1190633" cy="1584028"/>
          </a:xfrm>
          <a:prstGeom prst="rect">
            <a:avLst/>
          </a:prstGeom>
          <a:noFill/>
        </p:spPr>
      </p:pic>
      <p:pic>
        <p:nvPicPr>
          <p:cNvPr id="15" name="Picture 4" descr="C:\Documents and Settings\user\Рабочий стол\2.jpeg"/>
          <p:cNvPicPr>
            <a:picLocks noChangeAspect="1" noChangeArrowheads="1"/>
          </p:cNvPicPr>
          <p:nvPr/>
        </p:nvPicPr>
        <p:blipFill>
          <a:blip r:embed="rId11"/>
          <a:srcRect/>
          <a:stretch>
            <a:fillRect/>
          </a:stretch>
        </p:blipFill>
        <p:spPr bwMode="auto">
          <a:xfrm>
            <a:off x="285721" y="4071942"/>
            <a:ext cx="1205850" cy="785817"/>
          </a:xfrm>
          <a:prstGeom prst="rect">
            <a:avLst/>
          </a:prstGeom>
          <a:noFill/>
        </p:spPr>
      </p:pic>
      <p:pic>
        <p:nvPicPr>
          <p:cNvPr id="16" name="Picture 7" descr="C:\Documents and Settings\user\Рабочий стол\6.jpeg"/>
          <p:cNvPicPr>
            <a:picLocks noChangeAspect="1" noChangeArrowheads="1"/>
          </p:cNvPicPr>
          <p:nvPr/>
        </p:nvPicPr>
        <p:blipFill>
          <a:blip r:embed="rId12"/>
          <a:srcRect l="425" t="145" r="656" b="145"/>
          <a:stretch>
            <a:fillRect/>
          </a:stretch>
        </p:blipFill>
        <p:spPr bwMode="auto">
          <a:xfrm>
            <a:off x="285720" y="5000636"/>
            <a:ext cx="1202972" cy="1616827"/>
          </a:xfrm>
          <a:prstGeom prst="rect">
            <a:avLst/>
          </a:prstGeom>
          <a:noFill/>
        </p:spPr>
      </p:pic>
      <p:pic>
        <p:nvPicPr>
          <p:cNvPr id="17" name="Picture 6" descr="C:\Documents and Settings\user\Рабочий стол\5.jpeg"/>
          <p:cNvPicPr>
            <a:picLocks noChangeAspect="1" noChangeArrowheads="1"/>
          </p:cNvPicPr>
          <p:nvPr/>
        </p:nvPicPr>
        <p:blipFill>
          <a:blip r:embed="rId13"/>
          <a:srcRect/>
          <a:stretch>
            <a:fillRect/>
          </a:stretch>
        </p:blipFill>
        <p:spPr bwMode="auto">
          <a:xfrm>
            <a:off x="4214810" y="5643578"/>
            <a:ext cx="941683" cy="923035"/>
          </a:xfrm>
          <a:prstGeom prst="rect">
            <a:avLst/>
          </a:prstGeom>
          <a:noFill/>
        </p:spPr>
      </p:pic>
      <p:pic>
        <p:nvPicPr>
          <p:cNvPr id="18" name="Picture 2" descr="C:\Documents and Settings\user\Рабочий стол\200px-Bill_Gates_World_Economic_Forum_2007.jpg"/>
          <p:cNvPicPr>
            <a:picLocks noChangeAspect="1" noChangeArrowheads="1"/>
          </p:cNvPicPr>
          <p:nvPr/>
        </p:nvPicPr>
        <p:blipFill>
          <a:blip r:embed="rId14"/>
          <a:srcRect/>
          <a:stretch>
            <a:fillRect/>
          </a:stretch>
        </p:blipFill>
        <p:spPr bwMode="auto">
          <a:xfrm>
            <a:off x="6072198" y="5072074"/>
            <a:ext cx="1099285" cy="1571636"/>
          </a:xfrm>
          <a:prstGeom prst="rect">
            <a:avLst/>
          </a:prstGeom>
          <a:noFill/>
        </p:spPr>
      </p:pic>
      <p:pic>
        <p:nvPicPr>
          <p:cNvPr id="19" name="Picture 11" descr="C:\Documents and Settings\user\Рабочий стол\10.jpeg"/>
          <p:cNvPicPr>
            <a:picLocks noChangeAspect="1" noChangeArrowheads="1"/>
          </p:cNvPicPr>
          <p:nvPr/>
        </p:nvPicPr>
        <p:blipFill>
          <a:blip r:embed="rId15"/>
          <a:srcRect/>
          <a:stretch>
            <a:fillRect/>
          </a:stretch>
        </p:blipFill>
        <p:spPr bwMode="auto">
          <a:xfrm>
            <a:off x="2214546" y="5072074"/>
            <a:ext cx="1127915" cy="1510981"/>
          </a:xfrm>
          <a:prstGeom prst="rect">
            <a:avLst/>
          </a:prstGeom>
          <a:noFill/>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heckerboard(across)">
                                      <p:cBhvr>
                                        <p:cTn id="22" dur="1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heckerboard(across)">
                                      <p:cBhvr>
                                        <p:cTn id="27" dur="1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heel(4)">
                                      <p:cBhvr>
                                        <p:cTn id="32" dur="20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55"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000" fill="hold"/>
                                        <p:tgtEl>
                                          <p:spTgt spid="14"/>
                                        </p:tgtEl>
                                        <p:attrNameLst>
                                          <p:attrName>ppt_w</p:attrName>
                                        </p:attrNameLst>
                                      </p:cBhvr>
                                      <p:tavLst>
                                        <p:tav tm="0">
                                          <p:val>
                                            <p:strVal val="#ppt_w*0.70"/>
                                          </p:val>
                                        </p:tav>
                                        <p:tav tm="100000">
                                          <p:val>
                                            <p:strVal val="#ppt_w"/>
                                          </p:val>
                                        </p:tav>
                                      </p:tavLst>
                                    </p:anim>
                                    <p:anim calcmode="lin" valueType="num">
                                      <p:cBhvr>
                                        <p:cTn id="38" dur="1000" fill="hold"/>
                                        <p:tgtEl>
                                          <p:spTgt spid="14"/>
                                        </p:tgtEl>
                                        <p:attrNameLst>
                                          <p:attrName>ppt_h</p:attrName>
                                        </p:attrNameLst>
                                      </p:cBhvr>
                                      <p:tavLst>
                                        <p:tav tm="0">
                                          <p:val>
                                            <p:strVal val="#ppt_h"/>
                                          </p:val>
                                        </p:tav>
                                        <p:tav tm="100000">
                                          <p:val>
                                            <p:strVal val="#ppt_h"/>
                                          </p:val>
                                        </p:tav>
                                      </p:tavLst>
                                    </p:anim>
                                    <p:animEffect transition="in" filter="fade">
                                      <p:cBhvr>
                                        <p:cTn id="39" dur="10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55" presetClass="entr" presetSubtype="0"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1000" fill="hold"/>
                                        <p:tgtEl>
                                          <p:spTgt spid="6"/>
                                        </p:tgtEl>
                                        <p:attrNameLst>
                                          <p:attrName>ppt_w</p:attrName>
                                        </p:attrNameLst>
                                      </p:cBhvr>
                                      <p:tavLst>
                                        <p:tav tm="0">
                                          <p:val>
                                            <p:strVal val="#ppt_w*0.70"/>
                                          </p:val>
                                        </p:tav>
                                        <p:tav tm="100000">
                                          <p:val>
                                            <p:strVal val="#ppt_w"/>
                                          </p:val>
                                        </p:tav>
                                      </p:tavLst>
                                    </p:anim>
                                    <p:anim calcmode="lin" valueType="num">
                                      <p:cBhvr>
                                        <p:cTn id="45" dur="1000" fill="hold"/>
                                        <p:tgtEl>
                                          <p:spTgt spid="6"/>
                                        </p:tgtEl>
                                        <p:attrNameLst>
                                          <p:attrName>ppt_h</p:attrName>
                                        </p:attrNameLst>
                                      </p:cBhvr>
                                      <p:tavLst>
                                        <p:tav tm="0">
                                          <p:val>
                                            <p:strVal val="#ppt_h"/>
                                          </p:val>
                                        </p:tav>
                                        <p:tav tm="100000">
                                          <p:val>
                                            <p:strVal val="#ppt_h"/>
                                          </p:val>
                                        </p:tav>
                                      </p:tavLst>
                                    </p:anim>
                                    <p:animEffect transition="in" filter="fade">
                                      <p:cBhvr>
                                        <p:cTn id="46" dur="10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55" presetClass="entr" presetSubtype="0"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1000" fill="hold"/>
                                        <p:tgtEl>
                                          <p:spTgt spid="11"/>
                                        </p:tgtEl>
                                        <p:attrNameLst>
                                          <p:attrName>ppt_w</p:attrName>
                                        </p:attrNameLst>
                                      </p:cBhvr>
                                      <p:tavLst>
                                        <p:tav tm="0">
                                          <p:val>
                                            <p:strVal val="#ppt_w*0.70"/>
                                          </p:val>
                                        </p:tav>
                                        <p:tav tm="100000">
                                          <p:val>
                                            <p:strVal val="#ppt_w"/>
                                          </p:val>
                                        </p:tav>
                                      </p:tavLst>
                                    </p:anim>
                                    <p:anim calcmode="lin" valueType="num">
                                      <p:cBhvr>
                                        <p:cTn id="52" dur="1000" fill="hold"/>
                                        <p:tgtEl>
                                          <p:spTgt spid="11"/>
                                        </p:tgtEl>
                                        <p:attrNameLst>
                                          <p:attrName>ppt_h</p:attrName>
                                        </p:attrNameLst>
                                      </p:cBhvr>
                                      <p:tavLst>
                                        <p:tav tm="0">
                                          <p:val>
                                            <p:strVal val="#ppt_h"/>
                                          </p:val>
                                        </p:tav>
                                        <p:tav tm="100000">
                                          <p:val>
                                            <p:strVal val="#ppt_h"/>
                                          </p:val>
                                        </p:tav>
                                      </p:tavLst>
                                    </p:anim>
                                    <p:animEffect transition="in" filter="fade">
                                      <p:cBhvr>
                                        <p:cTn id="53" dur="10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55" presetClass="entr" presetSubtype="0" fill="hold" nodeType="clickEffect">
                                  <p:stCondLst>
                                    <p:cond delay="0"/>
                                  </p:stCondLst>
                                  <p:childTnLst>
                                    <p:set>
                                      <p:cBhvr>
                                        <p:cTn id="57" dur="1" fill="hold">
                                          <p:stCondLst>
                                            <p:cond delay="0"/>
                                          </p:stCondLst>
                                        </p:cTn>
                                        <p:tgtEl>
                                          <p:spTgt spid="3"/>
                                        </p:tgtEl>
                                        <p:attrNameLst>
                                          <p:attrName>style.visibility</p:attrName>
                                        </p:attrNameLst>
                                      </p:cBhvr>
                                      <p:to>
                                        <p:strVal val="visible"/>
                                      </p:to>
                                    </p:set>
                                    <p:anim calcmode="lin" valueType="num">
                                      <p:cBhvr>
                                        <p:cTn id="58" dur="1000" fill="hold"/>
                                        <p:tgtEl>
                                          <p:spTgt spid="3"/>
                                        </p:tgtEl>
                                        <p:attrNameLst>
                                          <p:attrName>ppt_w</p:attrName>
                                        </p:attrNameLst>
                                      </p:cBhvr>
                                      <p:tavLst>
                                        <p:tav tm="0">
                                          <p:val>
                                            <p:strVal val="#ppt_w*0.70"/>
                                          </p:val>
                                        </p:tav>
                                        <p:tav tm="100000">
                                          <p:val>
                                            <p:strVal val="#ppt_w"/>
                                          </p:val>
                                        </p:tav>
                                      </p:tavLst>
                                    </p:anim>
                                    <p:anim calcmode="lin" valueType="num">
                                      <p:cBhvr>
                                        <p:cTn id="59" dur="1000" fill="hold"/>
                                        <p:tgtEl>
                                          <p:spTgt spid="3"/>
                                        </p:tgtEl>
                                        <p:attrNameLst>
                                          <p:attrName>ppt_h</p:attrName>
                                        </p:attrNameLst>
                                      </p:cBhvr>
                                      <p:tavLst>
                                        <p:tav tm="0">
                                          <p:val>
                                            <p:strVal val="#ppt_h"/>
                                          </p:val>
                                        </p:tav>
                                        <p:tav tm="100000">
                                          <p:val>
                                            <p:strVal val="#ppt_h"/>
                                          </p:val>
                                        </p:tav>
                                      </p:tavLst>
                                    </p:anim>
                                    <p:animEffect transition="in" filter="fade">
                                      <p:cBhvr>
                                        <p:cTn id="60" dur="1000"/>
                                        <p:tgtEl>
                                          <p:spTgt spid="3"/>
                                        </p:tgtEl>
                                      </p:cBhvr>
                                    </p:animEffect>
                                  </p:childTnLst>
                                </p:cTn>
                              </p:par>
                            </p:childTnLst>
                          </p:cTn>
                        </p:par>
                      </p:childTnLst>
                    </p:cTn>
                  </p:par>
                  <p:par>
                    <p:cTn id="61" fill="hold">
                      <p:stCondLst>
                        <p:cond delay="indefinite"/>
                      </p:stCondLst>
                      <p:childTnLst>
                        <p:par>
                          <p:cTn id="62" fill="hold">
                            <p:stCondLst>
                              <p:cond delay="0"/>
                            </p:stCondLst>
                            <p:childTnLst>
                              <p:par>
                                <p:cTn id="63" presetID="8" presetClass="entr" presetSubtype="16" fill="hold" nodeType="click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diamond(in)">
                                      <p:cBhvr>
                                        <p:cTn id="65" dur="2000"/>
                                        <p:tgtEl>
                                          <p:spTgt spid="12"/>
                                        </p:tgtEl>
                                      </p:cBhvr>
                                    </p:animEffect>
                                  </p:childTnLst>
                                </p:cTn>
                              </p:par>
                            </p:childTnLst>
                          </p:cTn>
                        </p:par>
                      </p:childTnLst>
                    </p:cTn>
                  </p:par>
                  <p:par>
                    <p:cTn id="66" fill="hold">
                      <p:stCondLst>
                        <p:cond delay="indefinite"/>
                      </p:stCondLst>
                      <p:childTnLst>
                        <p:par>
                          <p:cTn id="67" fill="hold">
                            <p:stCondLst>
                              <p:cond delay="0"/>
                            </p:stCondLst>
                            <p:childTnLst>
                              <p:par>
                                <p:cTn id="68" presetID="8" presetClass="entr" presetSubtype="16" fill="hold" nodeType="click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diamond(in)">
                                      <p:cBhvr>
                                        <p:cTn id="70" dur="2000"/>
                                        <p:tgtEl>
                                          <p:spTgt spid="13"/>
                                        </p:tgtEl>
                                      </p:cBhvr>
                                    </p:animEffect>
                                  </p:childTnLst>
                                </p:cTn>
                              </p:par>
                            </p:childTnLst>
                          </p:cTn>
                        </p:par>
                      </p:childTnLst>
                    </p:cTn>
                  </p:par>
                  <p:par>
                    <p:cTn id="71" fill="hold">
                      <p:stCondLst>
                        <p:cond delay="indefinite"/>
                      </p:stCondLst>
                      <p:childTnLst>
                        <p:par>
                          <p:cTn id="72" fill="hold">
                            <p:stCondLst>
                              <p:cond delay="0"/>
                            </p:stCondLst>
                            <p:childTnLst>
                              <p:par>
                                <p:cTn id="73" presetID="4" presetClass="entr" presetSubtype="16" fill="hold" nodeType="click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box(in)">
                                      <p:cBhvr>
                                        <p:cTn id="75" dur="500"/>
                                        <p:tgtEl>
                                          <p:spTgt spid="19"/>
                                        </p:tgtEl>
                                      </p:cBhvr>
                                    </p:animEffect>
                                  </p:childTnLst>
                                </p:cTn>
                              </p:par>
                            </p:childTnLst>
                          </p:cTn>
                        </p:par>
                      </p:childTnLst>
                    </p:cTn>
                  </p:par>
                  <p:par>
                    <p:cTn id="76" fill="hold">
                      <p:stCondLst>
                        <p:cond delay="indefinite"/>
                      </p:stCondLst>
                      <p:childTnLst>
                        <p:par>
                          <p:cTn id="77" fill="hold">
                            <p:stCondLst>
                              <p:cond delay="0"/>
                            </p:stCondLst>
                            <p:childTnLst>
                              <p:par>
                                <p:cTn id="78" presetID="4" presetClass="entr" presetSubtype="16" fill="hold" nodeType="click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box(in)">
                                      <p:cBhvr>
                                        <p:cTn id="80" dur="500"/>
                                        <p:tgtEl>
                                          <p:spTgt spid="18"/>
                                        </p:tgtEl>
                                      </p:cBhvr>
                                    </p:animEffect>
                                  </p:childTnLst>
                                </p:cTn>
                              </p:par>
                            </p:childTnLst>
                          </p:cTn>
                        </p:par>
                      </p:childTnLst>
                    </p:cTn>
                  </p:par>
                  <p:par>
                    <p:cTn id="81" fill="hold">
                      <p:stCondLst>
                        <p:cond delay="indefinite"/>
                      </p:stCondLst>
                      <p:childTnLst>
                        <p:par>
                          <p:cTn id="82" fill="hold">
                            <p:stCondLst>
                              <p:cond delay="0"/>
                            </p:stCondLst>
                            <p:childTnLst>
                              <p:par>
                                <p:cTn id="83" presetID="24" presetClass="entr" presetSubtype="0" fill="hold" nodeType="clickEffect">
                                  <p:stCondLst>
                                    <p:cond delay="0"/>
                                  </p:stCondLst>
                                  <p:childTnLst>
                                    <p:set>
                                      <p:cBhvr>
                                        <p:cTn id="84" dur="1" fill="hold">
                                          <p:stCondLst>
                                            <p:cond delay="0"/>
                                          </p:stCondLst>
                                        </p:cTn>
                                        <p:tgtEl>
                                          <p:spTgt spid="15"/>
                                        </p:tgtEl>
                                        <p:attrNameLst>
                                          <p:attrName>style.visibility</p:attrName>
                                        </p:attrNameLst>
                                      </p:cBhvr>
                                      <p:to>
                                        <p:strVal val="visible"/>
                                      </p:to>
                                    </p:set>
                                    <p:anim to="" calcmode="lin" valueType="num">
                                      <p:cBhvr>
                                        <p:cTn id="85" dur="1" fill="hold"/>
                                        <p:tgtEl>
                                          <p:spTgt spid="15"/>
                                        </p:tgtEl>
                                        <p:attrNameLst>
                                          <p:attrName/>
                                        </p:attrNameLst>
                                      </p:cBhvr>
                                    </p:anim>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17"/>
                                        </p:tgtEl>
                                        <p:attrNameLst>
                                          <p:attrName>style.visibility</p:attrName>
                                        </p:attrNameLst>
                                      </p:cBhvr>
                                      <p:to>
                                        <p:strVal val="visible"/>
                                      </p:to>
                                    </p:set>
                                    <p:animEffect transition="in" filter="fade">
                                      <p:cBhvr>
                                        <p:cTn id="9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976" y="274638"/>
            <a:ext cx="6786610" cy="1939916"/>
          </a:xfrm>
        </p:spPr>
        <p:txBody>
          <a:bodyPr>
            <a:noAutofit/>
          </a:bodyPr>
          <a:lstStyle/>
          <a:p>
            <a:pPr algn="ctr"/>
            <a:r>
              <a:rPr lang="en-US" sz="2800" dirty="0" smtClean="0">
                <a:solidFill>
                  <a:srgbClr val="9933FF"/>
                </a:solidFill>
                <a:latin typeface="Times New Roman" pitchFamily="18" charset="0"/>
                <a:cs typeface="Times New Roman" pitchFamily="18" charset="0"/>
              </a:rPr>
              <a:t>The </a:t>
            </a:r>
            <a:r>
              <a:rPr lang="en-US" sz="2800" dirty="0" err="1" smtClean="0">
                <a:solidFill>
                  <a:srgbClr val="9933FF"/>
                </a:solidFill>
                <a:latin typeface="Times New Roman" pitchFamily="18" charset="0"/>
                <a:cs typeface="Times New Roman" pitchFamily="18" charset="0"/>
              </a:rPr>
              <a:t>Lumière</a:t>
            </a:r>
            <a:r>
              <a:rPr lang="en-US" sz="2800" dirty="0" smtClean="0">
                <a:solidFill>
                  <a:srgbClr val="9933FF"/>
                </a:solidFill>
                <a:latin typeface="Times New Roman" pitchFamily="18" charset="0"/>
                <a:cs typeface="Times New Roman" pitchFamily="18" charset="0"/>
              </a:rPr>
              <a:t> brothers:</a:t>
            </a:r>
            <a:br>
              <a:rPr lang="en-US" sz="2800" dirty="0" smtClean="0">
                <a:solidFill>
                  <a:srgbClr val="9933FF"/>
                </a:solidFill>
                <a:latin typeface="Times New Roman" pitchFamily="18" charset="0"/>
                <a:cs typeface="Times New Roman" pitchFamily="18" charset="0"/>
              </a:rPr>
            </a:br>
            <a:r>
              <a:rPr lang="en-US" sz="2800" dirty="0" smtClean="0">
                <a:solidFill>
                  <a:srgbClr val="9933FF"/>
                </a:solidFill>
                <a:latin typeface="Times New Roman" pitchFamily="18" charset="0"/>
                <a:cs typeface="Times New Roman" pitchFamily="18" charset="0"/>
              </a:rPr>
              <a:t> </a:t>
            </a:r>
            <a:r>
              <a:rPr lang="en-US" sz="2800" dirty="0" err="1" smtClean="0">
                <a:solidFill>
                  <a:srgbClr val="9933FF"/>
                </a:solidFill>
                <a:latin typeface="Times New Roman" pitchFamily="18" charset="0"/>
                <a:cs typeface="Times New Roman" pitchFamily="18" charset="0"/>
              </a:rPr>
              <a:t>Auguste</a:t>
            </a:r>
            <a:r>
              <a:rPr lang="en-US" sz="2800" dirty="0" smtClean="0">
                <a:solidFill>
                  <a:srgbClr val="9933FF"/>
                </a:solidFill>
                <a:latin typeface="Times New Roman" pitchFamily="18" charset="0"/>
                <a:cs typeface="Times New Roman" pitchFamily="18" charset="0"/>
              </a:rPr>
              <a:t> Marie Louis Nicolas (1862 – 1954) </a:t>
            </a:r>
            <a:br>
              <a:rPr lang="en-US" sz="2800" dirty="0" smtClean="0">
                <a:solidFill>
                  <a:srgbClr val="9933FF"/>
                </a:solidFill>
                <a:latin typeface="Times New Roman" pitchFamily="18" charset="0"/>
                <a:cs typeface="Times New Roman" pitchFamily="18" charset="0"/>
              </a:rPr>
            </a:br>
            <a:r>
              <a:rPr lang="en-US" sz="2800" dirty="0" smtClean="0">
                <a:solidFill>
                  <a:srgbClr val="9933FF"/>
                </a:solidFill>
                <a:latin typeface="Times New Roman" pitchFamily="18" charset="0"/>
                <a:cs typeface="Times New Roman" pitchFamily="18" charset="0"/>
              </a:rPr>
              <a:t>Louis Jean (1864– 1948)</a:t>
            </a:r>
            <a:endParaRPr lang="ru-RU" sz="2800" dirty="0">
              <a:solidFill>
                <a:srgbClr val="9933FF"/>
              </a:solidFill>
              <a:latin typeface="Times New Roman" pitchFamily="18" charset="0"/>
              <a:cs typeface="Times New Roman" pitchFamily="18" charset="0"/>
            </a:endParaRPr>
          </a:p>
        </p:txBody>
      </p:sp>
      <p:sp>
        <p:nvSpPr>
          <p:cNvPr id="4" name="Содержимое 3"/>
          <p:cNvSpPr>
            <a:spLocks noGrp="1"/>
          </p:cNvSpPr>
          <p:nvPr>
            <p:ph idx="1"/>
          </p:nvPr>
        </p:nvSpPr>
        <p:spPr>
          <a:xfrm>
            <a:off x="3143240" y="2500307"/>
            <a:ext cx="5429288" cy="2571768"/>
          </a:xfrm>
        </p:spPr>
        <p:txBody>
          <a:bodyPr>
            <a:normAutofit fontScale="62500" lnSpcReduction="20000"/>
          </a:bodyPr>
          <a:lstStyle/>
          <a:p>
            <a:pPr>
              <a:buNone/>
            </a:pPr>
            <a:r>
              <a:rPr lang="en-US" dirty="0" smtClean="0"/>
              <a:t>		</a:t>
            </a:r>
            <a:r>
              <a:rPr lang="en-US" sz="3400" dirty="0" smtClean="0">
                <a:latin typeface="Times New Roman" pitchFamily="18" charset="0"/>
                <a:cs typeface="Times New Roman" pitchFamily="18" charset="0"/>
              </a:rPr>
              <a:t>The </a:t>
            </a:r>
            <a:r>
              <a:rPr lang="en-US" sz="3400" dirty="0" err="1" smtClean="0">
                <a:latin typeface="Times New Roman" pitchFamily="18" charset="0"/>
                <a:cs typeface="Times New Roman" pitchFamily="18" charset="0"/>
              </a:rPr>
              <a:t>Lumière</a:t>
            </a:r>
            <a:r>
              <a:rPr lang="en-US" sz="3400" dirty="0" smtClean="0">
                <a:latin typeface="Times New Roman" pitchFamily="18" charset="0"/>
                <a:cs typeface="Times New Roman" pitchFamily="18" charset="0"/>
              </a:rPr>
              <a:t> brothers were among the earliest filmmakers. Louis had made some improvements to the still-photograph process, the most notable being the dry-plate process, which was a major step towards moving images. The cinematograph itself was patented on 13 February 1895 and the first footage ever to be recorded using it was recorded on 19 March 1895. </a:t>
            </a:r>
          </a:p>
          <a:p>
            <a:pPr>
              <a:buNone/>
            </a:pPr>
            <a:endParaRPr lang="ru-RU" dirty="0"/>
          </a:p>
        </p:txBody>
      </p:sp>
      <p:pic>
        <p:nvPicPr>
          <p:cNvPr id="3" name="Picture 9" descr="C:\Documents and Settings\user\Рабочий стол\180px-Fratelli_Lumiere.jpg"/>
          <p:cNvPicPr>
            <a:picLocks noChangeAspect="1" noChangeArrowheads="1"/>
          </p:cNvPicPr>
          <p:nvPr/>
        </p:nvPicPr>
        <p:blipFill>
          <a:blip r:embed="rId2"/>
          <a:srcRect/>
          <a:stretch>
            <a:fillRect/>
          </a:stretch>
        </p:blipFill>
        <p:spPr bwMode="auto">
          <a:xfrm>
            <a:off x="428596" y="2357430"/>
            <a:ext cx="2500330" cy="3375567"/>
          </a:xfrm>
          <a:prstGeom prst="rect">
            <a:avLst/>
          </a:prstGeom>
          <a:noFill/>
        </p:spPr>
      </p:pic>
      <p:pic>
        <p:nvPicPr>
          <p:cNvPr id="6" name="Picture 4" descr="i[55]"/>
          <p:cNvPicPr>
            <a:picLocks noChangeAspect="1" noChangeArrowheads="1"/>
          </p:cNvPicPr>
          <p:nvPr/>
        </p:nvPicPr>
        <p:blipFill>
          <a:blip r:embed="rId3"/>
          <a:srcRect/>
          <a:stretch>
            <a:fillRect/>
          </a:stretch>
        </p:blipFill>
        <p:spPr bwMode="auto">
          <a:xfrm>
            <a:off x="214282" y="285728"/>
            <a:ext cx="928694" cy="1303942"/>
          </a:xfrm>
          <a:prstGeom prst="rect">
            <a:avLst/>
          </a:prstGeom>
          <a:noFill/>
          <a:ln w="9525">
            <a:noFill/>
            <a:miter lim="800000"/>
            <a:headEnd/>
            <a:tailEnd/>
          </a:ln>
        </p:spPr>
      </p:pic>
      <p:pic>
        <p:nvPicPr>
          <p:cNvPr id="8" name="Picture 9" descr="C:\Documents and Settings\user\Рабочий стол\IMAGE001.GIF"/>
          <p:cNvPicPr>
            <a:picLocks noChangeAspect="1" noChangeArrowheads="1" noCrop="1"/>
          </p:cNvPicPr>
          <p:nvPr/>
        </p:nvPicPr>
        <p:blipFill>
          <a:blip r:embed="rId4"/>
          <a:srcRect/>
          <a:stretch>
            <a:fillRect/>
          </a:stretch>
        </p:blipFill>
        <p:spPr bwMode="auto">
          <a:xfrm>
            <a:off x="5715008" y="4786322"/>
            <a:ext cx="2143140" cy="1896679"/>
          </a:xfrm>
          <a:prstGeom prst="rect">
            <a:avLst/>
          </a:prstGeom>
          <a:noFill/>
        </p:spPr>
      </p:pic>
      <p:pic>
        <p:nvPicPr>
          <p:cNvPr id="7" name="Picture 13" descr="C:\Documents and Settings\user\Рабочий стол\av203ri.gif"/>
          <p:cNvPicPr>
            <a:picLocks noChangeAspect="1" noChangeArrowheads="1" noCrop="1"/>
          </p:cNvPicPr>
          <p:nvPr/>
        </p:nvPicPr>
        <p:blipFill>
          <a:blip r:embed="rId5"/>
          <a:srcRect/>
          <a:stretch>
            <a:fillRect/>
          </a:stretch>
        </p:blipFill>
        <p:spPr bwMode="auto">
          <a:xfrm>
            <a:off x="7786710" y="571480"/>
            <a:ext cx="1142406" cy="904876"/>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heel(4)">
                                      <p:cBhvr>
                                        <p:cTn id="18" dur="20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strVal val="#ppt_w*0.70"/>
                                          </p:val>
                                        </p:tav>
                                        <p:tav tm="100000">
                                          <p:val>
                                            <p:strVal val="#ppt_w"/>
                                          </p:val>
                                        </p:tav>
                                      </p:tavLst>
                                    </p:anim>
                                    <p:anim calcmode="lin" valueType="num">
                                      <p:cBhvr>
                                        <p:cTn id="24" dur="1000" fill="hold"/>
                                        <p:tgtEl>
                                          <p:spTgt spid="7"/>
                                        </p:tgtEl>
                                        <p:attrNameLst>
                                          <p:attrName>ppt_h</p:attrName>
                                        </p:attrNameLst>
                                      </p:cBhvr>
                                      <p:tavLst>
                                        <p:tav tm="0">
                                          <p:val>
                                            <p:strVal val="#ppt_h"/>
                                          </p:val>
                                        </p:tav>
                                        <p:tav tm="100000">
                                          <p:val>
                                            <p:strVal val="#ppt_h"/>
                                          </p:val>
                                        </p:tav>
                                      </p:tavLst>
                                    </p:anim>
                                    <p:animEffect transition="in" filter="fade">
                                      <p:cBhvr>
                                        <p:cTn id="25" dur="1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diamond(in)">
                                      <p:cBhvr>
                                        <p:cTn id="3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Documents and Settings\user\Рабочий стол\180px-WrightBrothers1899Kite.jpg"/>
          <p:cNvPicPr>
            <a:picLocks noChangeAspect="1" noChangeArrowheads="1"/>
          </p:cNvPicPr>
          <p:nvPr/>
        </p:nvPicPr>
        <p:blipFill>
          <a:blip r:embed="rId2"/>
          <a:srcRect/>
          <a:stretch>
            <a:fillRect/>
          </a:stretch>
        </p:blipFill>
        <p:spPr bwMode="auto">
          <a:xfrm>
            <a:off x="3643306" y="4786322"/>
            <a:ext cx="1714500" cy="1714500"/>
          </a:xfrm>
          <a:prstGeom prst="rect">
            <a:avLst/>
          </a:prstGeom>
          <a:noFill/>
        </p:spPr>
      </p:pic>
      <p:pic>
        <p:nvPicPr>
          <p:cNvPr id="1032" name="Picture 8" descr="C:\Documents and Settings\user\Рабочий стол\200px-Wilbur_Wright.jpg"/>
          <p:cNvPicPr>
            <a:picLocks noChangeAspect="1" noChangeArrowheads="1"/>
          </p:cNvPicPr>
          <p:nvPr/>
        </p:nvPicPr>
        <p:blipFill>
          <a:blip r:embed="rId3"/>
          <a:srcRect/>
          <a:stretch>
            <a:fillRect/>
          </a:stretch>
        </p:blipFill>
        <p:spPr bwMode="auto">
          <a:xfrm>
            <a:off x="6858016" y="4214818"/>
            <a:ext cx="1928826" cy="2428892"/>
          </a:xfrm>
          <a:prstGeom prst="rect">
            <a:avLst/>
          </a:prstGeom>
          <a:noFill/>
        </p:spPr>
      </p:pic>
      <p:pic>
        <p:nvPicPr>
          <p:cNvPr id="1036" name="Picture 12" descr="C:\Documents and Settings\user\Рабочий стол\200px-Orville_Wright.jpg"/>
          <p:cNvPicPr>
            <a:picLocks noChangeAspect="1" noChangeArrowheads="1"/>
          </p:cNvPicPr>
          <p:nvPr/>
        </p:nvPicPr>
        <p:blipFill>
          <a:blip r:embed="rId4"/>
          <a:srcRect/>
          <a:stretch>
            <a:fillRect/>
          </a:stretch>
        </p:blipFill>
        <p:spPr bwMode="auto">
          <a:xfrm>
            <a:off x="214282" y="4071942"/>
            <a:ext cx="2000264" cy="2437822"/>
          </a:xfrm>
          <a:prstGeom prst="rect">
            <a:avLst/>
          </a:prstGeom>
          <a:noFill/>
        </p:spPr>
      </p:pic>
      <p:sp>
        <p:nvSpPr>
          <p:cNvPr id="13" name="Заголовок 12"/>
          <p:cNvSpPr>
            <a:spLocks noGrp="1"/>
          </p:cNvSpPr>
          <p:nvPr>
            <p:ph type="title"/>
          </p:nvPr>
        </p:nvSpPr>
        <p:spPr>
          <a:xfrm>
            <a:off x="1928794" y="274638"/>
            <a:ext cx="5072098" cy="1143000"/>
          </a:xfrm>
        </p:spPr>
        <p:txBody>
          <a:bodyPr>
            <a:noAutofit/>
          </a:bodyPr>
          <a:lstStyle/>
          <a:p>
            <a:pPr algn="ctr"/>
            <a:r>
              <a:rPr lang="en-US" sz="2800" dirty="0" smtClean="0">
                <a:solidFill>
                  <a:srgbClr val="9933FF"/>
                </a:solidFill>
              </a:rPr>
              <a:t>The Wright brothers: </a:t>
            </a:r>
            <a:br>
              <a:rPr lang="en-US" sz="2800" dirty="0" smtClean="0">
                <a:solidFill>
                  <a:srgbClr val="9933FF"/>
                </a:solidFill>
              </a:rPr>
            </a:br>
            <a:r>
              <a:rPr lang="en-US" sz="2800" dirty="0" smtClean="0">
                <a:solidFill>
                  <a:srgbClr val="9933FF"/>
                </a:solidFill>
              </a:rPr>
              <a:t>Orville (1871 – 1948) </a:t>
            </a:r>
            <a:br>
              <a:rPr lang="en-US" sz="2800" dirty="0" smtClean="0">
                <a:solidFill>
                  <a:srgbClr val="9933FF"/>
                </a:solidFill>
              </a:rPr>
            </a:br>
            <a:r>
              <a:rPr lang="en-US" sz="2800" dirty="0" smtClean="0">
                <a:solidFill>
                  <a:srgbClr val="9933FF"/>
                </a:solidFill>
              </a:rPr>
              <a:t> Wilbur (1867 – 1912) </a:t>
            </a:r>
            <a:endParaRPr lang="ru-RU" sz="2800" dirty="0">
              <a:solidFill>
                <a:srgbClr val="9933FF"/>
              </a:solidFill>
            </a:endParaRPr>
          </a:p>
        </p:txBody>
      </p:sp>
      <p:sp>
        <p:nvSpPr>
          <p:cNvPr id="14" name="Содержимое 13"/>
          <p:cNvSpPr>
            <a:spLocks noGrp="1"/>
          </p:cNvSpPr>
          <p:nvPr>
            <p:ph idx="1"/>
          </p:nvPr>
        </p:nvSpPr>
        <p:spPr>
          <a:xfrm>
            <a:off x="642910" y="1571612"/>
            <a:ext cx="7643866" cy="3000397"/>
          </a:xfrm>
        </p:spPr>
        <p:txBody>
          <a:bodyPr>
            <a:normAutofit/>
          </a:bodyPr>
          <a:lstStyle/>
          <a:p>
            <a:pPr>
              <a:buNone/>
            </a:pPr>
            <a:r>
              <a:rPr lang="en-US" dirty="0" smtClean="0"/>
              <a:t>		</a:t>
            </a:r>
            <a:r>
              <a:rPr lang="en-US" sz="2000" dirty="0" smtClean="0">
                <a:latin typeface="Times New Roman" pitchFamily="18" charset="0"/>
                <a:cs typeface="Times New Roman" pitchFamily="18" charset="0"/>
              </a:rPr>
              <a:t>The Wright brothers were two Americans who are generally credited with inventing and building the world's first successful airplane and making the first controlled, powered and sustained heavier-than-air human flight, on December 17, 1903. In two years afterward, the brothers developed their flying machine into the first practical fixed-wing aircraft. The Wright brothers were the first to invent aircraft controls that made fixed-wing flight possible.</a:t>
            </a:r>
            <a:endParaRPr lang="ru-RU" sz="2000" dirty="0">
              <a:latin typeface="Times New Roman" pitchFamily="18" charset="0"/>
              <a:cs typeface="Times New Roman" pitchFamily="18" charset="0"/>
            </a:endParaRPr>
          </a:p>
        </p:txBody>
      </p:sp>
      <p:pic>
        <p:nvPicPr>
          <p:cNvPr id="15" name="Содержимое 3" descr="tu154m.jpg"/>
          <p:cNvPicPr>
            <a:picLocks noChangeAspect="1"/>
          </p:cNvPicPr>
          <p:nvPr/>
        </p:nvPicPr>
        <p:blipFill>
          <a:blip r:embed="rId5"/>
          <a:stretch>
            <a:fillRect/>
          </a:stretch>
        </p:blipFill>
        <p:spPr>
          <a:xfrm>
            <a:off x="7000892" y="428604"/>
            <a:ext cx="1857388" cy="1114433"/>
          </a:xfrm>
          <a:prstGeom prst="rect">
            <a:avLst/>
          </a:prstGeom>
        </p:spPr>
      </p:pic>
      <p:pic>
        <p:nvPicPr>
          <p:cNvPr id="9" name="Picture 8" descr="C:\Documents and Settings\user\Рабочий стол\samolet.gif"/>
          <p:cNvPicPr>
            <a:picLocks noChangeAspect="1" noChangeArrowheads="1" noCrop="1"/>
          </p:cNvPicPr>
          <p:nvPr/>
        </p:nvPicPr>
        <p:blipFill>
          <a:blip r:embed="rId6"/>
          <a:srcRect/>
          <a:stretch>
            <a:fillRect/>
          </a:stretch>
        </p:blipFill>
        <p:spPr bwMode="auto">
          <a:xfrm>
            <a:off x="357158" y="500042"/>
            <a:ext cx="1428760" cy="1131691"/>
          </a:xfrm>
          <a:prstGeom prst="rect">
            <a:avLst/>
          </a:prstGeom>
          <a:noFill/>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grpId="0"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wheel(4)">
                                      <p:cBhvr>
                                        <p:cTn id="13" dur="2000"/>
                                        <p:tgtEl>
                                          <p:spTgt spid="1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1036"/>
                                        </p:tgtEl>
                                        <p:attrNameLst>
                                          <p:attrName>style.visibility</p:attrName>
                                        </p:attrNameLst>
                                      </p:cBhvr>
                                      <p:to>
                                        <p:strVal val="visible"/>
                                      </p:to>
                                    </p:set>
                                    <p:anim to="" calcmode="lin" valueType="num">
                                      <p:cBhvr>
                                        <p:cTn id="18" dur="1" fill="hold"/>
                                        <p:tgtEl>
                                          <p:spTgt spid="1036"/>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1032"/>
                                        </p:tgtEl>
                                        <p:attrNameLst>
                                          <p:attrName>style.visibility</p:attrName>
                                        </p:attrNameLst>
                                      </p:cBhvr>
                                      <p:to>
                                        <p:strVal val="visible"/>
                                      </p:to>
                                    </p:set>
                                    <p:anim to="" calcmode="lin" valueType="num">
                                      <p:cBhvr>
                                        <p:cTn id="23" dur="1" fill="hold"/>
                                        <p:tgtEl>
                                          <p:spTgt spid="1032"/>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dissolve">
                                      <p:cBhvr>
                                        <p:cTn id="28" dur="500"/>
                                        <p:tgtEl>
                                          <p:spTgt spid="102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14480" y="357166"/>
            <a:ext cx="5572164" cy="1143000"/>
          </a:xfrm>
        </p:spPr>
        <p:txBody>
          <a:bodyPr>
            <a:normAutofit/>
          </a:bodyPr>
          <a:lstStyle/>
          <a:p>
            <a:pPr algn="ctr"/>
            <a:r>
              <a:rPr lang="en-US" sz="3200" dirty="0" err="1" smtClean="0">
                <a:solidFill>
                  <a:srgbClr val="9933FF"/>
                </a:solidFill>
              </a:rPr>
              <a:t>László</a:t>
            </a:r>
            <a:r>
              <a:rPr lang="en-US" sz="3200" dirty="0" smtClean="0">
                <a:solidFill>
                  <a:srgbClr val="9933FF"/>
                </a:solidFill>
              </a:rPr>
              <a:t> </a:t>
            </a:r>
            <a:r>
              <a:rPr lang="en-US" sz="3200" dirty="0" err="1" smtClean="0">
                <a:solidFill>
                  <a:srgbClr val="9933FF"/>
                </a:solidFill>
              </a:rPr>
              <a:t>József</a:t>
            </a:r>
            <a:r>
              <a:rPr lang="en-US" sz="3200" dirty="0" smtClean="0">
                <a:solidFill>
                  <a:srgbClr val="9933FF"/>
                </a:solidFill>
              </a:rPr>
              <a:t> </a:t>
            </a:r>
            <a:r>
              <a:rPr lang="en-US" sz="3200" dirty="0" err="1" smtClean="0">
                <a:solidFill>
                  <a:srgbClr val="9933FF"/>
                </a:solidFill>
              </a:rPr>
              <a:t>Bíró</a:t>
            </a:r>
            <a:r>
              <a:rPr lang="en-US" sz="3200" dirty="0" smtClean="0">
                <a:solidFill>
                  <a:srgbClr val="9933FF"/>
                </a:solidFill>
              </a:rPr>
              <a:t> </a:t>
            </a:r>
            <a:br>
              <a:rPr lang="en-US" sz="3200" dirty="0" smtClean="0">
                <a:solidFill>
                  <a:srgbClr val="9933FF"/>
                </a:solidFill>
              </a:rPr>
            </a:br>
            <a:r>
              <a:rPr lang="en-US" sz="3200" dirty="0" smtClean="0">
                <a:solidFill>
                  <a:srgbClr val="9933FF"/>
                </a:solidFill>
              </a:rPr>
              <a:t>(1899 – 1985) </a:t>
            </a:r>
            <a:endParaRPr lang="ru-RU" sz="3200" dirty="0">
              <a:solidFill>
                <a:srgbClr val="9933FF"/>
              </a:solidFill>
            </a:endParaRPr>
          </a:p>
        </p:txBody>
      </p:sp>
      <p:sp>
        <p:nvSpPr>
          <p:cNvPr id="6" name="Содержимое 5"/>
          <p:cNvSpPr>
            <a:spLocks noGrp="1"/>
          </p:cNvSpPr>
          <p:nvPr>
            <p:ph idx="1"/>
          </p:nvPr>
        </p:nvSpPr>
        <p:spPr>
          <a:xfrm>
            <a:off x="1071538" y="1643051"/>
            <a:ext cx="6286544" cy="3286148"/>
          </a:xfrm>
        </p:spPr>
        <p:txBody>
          <a:bodyPr>
            <a:normAutofit/>
          </a:bodyPr>
          <a:lstStyle/>
          <a:p>
            <a:pPr>
              <a:buNone/>
            </a:pPr>
            <a:r>
              <a:rPr lang="en-US" dirty="0" smtClean="0"/>
              <a:t>		</a:t>
            </a:r>
            <a:r>
              <a:rPr lang="en-US" sz="2000" dirty="0" err="1" smtClean="0">
                <a:latin typeface="Times New Roman" pitchFamily="18" charset="0"/>
                <a:cs typeface="Times New Roman" pitchFamily="18" charset="0"/>
              </a:rPr>
              <a:t>László</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József</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Bíró</a:t>
            </a:r>
            <a:r>
              <a:rPr lang="en-US" sz="2000" dirty="0" smtClean="0">
                <a:latin typeface="Times New Roman" pitchFamily="18" charset="0"/>
                <a:cs typeface="Times New Roman" pitchFamily="18" charset="0"/>
              </a:rPr>
              <a:t> was the inventor of the modern ballpoint pen.</a:t>
            </a:r>
            <a:endParaRPr lang="ru-RU" sz="2000"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		He presented the first production of the ball pen at the Budapest International Fair in 1931. Working with his brother George, a chemist, he developed a new tip consisting of a ball that was free to turn in a socket, and as it turned it would pick up ink from a cartridge and then roll to deposit it on the paper. </a:t>
            </a:r>
            <a:r>
              <a:rPr lang="en-US" sz="2000" dirty="0" err="1" smtClean="0">
                <a:latin typeface="Times New Roman" pitchFamily="18" charset="0"/>
                <a:cs typeface="Times New Roman" pitchFamily="18" charset="0"/>
              </a:rPr>
              <a:t>Bíró</a:t>
            </a:r>
            <a:r>
              <a:rPr lang="en-US" sz="2000" dirty="0" smtClean="0">
                <a:latin typeface="Times New Roman" pitchFamily="18" charset="0"/>
                <a:cs typeface="Times New Roman" pitchFamily="18" charset="0"/>
              </a:rPr>
              <a:t> patented the invention in Paris in 1938.</a:t>
            </a:r>
            <a:endParaRPr lang="ru-RU" sz="2000" dirty="0">
              <a:latin typeface="Times New Roman" pitchFamily="18" charset="0"/>
              <a:cs typeface="Times New Roman" pitchFamily="18" charset="0"/>
            </a:endParaRPr>
          </a:p>
        </p:txBody>
      </p:sp>
      <p:pic>
        <p:nvPicPr>
          <p:cNvPr id="3" name="Picture 10" descr="C:\Documents and Settings\user\Рабочий стол\180px-Ladislao_Biro_Argentina_Circa_1978.JPG"/>
          <p:cNvPicPr>
            <a:picLocks noChangeAspect="1" noChangeArrowheads="1"/>
          </p:cNvPicPr>
          <p:nvPr/>
        </p:nvPicPr>
        <p:blipFill>
          <a:blip r:embed="rId2"/>
          <a:srcRect l="19685" r="6562"/>
          <a:stretch>
            <a:fillRect/>
          </a:stretch>
        </p:blipFill>
        <p:spPr bwMode="auto">
          <a:xfrm>
            <a:off x="3428992" y="4786322"/>
            <a:ext cx="1949428" cy="1734129"/>
          </a:xfrm>
          <a:prstGeom prst="rect">
            <a:avLst/>
          </a:prstGeom>
          <a:noFill/>
        </p:spPr>
      </p:pic>
      <p:pic>
        <p:nvPicPr>
          <p:cNvPr id="5" name="Picture 6" descr="C:\Documents and Settings\user\Рабочий стол\75px-Bolígrafo_birome_II_edit.jpg"/>
          <p:cNvPicPr>
            <a:picLocks noChangeAspect="1" noChangeArrowheads="1"/>
          </p:cNvPicPr>
          <p:nvPr/>
        </p:nvPicPr>
        <p:blipFill>
          <a:blip r:embed="rId3"/>
          <a:srcRect/>
          <a:stretch>
            <a:fillRect/>
          </a:stretch>
        </p:blipFill>
        <p:spPr bwMode="auto">
          <a:xfrm>
            <a:off x="7500958" y="1428736"/>
            <a:ext cx="1081088" cy="3603628"/>
          </a:xfrm>
          <a:prstGeom prst="rect">
            <a:avLst/>
          </a:prstGeom>
          <a:noFill/>
        </p:spPr>
      </p:pic>
      <p:pic>
        <p:nvPicPr>
          <p:cNvPr id="7" name="Picture 2" descr="C:\Documents and Settings\user\Рабочий стол\03.gif"/>
          <p:cNvPicPr>
            <a:picLocks noChangeAspect="1" noChangeArrowheads="1" noCrop="1"/>
          </p:cNvPicPr>
          <p:nvPr/>
        </p:nvPicPr>
        <p:blipFill>
          <a:blip r:embed="rId4"/>
          <a:srcRect/>
          <a:stretch>
            <a:fillRect/>
          </a:stretch>
        </p:blipFill>
        <p:spPr bwMode="auto">
          <a:xfrm>
            <a:off x="571472" y="500042"/>
            <a:ext cx="1165694" cy="1071570"/>
          </a:xfrm>
          <a:prstGeom prst="rect">
            <a:avLst/>
          </a:prstGeom>
          <a:noFill/>
        </p:spPr>
      </p:pic>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to="" calcmode="lin" valueType="num">
                                      <p:cBhvr>
                                        <p:cTn id="19" dur="1" fill="hold"/>
                                        <p:tgtEl>
                                          <p:spTgt spid="3"/>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dissolve">
                                      <p:cBhvr>
                                        <p:cTn id="24" dur="500"/>
                                        <p:tgtEl>
                                          <p:spTgt spid="6">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diamond(in)">
                                      <p:cBhvr>
                                        <p:cTn id="2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5918" y="571480"/>
            <a:ext cx="6210320" cy="1428760"/>
          </a:xfrm>
        </p:spPr>
        <p:txBody>
          <a:bodyPr>
            <a:normAutofit fontScale="90000"/>
          </a:bodyPr>
          <a:lstStyle/>
          <a:p>
            <a:pPr algn="ctr"/>
            <a:r>
              <a:rPr lang="ru-RU" sz="3600" dirty="0" err="1" smtClean="0">
                <a:solidFill>
                  <a:srgbClr val="9933FF"/>
                </a:solidFill>
                <a:latin typeface="Times New Roman" pitchFamily="18" charset="0"/>
                <a:cs typeface="Times New Roman" pitchFamily="18" charset="0"/>
              </a:rPr>
              <a:t>James</a:t>
            </a:r>
            <a:r>
              <a:rPr lang="ru-RU" sz="3600" dirty="0" smtClean="0">
                <a:solidFill>
                  <a:srgbClr val="9933FF"/>
                </a:solidFill>
                <a:latin typeface="Times New Roman" pitchFamily="18" charset="0"/>
                <a:cs typeface="Times New Roman" pitchFamily="18" charset="0"/>
              </a:rPr>
              <a:t> </a:t>
            </a:r>
            <a:r>
              <a:rPr lang="ru-RU" sz="3600" dirty="0" err="1" smtClean="0">
                <a:solidFill>
                  <a:srgbClr val="9933FF"/>
                </a:solidFill>
                <a:latin typeface="Times New Roman" pitchFamily="18" charset="0"/>
                <a:cs typeface="Times New Roman" pitchFamily="18" charset="0"/>
              </a:rPr>
              <a:t>Murray</a:t>
            </a:r>
            <a:r>
              <a:rPr lang="ru-RU" sz="3600" dirty="0" smtClean="0">
                <a:solidFill>
                  <a:srgbClr val="9933FF"/>
                </a:solidFill>
                <a:latin typeface="Times New Roman" pitchFamily="18" charset="0"/>
                <a:cs typeface="Times New Roman" pitchFamily="18" charset="0"/>
              </a:rPr>
              <a:t> </a:t>
            </a:r>
            <a:r>
              <a:rPr lang="ru-RU" sz="3600" dirty="0" err="1" smtClean="0">
                <a:solidFill>
                  <a:srgbClr val="9933FF"/>
                </a:solidFill>
                <a:latin typeface="Times New Roman" pitchFamily="18" charset="0"/>
                <a:cs typeface="Times New Roman" pitchFamily="18" charset="0"/>
              </a:rPr>
              <a:t>Spangler</a:t>
            </a:r>
            <a:r>
              <a:rPr lang="en-US" sz="3600" dirty="0" smtClean="0">
                <a:solidFill>
                  <a:srgbClr val="9933FF"/>
                </a:solidFill>
                <a:latin typeface="Times New Roman" pitchFamily="18" charset="0"/>
                <a:cs typeface="Times New Roman" pitchFamily="18" charset="0"/>
              </a:rPr>
              <a:t/>
            </a:r>
            <a:br>
              <a:rPr lang="en-US" sz="3600" dirty="0" smtClean="0">
                <a:solidFill>
                  <a:srgbClr val="9933FF"/>
                </a:solidFill>
                <a:latin typeface="Times New Roman" pitchFamily="18" charset="0"/>
                <a:cs typeface="Times New Roman" pitchFamily="18" charset="0"/>
              </a:rPr>
            </a:br>
            <a:r>
              <a:rPr lang="en-US" sz="3600" dirty="0" smtClean="0">
                <a:solidFill>
                  <a:srgbClr val="9933FF"/>
                </a:solidFill>
                <a:latin typeface="Times New Roman" pitchFamily="18" charset="0"/>
                <a:cs typeface="Times New Roman" pitchFamily="18" charset="0"/>
              </a:rPr>
              <a:t>(1848 - 1915) </a:t>
            </a:r>
            <a:r>
              <a:rPr lang="ru-RU" dirty="0" smtClean="0"/>
              <a:t/>
            </a:r>
            <a:br>
              <a:rPr lang="ru-RU" dirty="0" smtClean="0"/>
            </a:br>
            <a:endParaRPr lang="ru-RU" dirty="0"/>
          </a:p>
        </p:txBody>
      </p:sp>
      <p:pic>
        <p:nvPicPr>
          <p:cNvPr id="4" name="Picture 4" descr="Spangler_James190h"/>
          <p:cNvPicPr>
            <a:picLocks noGrp="1" noChangeAspect="1" noChangeArrowheads="1"/>
          </p:cNvPicPr>
          <p:nvPr>
            <p:ph idx="1"/>
          </p:nvPr>
        </p:nvPicPr>
        <p:blipFill>
          <a:blip r:embed="rId2"/>
          <a:srcRect/>
          <a:stretch>
            <a:fillRect/>
          </a:stretch>
        </p:blipFill>
        <p:spPr bwMode="auto">
          <a:xfrm>
            <a:off x="6929454" y="2285992"/>
            <a:ext cx="1890716" cy="2460521"/>
          </a:xfrm>
          <a:prstGeom prst="rect">
            <a:avLst/>
          </a:prstGeom>
          <a:noFill/>
        </p:spPr>
      </p:pic>
      <p:pic>
        <p:nvPicPr>
          <p:cNvPr id="5" name="Picture 5" descr="books1-3"/>
          <p:cNvPicPr>
            <a:picLocks noChangeAspect="1" noChangeArrowheads="1"/>
          </p:cNvPicPr>
          <p:nvPr/>
        </p:nvPicPr>
        <p:blipFill>
          <a:blip r:embed="rId3"/>
          <a:srcRect l="4815" t="1890" r="4815" b="1890"/>
          <a:stretch>
            <a:fillRect/>
          </a:stretch>
        </p:blipFill>
        <p:spPr bwMode="auto">
          <a:xfrm>
            <a:off x="715148" y="2250675"/>
            <a:ext cx="1355722" cy="1839185"/>
          </a:xfrm>
          <a:prstGeom prst="rect">
            <a:avLst/>
          </a:prstGeom>
          <a:noFill/>
        </p:spPr>
      </p:pic>
      <p:sp>
        <p:nvSpPr>
          <p:cNvPr id="7" name="Прямоугольник 6"/>
          <p:cNvSpPr/>
          <p:nvPr/>
        </p:nvSpPr>
        <p:spPr>
          <a:xfrm>
            <a:off x="2571736" y="2136338"/>
            <a:ext cx="4286264" cy="2185214"/>
          </a:xfrm>
          <a:prstGeom prst="rect">
            <a:avLst/>
          </a:prstGeom>
        </p:spPr>
        <p:txBody>
          <a:bodyPr wrap="square">
            <a:spAutoFit/>
          </a:bodyPr>
          <a:lstStyle/>
          <a:p>
            <a:r>
              <a:rPr lang="en-US" sz="2400" dirty="0" smtClean="0">
                <a:latin typeface="Times New Roman" pitchFamily="18" charset="0"/>
                <a:cs typeface="Times New Roman" pitchFamily="18" charset="0"/>
              </a:rPr>
              <a:t>In 1907, James Murray Spangler, a janitor in Canton, Ohio invented an electric vacuum cleaner from a fan, a box, and a pillowcase. </a:t>
            </a:r>
          </a:p>
          <a:p>
            <a:endParaRPr lang="ru-RU" sz="1600" dirty="0">
              <a:latin typeface="Times New Roman" pitchFamily="18" charset="0"/>
              <a:cs typeface="Times New Roman" pitchFamily="18" charset="0"/>
            </a:endParaRPr>
          </a:p>
        </p:txBody>
      </p:sp>
      <p:pic>
        <p:nvPicPr>
          <p:cNvPr id="8" name="Рисунок 7" descr="FC9164.jpg"/>
          <p:cNvPicPr>
            <a:picLocks noChangeAspect="1"/>
          </p:cNvPicPr>
          <p:nvPr/>
        </p:nvPicPr>
        <p:blipFill>
          <a:blip r:embed="rId4" cstate="print"/>
          <a:stretch>
            <a:fillRect/>
          </a:stretch>
        </p:blipFill>
        <p:spPr>
          <a:xfrm>
            <a:off x="3857620" y="5072074"/>
            <a:ext cx="1143008" cy="1250903"/>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heel(4)">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3"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
                                        <p:tgtEl>
                                          <p:spTgt spid="5"/>
                                        </p:tgtEl>
                                      </p:cBhvr>
                                    </p:animEffect>
                                    <p:anim calcmode="lin" valueType="num">
                                      <p:cBhvr>
                                        <p:cTn id="24" dur="400" fill="hold"/>
                                        <p:tgtEl>
                                          <p:spTgt spid="5"/>
                                        </p:tgtEl>
                                        <p:attrNameLst>
                                          <p:attrName>ppt_x</p:attrName>
                                        </p:attrNameLst>
                                      </p:cBhvr>
                                      <p:tavLst>
                                        <p:tav tm="0">
                                          <p:val>
                                            <p:strVal val="#ppt_x"/>
                                          </p:val>
                                        </p:tav>
                                        <p:tav tm="100000">
                                          <p:val>
                                            <p:strVal val="#ppt_x"/>
                                          </p:val>
                                        </p:tav>
                                      </p:tavLst>
                                    </p:anim>
                                    <p:anim calcmode="lin" valueType="num">
                                      <p:cBhvr>
                                        <p:cTn id="25" dur="400" fill="hold"/>
                                        <p:tgtEl>
                                          <p:spTgt spid="5"/>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 to="" calcmode="lin" valueType="num">
                                      <p:cBhvr>
                                        <p:cTn id="32"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2214546" y="274638"/>
            <a:ext cx="3929090" cy="1143000"/>
          </a:xfrm>
        </p:spPr>
        <p:txBody>
          <a:bodyPr>
            <a:normAutofit/>
          </a:bodyPr>
          <a:lstStyle/>
          <a:p>
            <a:pPr algn="ctr"/>
            <a:r>
              <a:rPr lang="en-US" sz="3200" dirty="0" smtClean="0">
                <a:solidFill>
                  <a:srgbClr val="9933FF"/>
                </a:solidFill>
                <a:latin typeface="Times New Roman" pitchFamily="18" charset="0"/>
                <a:cs typeface="Times New Roman" pitchFamily="18" charset="0"/>
              </a:rPr>
              <a:t>John Logie Baird </a:t>
            </a:r>
            <a:br>
              <a:rPr lang="en-US" sz="3200" dirty="0" smtClean="0">
                <a:solidFill>
                  <a:srgbClr val="9933FF"/>
                </a:solidFill>
                <a:latin typeface="Times New Roman" pitchFamily="18" charset="0"/>
                <a:cs typeface="Times New Roman" pitchFamily="18" charset="0"/>
              </a:rPr>
            </a:br>
            <a:r>
              <a:rPr lang="en-US" sz="3200" dirty="0" smtClean="0">
                <a:solidFill>
                  <a:srgbClr val="9933FF"/>
                </a:solidFill>
                <a:latin typeface="Times New Roman" pitchFamily="18" charset="0"/>
                <a:cs typeface="Times New Roman" pitchFamily="18" charset="0"/>
              </a:rPr>
              <a:t>(1888 – 1946) </a:t>
            </a:r>
            <a:endParaRPr lang="ru-RU" sz="3200" dirty="0">
              <a:solidFill>
                <a:srgbClr val="9933FF"/>
              </a:solidFill>
              <a:latin typeface="Times New Roman" pitchFamily="18" charset="0"/>
              <a:cs typeface="Times New Roman" pitchFamily="18" charset="0"/>
            </a:endParaRPr>
          </a:p>
        </p:txBody>
      </p:sp>
      <p:pic>
        <p:nvPicPr>
          <p:cNvPr id="6" name="Picture 6" descr="126"/>
          <p:cNvPicPr>
            <a:picLocks noChangeAspect="1" noChangeArrowheads="1" noCrop="1"/>
          </p:cNvPicPr>
          <p:nvPr/>
        </p:nvPicPr>
        <p:blipFill>
          <a:blip r:embed="rId2"/>
          <a:srcRect/>
          <a:stretch>
            <a:fillRect/>
          </a:stretch>
        </p:blipFill>
        <p:spPr bwMode="auto">
          <a:xfrm>
            <a:off x="6643702" y="4643446"/>
            <a:ext cx="1714512" cy="1332222"/>
          </a:xfrm>
          <a:prstGeom prst="rect">
            <a:avLst/>
          </a:prstGeom>
          <a:noFill/>
        </p:spPr>
      </p:pic>
      <p:sp>
        <p:nvSpPr>
          <p:cNvPr id="7" name="Прямоугольник 6"/>
          <p:cNvSpPr/>
          <p:nvPr/>
        </p:nvSpPr>
        <p:spPr>
          <a:xfrm>
            <a:off x="785786" y="2214554"/>
            <a:ext cx="5500726" cy="3139321"/>
          </a:xfrm>
          <a:prstGeom prst="rect">
            <a:avLst/>
          </a:prstGeom>
        </p:spPr>
        <p:txBody>
          <a:bodyPr wrap="square">
            <a:spAutoFit/>
          </a:bodyPr>
          <a:lstStyle/>
          <a:p>
            <a:pPr>
              <a:buFontTx/>
              <a:buNone/>
            </a:pPr>
            <a:r>
              <a:rPr lang="en-US" dirty="0" smtClean="0"/>
              <a:t> 	</a:t>
            </a:r>
            <a:r>
              <a:rPr lang="en-US" sz="2000" dirty="0" smtClean="0">
                <a:latin typeface="Times New Roman" pitchFamily="18" charset="0"/>
                <a:cs typeface="Times New Roman" pitchFamily="18" charset="0"/>
              </a:rPr>
              <a:t>John Logie Baird was a British engineer and inventor of the world's first working television system, also the world's first fully electronic </a:t>
            </a:r>
            <a:r>
              <a:rPr lang="en-US" sz="2000" dirty="0" err="1" smtClean="0">
                <a:latin typeface="Times New Roman" pitchFamily="18" charset="0"/>
                <a:cs typeface="Times New Roman" pitchFamily="18" charset="0"/>
              </a:rPr>
              <a:t>colour</a:t>
            </a:r>
            <a:r>
              <a:rPr lang="en-US" sz="2000" dirty="0" smtClean="0">
                <a:latin typeface="Times New Roman" pitchFamily="18" charset="0"/>
                <a:cs typeface="Times New Roman" pitchFamily="18" charset="0"/>
              </a:rPr>
              <a:t> television broadcast. Although Baird's electromechanical system was eventually displaced by purely electronic systems his early successes demonstrating working television broadcasts and his </a:t>
            </a:r>
            <a:r>
              <a:rPr lang="en-US" sz="2000" dirty="0" err="1" smtClean="0">
                <a:latin typeface="Times New Roman" pitchFamily="18" charset="0"/>
                <a:cs typeface="Times New Roman" pitchFamily="18" charset="0"/>
              </a:rPr>
              <a:t>colour</a:t>
            </a:r>
            <a:r>
              <a:rPr lang="en-US" sz="2000" dirty="0" smtClean="0">
                <a:latin typeface="Times New Roman" pitchFamily="18" charset="0"/>
                <a:cs typeface="Times New Roman" pitchFamily="18" charset="0"/>
              </a:rPr>
              <a:t> and cinema television work earn him a prominent place in television's invention.</a:t>
            </a:r>
            <a:endParaRPr lang="ru-RU" sz="2000" dirty="0" smtClean="0">
              <a:latin typeface="Times New Roman" pitchFamily="18" charset="0"/>
              <a:cs typeface="Times New Roman" pitchFamily="18" charset="0"/>
            </a:endParaRPr>
          </a:p>
          <a:p>
            <a:pPr>
              <a:buFontTx/>
              <a:buNone/>
            </a:pPr>
            <a:endParaRPr lang="ru-RU" b="1" dirty="0">
              <a:solidFill>
                <a:srgbClr val="FFFF00"/>
              </a:solidFill>
              <a:latin typeface="Comic Sans MS" pitchFamily="66" charset="0"/>
            </a:endParaRPr>
          </a:p>
        </p:txBody>
      </p:sp>
      <p:pic>
        <p:nvPicPr>
          <p:cNvPr id="9" name="Рисунок 8" descr="bbk3209s.jpg"/>
          <p:cNvPicPr>
            <a:picLocks noChangeAspect="1"/>
          </p:cNvPicPr>
          <p:nvPr/>
        </p:nvPicPr>
        <p:blipFill>
          <a:blip r:embed="rId3" cstate="print"/>
          <a:stretch>
            <a:fillRect/>
          </a:stretch>
        </p:blipFill>
        <p:spPr>
          <a:xfrm>
            <a:off x="214282" y="714356"/>
            <a:ext cx="1357322" cy="1243522"/>
          </a:xfrm>
          <a:prstGeom prst="rect">
            <a:avLst/>
          </a:prstGeom>
        </p:spPr>
      </p:pic>
      <p:pic>
        <p:nvPicPr>
          <p:cNvPr id="8" name="Picture 2" descr="C:\Documents and Settings\user\Рабочий стол\180px-John_Logie_Baird,_Apparatus.jpg"/>
          <p:cNvPicPr>
            <a:picLocks noChangeAspect="1" noChangeArrowheads="1"/>
          </p:cNvPicPr>
          <p:nvPr/>
        </p:nvPicPr>
        <p:blipFill>
          <a:blip r:embed="rId4"/>
          <a:srcRect/>
          <a:stretch>
            <a:fillRect/>
          </a:stretch>
        </p:blipFill>
        <p:spPr bwMode="auto">
          <a:xfrm>
            <a:off x="5929322" y="928670"/>
            <a:ext cx="2768454" cy="1184284"/>
          </a:xfrm>
          <a:prstGeom prst="rect">
            <a:avLst/>
          </a:prstGeom>
          <a:noFill/>
        </p:spPr>
      </p:pic>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to="" calcmode="lin" valueType="num">
                                      <p:cBhvr>
                                        <p:cTn id="13" dur="1" fill="hold"/>
                                        <p:tgtEl>
                                          <p:spTgt spid="7"/>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ssolve">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2000" fill="hold"/>
                                        <p:tgtEl>
                                          <p:spTgt spid="6"/>
                                        </p:tgtEl>
                                        <p:attrNameLst>
                                          <p:attrName>ppt_w</p:attrName>
                                        </p:attrNameLst>
                                      </p:cBhvr>
                                      <p:tavLst>
                                        <p:tav tm="0">
                                          <p:val>
                                            <p:strVal val="#ppt_w*0.70"/>
                                          </p:val>
                                        </p:tav>
                                        <p:tav tm="100000">
                                          <p:val>
                                            <p:strVal val="#ppt_w"/>
                                          </p:val>
                                        </p:tav>
                                      </p:tavLst>
                                    </p:anim>
                                    <p:anim calcmode="lin" valueType="num">
                                      <p:cBhvr>
                                        <p:cTn id="24" dur="2000" fill="hold"/>
                                        <p:tgtEl>
                                          <p:spTgt spid="6"/>
                                        </p:tgtEl>
                                        <p:attrNameLst>
                                          <p:attrName>ppt_h</p:attrName>
                                        </p:attrNameLst>
                                      </p:cBhvr>
                                      <p:tavLst>
                                        <p:tav tm="0">
                                          <p:val>
                                            <p:strVal val="#ppt_h"/>
                                          </p:val>
                                        </p:tav>
                                        <p:tav tm="100000">
                                          <p:val>
                                            <p:strVal val="#ppt_h"/>
                                          </p:val>
                                        </p:tav>
                                      </p:tavLst>
                                    </p:anim>
                                    <p:animEffect transition="in" filter="fade">
                                      <p:cBhvr>
                                        <p:cTn id="25" dur="2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1000" fill="hold"/>
                                        <p:tgtEl>
                                          <p:spTgt spid="9"/>
                                        </p:tgtEl>
                                        <p:attrNameLst>
                                          <p:attrName>ppt_w</p:attrName>
                                        </p:attrNameLst>
                                      </p:cBhvr>
                                      <p:tavLst>
                                        <p:tav tm="0">
                                          <p:val>
                                            <p:fltVal val="0"/>
                                          </p:val>
                                        </p:tav>
                                        <p:tav tm="100000">
                                          <p:val>
                                            <p:strVal val="#ppt_w"/>
                                          </p:val>
                                        </p:tav>
                                      </p:tavLst>
                                    </p:anim>
                                    <p:anim calcmode="lin" valueType="num">
                                      <p:cBhvr>
                                        <p:cTn id="31" dur="1000" fill="hold"/>
                                        <p:tgtEl>
                                          <p:spTgt spid="9"/>
                                        </p:tgtEl>
                                        <p:attrNameLst>
                                          <p:attrName>ppt_h</p:attrName>
                                        </p:attrNameLst>
                                      </p:cBhvr>
                                      <p:tavLst>
                                        <p:tav tm="0">
                                          <p:val>
                                            <p:fltVal val="0"/>
                                          </p:val>
                                        </p:tav>
                                        <p:tav tm="100000">
                                          <p:val>
                                            <p:strVal val="#ppt_h"/>
                                          </p:val>
                                        </p:tav>
                                      </p:tavLst>
                                    </p:anim>
                                    <p:animEffect transition="in" filter="fade">
                                      <p:cBhvr>
                                        <p:cTn id="3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5984" y="428604"/>
            <a:ext cx="4000528" cy="1143000"/>
          </a:xfrm>
        </p:spPr>
        <p:txBody>
          <a:bodyPr>
            <a:noAutofit/>
          </a:bodyPr>
          <a:lstStyle/>
          <a:p>
            <a:pPr algn="ctr"/>
            <a:r>
              <a:rPr lang="en-US" sz="3200" dirty="0" smtClean="0">
                <a:solidFill>
                  <a:srgbClr val="9933FF"/>
                </a:solidFill>
                <a:latin typeface="Times New Roman" pitchFamily="18" charset="0"/>
                <a:cs typeface="Times New Roman" pitchFamily="18" charset="0"/>
              </a:rPr>
              <a:t>John </a:t>
            </a:r>
            <a:r>
              <a:rPr lang="en-US" sz="3200" dirty="0" err="1" smtClean="0">
                <a:solidFill>
                  <a:srgbClr val="9933FF"/>
                </a:solidFill>
                <a:latin typeface="Times New Roman" pitchFamily="18" charset="0"/>
                <a:cs typeface="Times New Roman" pitchFamily="18" charset="0"/>
              </a:rPr>
              <a:t>Gorrie</a:t>
            </a:r>
            <a:r>
              <a:rPr lang="en-US" sz="3200" dirty="0" smtClean="0">
                <a:solidFill>
                  <a:srgbClr val="9933FF"/>
                </a:solidFill>
                <a:latin typeface="Times New Roman" pitchFamily="18" charset="0"/>
                <a:cs typeface="Times New Roman" pitchFamily="18" charset="0"/>
              </a:rPr>
              <a:t> </a:t>
            </a:r>
            <a:br>
              <a:rPr lang="en-US" sz="3200" dirty="0" smtClean="0">
                <a:solidFill>
                  <a:srgbClr val="9933FF"/>
                </a:solidFill>
                <a:latin typeface="Times New Roman" pitchFamily="18" charset="0"/>
                <a:cs typeface="Times New Roman" pitchFamily="18" charset="0"/>
              </a:rPr>
            </a:br>
            <a:r>
              <a:rPr lang="en-US" sz="3200" dirty="0" smtClean="0">
                <a:solidFill>
                  <a:srgbClr val="9933FF"/>
                </a:solidFill>
                <a:latin typeface="Times New Roman" pitchFamily="18" charset="0"/>
                <a:cs typeface="Times New Roman" pitchFamily="18" charset="0"/>
              </a:rPr>
              <a:t>(1803 – 1855)</a:t>
            </a:r>
            <a:endParaRPr lang="ru-RU" sz="3200" dirty="0">
              <a:solidFill>
                <a:srgbClr val="9933FF"/>
              </a:solidFill>
              <a:latin typeface="Times New Roman" pitchFamily="18" charset="0"/>
              <a:cs typeface="Times New Roman" pitchFamily="18" charset="0"/>
            </a:endParaRPr>
          </a:p>
        </p:txBody>
      </p:sp>
      <p:sp>
        <p:nvSpPr>
          <p:cNvPr id="3" name="Содержимое 2"/>
          <p:cNvSpPr>
            <a:spLocks noGrp="1"/>
          </p:cNvSpPr>
          <p:nvPr>
            <p:ph idx="1"/>
          </p:nvPr>
        </p:nvSpPr>
        <p:spPr>
          <a:xfrm>
            <a:off x="1500166" y="1600201"/>
            <a:ext cx="5000660" cy="1757361"/>
          </a:xfrm>
        </p:spPr>
        <p:txBody>
          <a:bodyPr>
            <a:normAutofit fontScale="92500"/>
          </a:bodyPr>
          <a:lstStyle/>
          <a:p>
            <a:pPr>
              <a:buNone/>
            </a:pPr>
            <a:r>
              <a:rPr lang="en-US" sz="3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John </a:t>
            </a:r>
            <a:r>
              <a:rPr lang="en-US" sz="2400" dirty="0" err="1" smtClean="0">
                <a:latin typeface="Times New Roman" pitchFamily="18" charset="0"/>
                <a:cs typeface="Times New Roman" pitchFamily="18" charset="0"/>
              </a:rPr>
              <a:t>Gorrie</a:t>
            </a:r>
            <a:r>
              <a:rPr lang="en-US" sz="2400" dirty="0" smtClean="0">
                <a:latin typeface="Times New Roman" pitchFamily="18" charset="0"/>
                <a:cs typeface="Times New Roman" pitchFamily="18" charset="0"/>
              </a:rPr>
              <a:t> was a physician, scientist, inventor, and humanitarian, is considered the father of refrigeration and air conditioning. </a:t>
            </a:r>
            <a:endParaRPr lang="ru-RU" sz="2400" dirty="0" smtClean="0">
              <a:latin typeface="Times New Roman" pitchFamily="18" charset="0"/>
              <a:cs typeface="Times New Roman" pitchFamily="18" charset="0"/>
            </a:endParaRPr>
          </a:p>
          <a:p>
            <a:endParaRPr lang="ru-RU" dirty="0"/>
          </a:p>
        </p:txBody>
      </p:sp>
      <p:pic>
        <p:nvPicPr>
          <p:cNvPr id="1028" name="Picture 4" descr="C:\Documents and Settings\user\Рабочий стол\200px-Monitor_refer.jpg"/>
          <p:cNvPicPr>
            <a:picLocks noChangeAspect="1" noChangeArrowheads="1"/>
          </p:cNvPicPr>
          <p:nvPr/>
        </p:nvPicPr>
        <p:blipFill>
          <a:blip r:embed="rId2"/>
          <a:srcRect/>
          <a:stretch>
            <a:fillRect/>
          </a:stretch>
        </p:blipFill>
        <p:spPr bwMode="auto">
          <a:xfrm>
            <a:off x="3714744" y="4071942"/>
            <a:ext cx="1032730" cy="2127424"/>
          </a:xfrm>
          <a:prstGeom prst="rect">
            <a:avLst/>
          </a:prstGeom>
          <a:noFill/>
        </p:spPr>
      </p:pic>
      <p:pic>
        <p:nvPicPr>
          <p:cNvPr id="6" name="Picture 4" descr="C:\Documents and Settings\user\Рабочий стол\Открытый урок\УРОК\МЕБЕЛЬ\холод.jpg"/>
          <p:cNvPicPr>
            <a:picLocks noChangeAspect="1" noChangeArrowheads="1"/>
          </p:cNvPicPr>
          <p:nvPr/>
        </p:nvPicPr>
        <p:blipFill>
          <a:blip r:embed="rId3"/>
          <a:srcRect/>
          <a:stretch>
            <a:fillRect/>
          </a:stretch>
        </p:blipFill>
        <p:spPr bwMode="auto">
          <a:xfrm>
            <a:off x="7286644" y="1142984"/>
            <a:ext cx="1459159" cy="3429025"/>
          </a:xfrm>
          <a:prstGeom prst="rect">
            <a:avLst/>
          </a:prstGeom>
          <a:noFill/>
        </p:spPr>
      </p:pic>
      <p:pic>
        <p:nvPicPr>
          <p:cNvPr id="4" name="Picture 2" descr="C:\Documents and Settings\user\Рабочий стол\1.jpeg"/>
          <p:cNvPicPr>
            <a:picLocks noChangeAspect="1" noChangeArrowheads="1"/>
          </p:cNvPicPr>
          <p:nvPr/>
        </p:nvPicPr>
        <p:blipFill>
          <a:blip r:embed="rId4"/>
          <a:srcRect/>
          <a:stretch>
            <a:fillRect/>
          </a:stretch>
        </p:blipFill>
        <p:spPr bwMode="auto">
          <a:xfrm>
            <a:off x="571472" y="1357298"/>
            <a:ext cx="785818" cy="1215562"/>
          </a:xfrm>
          <a:prstGeom prst="rect">
            <a:avLst/>
          </a:prstGeom>
          <a:noFill/>
        </p:spPr>
      </p:pic>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heel(4)">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strVal val="#ppt_w*0.70"/>
                                          </p:val>
                                        </p:tav>
                                        <p:tav tm="100000">
                                          <p:val>
                                            <p:strVal val="#ppt_w"/>
                                          </p:val>
                                        </p:tav>
                                      </p:tavLst>
                                    </p:anim>
                                    <p:anim calcmode="lin" valueType="num">
                                      <p:cBhvr>
                                        <p:cTn id="19" dur="1000" fill="hold"/>
                                        <p:tgtEl>
                                          <p:spTgt spid="4"/>
                                        </p:tgtEl>
                                        <p:attrNameLst>
                                          <p:attrName>ppt_h</p:attrName>
                                        </p:attrNameLst>
                                      </p:cBhvr>
                                      <p:tavLst>
                                        <p:tav tm="0">
                                          <p:val>
                                            <p:strVal val="#ppt_h"/>
                                          </p:val>
                                        </p:tav>
                                        <p:tav tm="100000">
                                          <p:val>
                                            <p:strVal val="#ppt_h"/>
                                          </p:val>
                                        </p:tav>
                                      </p:tavLst>
                                    </p:anim>
                                    <p:animEffect transition="in" filter="fade">
                                      <p:cBhvr>
                                        <p:cTn id="20" dur="1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028"/>
                                        </p:tgtEl>
                                        <p:attrNameLst>
                                          <p:attrName>style.visibility</p:attrName>
                                        </p:attrNameLst>
                                      </p:cBhvr>
                                      <p:to>
                                        <p:strVal val="visible"/>
                                      </p:to>
                                    </p:set>
                                    <p:animEffect transition="in" filter="dissolve">
                                      <p:cBhvr>
                                        <p:cTn id="25" dur="1000"/>
                                        <p:tgtEl>
                                          <p:spTgt spid="1028"/>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1000" fill="hold"/>
                                        <p:tgtEl>
                                          <p:spTgt spid="6"/>
                                        </p:tgtEl>
                                        <p:attrNameLst>
                                          <p:attrName>ppt_x</p:attrName>
                                        </p:attrNameLst>
                                      </p:cBhvr>
                                      <p:tavLst>
                                        <p:tav tm="0">
                                          <p:val>
                                            <p:strVal val="#ppt_x"/>
                                          </p:val>
                                        </p:tav>
                                        <p:tav tm="100000">
                                          <p:val>
                                            <p:strVal val="#ppt_x"/>
                                          </p:val>
                                        </p:tav>
                                      </p:tavLst>
                                    </p:anim>
                                    <p:anim calcmode="lin" valueType="num">
                                      <p:cBhvr additive="base">
                                        <p:cTn id="31"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C:\Documents and Settings\user\Рабочий стол\Henry_Ford.jpg"/>
          <p:cNvPicPr>
            <a:picLocks noChangeAspect="1" noChangeArrowheads="1"/>
          </p:cNvPicPr>
          <p:nvPr/>
        </p:nvPicPr>
        <p:blipFill>
          <a:blip r:embed="rId2"/>
          <a:srcRect/>
          <a:stretch>
            <a:fillRect/>
          </a:stretch>
        </p:blipFill>
        <p:spPr bwMode="auto">
          <a:xfrm>
            <a:off x="6215074" y="1285860"/>
            <a:ext cx="2687323" cy="3429024"/>
          </a:xfrm>
          <a:prstGeom prst="rect">
            <a:avLst/>
          </a:prstGeom>
          <a:noFill/>
        </p:spPr>
      </p:pic>
      <p:sp>
        <p:nvSpPr>
          <p:cNvPr id="6" name="Содержимое 5"/>
          <p:cNvSpPr>
            <a:spLocks noGrp="1"/>
          </p:cNvSpPr>
          <p:nvPr>
            <p:ph idx="1"/>
          </p:nvPr>
        </p:nvSpPr>
        <p:spPr>
          <a:xfrm>
            <a:off x="214282" y="1785926"/>
            <a:ext cx="6143668" cy="2786082"/>
          </a:xfrm>
        </p:spPr>
        <p:txBody>
          <a:bodyPr>
            <a:normAutofit fontScale="85000" lnSpcReduction="20000"/>
          </a:bodyPr>
          <a:lstStyle/>
          <a:p>
            <a:pPr>
              <a:buNone/>
            </a:pPr>
            <a:r>
              <a:rPr lang="en-US" dirty="0" smtClean="0"/>
              <a:t>	</a:t>
            </a:r>
            <a:r>
              <a:rPr lang="en-US" sz="2900" dirty="0" smtClean="0">
                <a:latin typeface="Times New Roman" pitchFamily="18" charset="0"/>
                <a:cs typeface="Times New Roman" pitchFamily="18" charset="0"/>
              </a:rPr>
              <a:t>	Henry Ford was the American founder of the Ford Motor Company and father of modern assembly lines used in mass production. His introduction of the Model T automobile revolutionized transportation and American industry. He was a prolific inventor and was awarded 161 U.S. patents.</a:t>
            </a:r>
          </a:p>
          <a:p>
            <a:pPr>
              <a:buNone/>
            </a:pPr>
            <a:endParaRPr lang="ru-RU" sz="2900" dirty="0" smtClean="0">
              <a:latin typeface="Times New Roman" pitchFamily="18" charset="0"/>
              <a:cs typeface="Times New Roman" pitchFamily="18" charset="0"/>
            </a:endParaRPr>
          </a:p>
          <a:p>
            <a:endParaRPr lang="ru-RU" dirty="0"/>
          </a:p>
        </p:txBody>
      </p:sp>
      <p:pic>
        <p:nvPicPr>
          <p:cNvPr id="7" name="Picture 4" descr="main_ford"/>
          <p:cNvPicPr>
            <a:picLocks noChangeAspect="1" noChangeArrowheads="1"/>
          </p:cNvPicPr>
          <p:nvPr/>
        </p:nvPicPr>
        <p:blipFill>
          <a:blip r:embed="rId3">
            <a:lum bright="38000" contrast="18000"/>
          </a:blip>
          <a:stretch>
            <a:fillRect/>
          </a:stretch>
        </p:blipFill>
        <p:spPr bwMode="auto">
          <a:xfrm>
            <a:off x="2285984" y="4572008"/>
            <a:ext cx="2857520" cy="1899947"/>
          </a:xfrm>
          <a:prstGeom prst="rect">
            <a:avLst/>
          </a:prstGeom>
          <a:noFill/>
          <a:ln w="76200" cmpd="tri">
            <a:solidFill>
              <a:srgbClr val="FFFF00"/>
            </a:solidFill>
            <a:miter lim="800000"/>
            <a:headEnd/>
            <a:tailEnd/>
          </a:ln>
        </p:spPr>
      </p:pic>
      <p:sp>
        <p:nvSpPr>
          <p:cNvPr id="8" name="Заголовок 7"/>
          <p:cNvSpPr>
            <a:spLocks noGrp="1"/>
          </p:cNvSpPr>
          <p:nvPr>
            <p:ph type="title"/>
          </p:nvPr>
        </p:nvSpPr>
        <p:spPr>
          <a:xfrm>
            <a:off x="1643042" y="274638"/>
            <a:ext cx="4643470" cy="1143000"/>
          </a:xfrm>
        </p:spPr>
        <p:txBody>
          <a:bodyPr>
            <a:normAutofit/>
          </a:bodyPr>
          <a:lstStyle/>
          <a:p>
            <a:pPr algn="ctr"/>
            <a:r>
              <a:rPr lang="en-US" sz="3200" dirty="0" smtClean="0">
                <a:solidFill>
                  <a:srgbClr val="9933FF"/>
                </a:solidFill>
                <a:latin typeface="Times New Roman" pitchFamily="18" charset="0"/>
                <a:cs typeface="Times New Roman" pitchFamily="18" charset="0"/>
              </a:rPr>
              <a:t>Henry Ford </a:t>
            </a:r>
            <a:br>
              <a:rPr lang="en-US" sz="3200" dirty="0" smtClean="0">
                <a:solidFill>
                  <a:srgbClr val="9933FF"/>
                </a:solidFill>
                <a:latin typeface="Times New Roman" pitchFamily="18" charset="0"/>
                <a:cs typeface="Times New Roman" pitchFamily="18" charset="0"/>
              </a:rPr>
            </a:br>
            <a:r>
              <a:rPr lang="en-US" sz="3200" dirty="0" smtClean="0">
                <a:solidFill>
                  <a:srgbClr val="9933FF"/>
                </a:solidFill>
                <a:latin typeface="Times New Roman" pitchFamily="18" charset="0"/>
                <a:cs typeface="Times New Roman" pitchFamily="18" charset="0"/>
              </a:rPr>
              <a:t>(1863 – 1947) </a:t>
            </a:r>
            <a:endParaRPr lang="ru-RU" sz="3200" dirty="0">
              <a:solidFill>
                <a:srgbClr val="9933FF"/>
              </a:solidFill>
              <a:latin typeface="Times New Roman" pitchFamily="18" charset="0"/>
              <a:cs typeface="Times New Roman" pitchFamily="18" charset="0"/>
            </a:endParaRPr>
          </a:p>
        </p:txBody>
      </p:sp>
      <p:pic>
        <p:nvPicPr>
          <p:cNvPr id="9" name="Picture 4" descr="C:\Documents and Settings\user\Рабочий стол\2fast2furious6.gif"/>
          <p:cNvPicPr>
            <a:picLocks noChangeAspect="1" noChangeArrowheads="1" noCrop="1"/>
          </p:cNvPicPr>
          <p:nvPr/>
        </p:nvPicPr>
        <p:blipFill>
          <a:blip r:embed="rId4"/>
          <a:srcRect/>
          <a:stretch>
            <a:fillRect/>
          </a:stretch>
        </p:blipFill>
        <p:spPr bwMode="auto">
          <a:xfrm>
            <a:off x="428596" y="285728"/>
            <a:ext cx="1571636" cy="1191005"/>
          </a:xfrm>
          <a:prstGeom prst="rect">
            <a:avLst/>
          </a:prstGeom>
          <a:noFill/>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heel(4)">
                                      <p:cBhvr>
                                        <p:cTn id="18" dur="20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strVal val="#ppt_w*0.70"/>
                                          </p:val>
                                        </p:tav>
                                        <p:tav tm="100000">
                                          <p:val>
                                            <p:strVal val="#ppt_w"/>
                                          </p:val>
                                        </p:tav>
                                      </p:tavLst>
                                    </p:anim>
                                    <p:anim calcmode="lin" valueType="num">
                                      <p:cBhvr>
                                        <p:cTn id="24" dur="1000" fill="hold"/>
                                        <p:tgtEl>
                                          <p:spTgt spid="7"/>
                                        </p:tgtEl>
                                        <p:attrNameLst>
                                          <p:attrName>ppt_h</p:attrName>
                                        </p:attrNameLst>
                                      </p:cBhvr>
                                      <p:tavLst>
                                        <p:tav tm="0">
                                          <p:val>
                                            <p:strVal val="#ppt_h"/>
                                          </p:val>
                                        </p:tav>
                                        <p:tav tm="100000">
                                          <p:val>
                                            <p:strVal val="#ppt_h"/>
                                          </p:val>
                                        </p:tav>
                                      </p:tavLst>
                                    </p:anim>
                                    <p:animEffect transition="in" filter="fade">
                                      <p:cBhvr>
                                        <p:cTn id="2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2857488" y="274638"/>
            <a:ext cx="4429156" cy="1143000"/>
          </a:xfrm>
        </p:spPr>
        <p:txBody>
          <a:bodyPr>
            <a:noAutofit/>
          </a:bodyPr>
          <a:lstStyle/>
          <a:p>
            <a:pPr algn="ctr"/>
            <a:r>
              <a:rPr lang="en-US" sz="3600" dirty="0" smtClean="0">
                <a:solidFill>
                  <a:srgbClr val="9933FF"/>
                </a:solidFill>
                <a:latin typeface="Times New Roman" pitchFamily="18" charset="0"/>
                <a:cs typeface="Times New Roman" pitchFamily="18" charset="0"/>
              </a:rPr>
              <a:t>Richard </a:t>
            </a:r>
            <a:r>
              <a:rPr lang="en-US" sz="3600" dirty="0" err="1" smtClean="0">
                <a:solidFill>
                  <a:srgbClr val="9933FF"/>
                </a:solidFill>
                <a:latin typeface="Times New Roman" pitchFamily="18" charset="0"/>
                <a:cs typeface="Times New Roman" pitchFamily="18" charset="0"/>
              </a:rPr>
              <a:t>G.Drew</a:t>
            </a:r>
            <a:r>
              <a:rPr lang="en-US" sz="3600" dirty="0" smtClean="0">
                <a:solidFill>
                  <a:srgbClr val="9933FF"/>
                </a:solidFill>
                <a:latin typeface="Times New Roman" pitchFamily="18" charset="0"/>
                <a:cs typeface="Times New Roman" pitchFamily="18" charset="0"/>
              </a:rPr>
              <a:t> </a:t>
            </a:r>
            <a:br>
              <a:rPr lang="en-US" sz="3600" dirty="0" smtClean="0">
                <a:solidFill>
                  <a:srgbClr val="9933FF"/>
                </a:solidFill>
                <a:latin typeface="Times New Roman" pitchFamily="18" charset="0"/>
                <a:cs typeface="Times New Roman" pitchFamily="18" charset="0"/>
              </a:rPr>
            </a:br>
            <a:r>
              <a:rPr lang="en-US" sz="3600" dirty="0" smtClean="0">
                <a:solidFill>
                  <a:srgbClr val="9933FF"/>
                </a:solidFill>
                <a:latin typeface="Times New Roman" pitchFamily="18" charset="0"/>
                <a:cs typeface="Times New Roman" pitchFamily="18" charset="0"/>
              </a:rPr>
              <a:t>(1886-1982)</a:t>
            </a:r>
            <a:endParaRPr lang="ru-RU" sz="3600" dirty="0">
              <a:solidFill>
                <a:srgbClr val="9933FF"/>
              </a:solidFill>
              <a:latin typeface="Times New Roman" pitchFamily="18" charset="0"/>
              <a:cs typeface="Times New Roman" pitchFamily="18" charset="0"/>
            </a:endParaRPr>
          </a:p>
        </p:txBody>
      </p:sp>
      <p:sp>
        <p:nvSpPr>
          <p:cNvPr id="7" name="Содержимое 6"/>
          <p:cNvSpPr>
            <a:spLocks noGrp="1"/>
          </p:cNvSpPr>
          <p:nvPr>
            <p:ph idx="1"/>
          </p:nvPr>
        </p:nvSpPr>
        <p:spPr>
          <a:xfrm>
            <a:off x="2357422" y="2000239"/>
            <a:ext cx="5857916" cy="2071703"/>
          </a:xfrm>
        </p:spPr>
        <p:txBody>
          <a:bodyPr>
            <a:normAutofit fontScale="70000" lnSpcReduction="20000"/>
          </a:bodyPr>
          <a:lstStyle/>
          <a:p>
            <a:pPr>
              <a:buNone/>
            </a:pPr>
            <a:r>
              <a:rPr lang="en-US" dirty="0" smtClean="0"/>
              <a:t>		</a:t>
            </a:r>
            <a:r>
              <a:rPr lang="en-US" sz="2900" dirty="0" smtClean="0">
                <a:latin typeface="Times New Roman" pitchFamily="18" charset="0"/>
                <a:cs typeface="Times New Roman" pitchFamily="18" charset="0"/>
              </a:rPr>
              <a:t>In 1923 Richard Drew settled down on work in company Minnesota Mining and Manufacturing which concerned with the production of the sandpaper, exploratory activity in the field of watertight surfaces and experimented with cellophane. And 27 May 1930 Richard Drew patented his invention - transparent getting sticky tape. </a:t>
            </a:r>
            <a:endParaRPr lang="ru-RU" dirty="0" smtClean="0"/>
          </a:p>
          <a:p>
            <a:endParaRPr lang="ru-RU" dirty="0" smtClean="0"/>
          </a:p>
          <a:p>
            <a:endParaRPr lang="ru-RU" dirty="0"/>
          </a:p>
        </p:txBody>
      </p:sp>
      <p:pic>
        <p:nvPicPr>
          <p:cNvPr id="3" name="Picture 9" descr="C:\Documents and Settings\user\Рабочий стол\Richard_Drew.gif"/>
          <p:cNvPicPr>
            <a:picLocks noChangeAspect="1" noChangeArrowheads="1"/>
          </p:cNvPicPr>
          <p:nvPr/>
        </p:nvPicPr>
        <p:blipFill>
          <a:blip r:embed="rId2"/>
          <a:srcRect b="6461"/>
          <a:stretch>
            <a:fillRect/>
          </a:stretch>
        </p:blipFill>
        <p:spPr bwMode="auto">
          <a:xfrm>
            <a:off x="357158" y="1500174"/>
            <a:ext cx="1928826" cy="2706301"/>
          </a:xfrm>
          <a:prstGeom prst="rect">
            <a:avLst/>
          </a:prstGeom>
          <a:noFill/>
        </p:spPr>
      </p:pic>
      <p:pic>
        <p:nvPicPr>
          <p:cNvPr id="4" name="Picture 13" descr="C:\Documents and Settings\user\Рабочий стол\Scotch_1932.jpg"/>
          <p:cNvPicPr>
            <a:picLocks noChangeAspect="1" noChangeArrowheads="1"/>
          </p:cNvPicPr>
          <p:nvPr/>
        </p:nvPicPr>
        <p:blipFill>
          <a:blip r:embed="rId3"/>
          <a:srcRect/>
          <a:stretch>
            <a:fillRect/>
          </a:stretch>
        </p:blipFill>
        <p:spPr bwMode="auto">
          <a:xfrm>
            <a:off x="4643438" y="5143512"/>
            <a:ext cx="1276350" cy="1114425"/>
          </a:xfrm>
          <a:prstGeom prst="rect">
            <a:avLst/>
          </a:prstGeom>
          <a:noFill/>
        </p:spPr>
      </p:pic>
      <p:pic>
        <p:nvPicPr>
          <p:cNvPr id="5" name="Picture 7" descr="C:\Documents and Settings\user\Рабочий стол\180px-Sticky_tape.jpg"/>
          <p:cNvPicPr>
            <a:picLocks noChangeAspect="1" noChangeArrowheads="1"/>
          </p:cNvPicPr>
          <p:nvPr/>
        </p:nvPicPr>
        <p:blipFill>
          <a:blip r:embed="rId4"/>
          <a:srcRect/>
          <a:stretch>
            <a:fillRect/>
          </a:stretch>
        </p:blipFill>
        <p:spPr bwMode="auto">
          <a:xfrm>
            <a:off x="7715272" y="500042"/>
            <a:ext cx="891010" cy="1000132"/>
          </a:xfrm>
          <a:prstGeom prst="rect">
            <a:avLst/>
          </a:prstGeom>
          <a:noFill/>
        </p:spPr>
      </p:pic>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20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diamond(in)">
                                      <p:cBhvr>
                                        <p:cTn id="18" dur="2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dissolve">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1000" fill="hold"/>
                                        <p:tgtEl>
                                          <p:spTgt spid="5"/>
                                        </p:tgtEl>
                                        <p:attrNameLst>
                                          <p:attrName>ppt_x</p:attrName>
                                        </p:attrNameLst>
                                      </p:cBhvr>
                                      <p:tavLst>
                                        <p:tav tm="0">
                                          <p:val>
                                            <p:strVal val="0-#ppt_w/2"/>
                                          </p:val>
                                        </p:tav>
                                        <p:tav tm="100000">
                                          <p:val>
                                            <p:strVal val="#ppt_x"/>
                                          </p:val>
                                        </p:tav>
                                      </p:tavLst>
                                    </p:anim>
                                    <p:anim calcmode="lin" valueType="num">
                                      <p:cBhvr additive="base">
                                        <p:cTn id="29"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user\Рабочий стол\1.jpeg"/>
          <p:cNvPicPr>
            <a:picLocks noChangeAspect="1" noChangeArrowheads="1"/>
          </p:cNvPicPr>
          <p:nvPr/>
        </p:nvPicPr>
        <p:blipFill>
          <a:blip r:embed="rId2"/>
          <a:srcRect/>
          <a:stretch>
            <a:fillRect/>
          </a:stretch>
        </p:blipFill>
        <p:spPr bwMode="auto">
          <a:xfrm>
            <a:off x="3714744" y="4857760"/>
            <a:ext cx="1660934" cy="1328747"/>
          </a:xfrm>
          <a:prstGeom prst="rect">
            <a:avLst/>
          </a:prstGeom>
          <a:noFill/>
        </p:spPr>
      </p:pic>
      <p:pic>
        <p:nvPicPr>
          <p:cNvPr id="1029" name="Picture 5" descr="C:\Documents and Settings\user\Рабочий стол\3.jpeg"/>
          <p:cNvPicPr>
            <a:picLocks noChangeAspect="1" noChangeArrowheads="1"/>
          </p:cNvPicPr>
          <p:nvPr/>
        </p:nvPicPr>
        <p:blipFill>
          <a:blip r:embed="rId3"/>
          <a:srcRect/>
          <a:stretch>
            <a:fillRect/>
          </a:stretch>
        </p:blipFill>
        <p:spPr bwMode="auto">
          <a:xfrm>
            <a:off x="7429520" y="357166"/>
            <a:ext cx="1378133" cy="1785950"/>
          </a:xfrm>
          <a:prstGeom prst="rect">
            <a:avLst/>
          </a:prstGeom>
          <a:noFill/>
        </p:spPr>
      </p:pic>
      <p:sp>
        <p:nvSpPr>
          <p:cNvPr id="13" name="Заголовок 12"/>
          <p:cNvSpPr>
            <a:spLocks noGrp="1"/>
          </p:cNvSpPr>
          <p:nvPr>
            <p:ph type="title"/>
          </p:nvPr>
        </p:nvSpPr>
        <p:spPr>
          <a:xfrm>
            <a:off x="1714480" y="274638"/>
            <a:ext cx="6210320" cy="1143000"/>
          </a:xfrm>
        </p:spPr>
        <p:txBody>
          <a:bodyPr>
            <a:normAutofit/>
          </a:bodyPr>
          <a:lstStyle/>
          <a:p>
            <a:pPr algn="ctr"/>
            <a:r>
              <a:rPr lang="en-US" sz="3200" dirty="0" smtClean="0">
                <a:solidFill>
                  <a:srgbClr val="9933FF"/>
                </a:solidFill>
              </a:rPr>
              <a:t>Alexander Fleming </a:t>
            </a:r>
            <a:br>
              <a:rPr lang="en-US" sz="3200" dirty="0" smtClean="0">
                <a:solidFill>
                  <a:srgbClr val="9933FF"/>
                </a:solidFill>
              </a:rPr>
            </a:br>
            <a:r>
              <a:rPr lang="en-US" sz="3200" dirty="0" smtClean="0">
                <a:solidFill>
                  <a:srgbClr val="9933FF"/>
                </a:solidFill>
              </a:rPr>
              <a:t>(1881 – 1955) </a:t>
            </a:r>
            <a:endParaRPr lang="ru-RU" sz="3200" dirty="0">
              <a:solidFill>
                <a:srgbClr val="9933FF"/>
              </a:solidFill>
            </a:endParaRPr>
          </a:p>
        </p:txBody>
      </p:sp>
      <p:sp>
        <p:nvSpPr>
          <p:cNvPr id="14" name="Содержимое 13"/>
          <p:cNvSpPr>
            <a:spLocks noGrp="1"/>
          </p:cNvSpPr>
          <p:nvPr>
            <p:ph idx="1"/>
          </p:nvPr>
        </p:nvSpPr>
        <p:spPr>
          <a:xfrm>
            <a:off x="928662" y="2214554"/>
            <a:ext cx="7286676" cy="2500330"/>
          </a:xfrm>
        </p:spPr>
        <p:txBody>
          <a:bodyPr>
            <a:normAutofit fontScale="47500" lnSpcReduction="20000"/>
          </a:bodyPr>
          <a:lstStyle/>
          <a:p>
            <a:pPr>
              <a:buNone/>
            </a:pPr>
            <a:r>
              <a:rPr lang="en-US" dirty="0" smtClean="0"/>
              <a:t>		</a:t>
            </a:r>
            <a:r>
              <a:rPr lang="en-US" sz="5100" dirty="0" smtClean="0">
                <a:latin typeface="Times New Roman" pitchFamily="18" charset="0"/>
                <a:cs typeface="Times New Roman" pitchFamily="18" charset="0"/>
              </a:rPr>
              <a:t>Sir Alexander Fleming was a Scottish biologist and pharmacologist. His best-known achievements are the discovery of the enzyme lysozyme in 1923 and the antibiotic substance penicillin from the fungus Penicillium notatum in 1928, for which he shared the Nobel Prize in Physiology or Medicine in 1945 with Howard Walter Florey and Ernst Boris Chain.</a:t>
            </a:r>
            <a:endParaRPr lang="ru-RU" sz="5100" dirty="0" smtClean="0">
              <a:latin typeface="Times New Roman" pitchFamily="18" charset="0"/>
              <a:cs typeface="Times New Roman" pitchFamily="18" charset="0"/>
            </a:endParaRPr>
          </a:p>
          <a:p>
            <a:endParaRPr lang="ru-RU" dirty="0"/>
          </a:p>
        </p:txBody>
      </p:sp>
      <p:pic>
        <p:nvPicPr>
          <p:cNvPr id="7172" name="Picture 4" descr="C:\Documents and Settings\user\Рабочий стол\2.jpeg"/>
          <p:cNvPicPr>
            <a:picLocks noChangeAspect="1" noChangeArrowheads="1"/>
          </p:cNvPicPr>
          <p:nvPr/>
        </p:nvPicPr>
        <p:blipFill>
          <a:blip r:embed="rId4"/>
          <a:srcRect/>
          <a:stretch>
            <a:fillRect/>
          </a:stretch>
        </p:blipFill>
        <p:spPr bwMode="auto">
          <a:xfrm>
            <a:off x="500034" y="857232"/>
            <a:ext cx="1785950" cy="1163851"/>
          </a:xfrm>
          <a:prstGeom prst="rect">
            <a:avLst/>
          </a:prstGeom>
          <a:noFill/>
        </p:spPr>
      </p:pic>
      <p:pic>
        <p:nvPicPr>
          <p:cNvPr id="7173" name="Picture 5" descr="C:\Documents and Settings\user\Рабочий стол\3.jpeg"/>
          <p:cNvPicPr>
            <a:picLocks noChangeAspect="1" noChangeArrowheads="1"/>
          </p:cNvPicPr>
          <p:nvPr/>
        </p:nvPicPr>
        <p:blipFill>
          <a:blip r:embed="rId5"/>
          <a:srcRect/>
          <a:stretch>
            <a:fillRect/>
          </a:stretch>
        </p:blipFill>
        <p:spPr bwMode="auto">
          <a:xfrm>
            <a:off x="785786" y="5214950"/>
            <a:ext cx="785818" cy="785818"/>
          </a:xfrm>
          <a:prstGeom prst="rect">
            <a:avLst/>
          </a:prstGeom>
          <a:noFill/>
        </p:spPr>
      </p:pic>
      <p:pic>
        <p:nvPicPr>
          <p:cNvPr id="8" name="Picture 8" descr="C:\Documents and Settings\user\Рабочий стол\razn14.gif"/>
          <p:cNvPicPr>
            <a:picLocks noChangeAspect="1" noChangeArrowheads="1" noCrop="1"/>
          </p:cNvPicPr>
          <p:nvPr/>
        </p:nvPicPr>
        <p:blipFill>
          <a:blip r:embed="rId6"/>
          <a:srcRect/>
          <a:stretch>
            <a:fillRect/>
          </a:stretch>
        </p:blipFill>
        <p:spPr bwMode="auto">
          <a:xfrm>
            <a:off x="7715272" y="5357826"/>
            <a:ext cx="714380" cy="714380"/>
          </a:xfrm>
          <a:prstGeom prst="rect">
            <a:avLst/>
          </a:prstGeom>
          <a:noFill/>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grpId="0"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wheel(4)">
                                      <p:cBhvr>
                                        <p:cTn id="13" dur="2000"/>
                                        <p:tgtEl>
                                          <p:spTgt spid="1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nodeType="clickEffect">
                                  <p:stCondLst>
                                    <p:cond delay="0"/>
                                  </p:stCondLst>
                                  <p:childTnLst>
                                    <p:set>
                                      <p:cBhvr>
                                        <p:cTn id="17" dur="1" fill="hold">
                                          <p:stCondLst>
                                            <p:cond delay="0"/>
                                          </p:stCondLst>
                                        </p:cTn>
                                        <p:tgtEl>
                                          <p:spTgt spid="7172"/>
                                        </p:tgtEl>
                                        <p:attrNameLst>
                                          <p:attrName>style.visibility</p:attrName>
                                        </p:attrNameLst>
                                      </p:cBhvr>
                                      <p:to>
                                        <p:strVal val="visible"/>
                                      </p:to>
                                    </p:set>
                                    <p:anim calcmode="lin" valueType="num">
                                      <p:cBhvr>
                                        <p:cTn id="18" dur="1000" fill="hold"/>
                                        <p:tgtEl>
                                          <p:spTgt spid="7172"/>
                                        </p:tgtEl>
                                        <p:attrNameLst>
                                          <p:attrName>ppt_w</p:attrName>
                                        </p:attrNameLst>
                                      </p:cBhvr>
                                      <p:tavLst>
                                        <p:tav tm="0">
                                          <p:val>
                                            <p:strVal val="#ppt_w*0.70"/>
                                          </p:val>
                                        </p:tav>
                                        <p:tav tm="100000">
                                          <p:val>
                                            <p:strVal val="#ppt_w"/>
                                          </p:val>
                                        </p:tav>
                                      </p:tavLst>
                                    </p:anim>
                                    <p:anim calcmode="lin" valueType="num">
                                      <p:cBhvr>
                                        <p:cTn id="19" dur="1000" fill="hold"/>
                                        <p:tgtEl>
                                          <p:spTgt spid="7172"/>
                                        </p:tgtEl>
                                        <p:attrNameLst>
                                          <p:attrName>ppt_h</p:attrName>
                                        </p:attrNameLst>
                                      </p:cBhvr>
                                      <p:tavLst>
                                        <p:tav tm="0">
                                          <p:val>
                                            <p:strVal val="#ppt_h"/>
                                          </p:val>
                                        </p:tav>
                                        <p:tav tm="100000">
                                          <p:val>
                                            <p:strVal val="#ppt_h"/>
                                          </p:val>
                                        </p:tav>
                                      </p:tavLst>
                                    </p:anim>
                                    <p:animEffect transition="in" filter="fade">
                                      <p:cBhvr>
                                        <p:cTn id="20" dur="1000"/>
                                        <p:tgtEl>
                                          <p:spTgt spid="7172"/>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029"/>
                                        </p:tgtEl>
                                        <p:attrNameLst>
                                          <p:attrName>style.visibility</p:attrName>
                                        </p:attrNameLst>
                                      </p:cBhvr>
                                      <p:to>
                                        <p:strVal val="visible"/>
                                      </p:to>
                                    </p:set>
                                    <p:animEffect transition="in" filter="dissolve">
                                      <p:cBhvr>
                                        <p:cTn id="25" dur="500"/>
                                        <p:tgtEl>
                                          <p:spTgt spid="1029"/>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0" fill="hold" nodeType="clickEffect">
                                  <p:stCondLst>
                                    <p:cond delay="0"/>
                                  </p:stCondLst>
                                  <p:childTnLst>
                                    <p:set>
                                      <p:cBhvr>
                                        <p:cTn id="29" dur="1" fill="hold">
                                          <p:stCondLst>
                                            <p:cond delay="0"/>
                                          </p:stCondLst>
                                        </p:cTn>
                                        <p:tgtEl>
                                          <p:spTgt spid="1027"/>
                                        </p:tgtEl>
                                        <p:attrNameLst>
                                          <p:attrName>style.visibility</p:attrName>
                                        </p:attrNameLst>
                                      </p:cBhvr>
                                      <p:to>
                                        <p:strVal val="visible"/>
                                      </p:to>
                                    </p:set>
                                    <p:anim calcmode="lin" valueType="num">
                                      <p:cBhvr>
                                        <p:cTn id="30" dur="500" fill="hold"/>
                                        <p:tgtEl>
                                          <p:spTgt spid="1027"/>
                                        </p:tgtEl>
                                        <p:attrNameLst>
                                          <p:attrName>ppt_w</p:attrName>
                                        </p:attrNameLst>
                                      </p:cBhvr>
                                      <p:tavLst>
                                        <p:tav tm="0">
                                          <p:val>
                                            <p:fltVal val="0"/>
                                          </p:val>
                                        </p:tav>
                                        <p:tav tm="100000">
                                          <p:val>
                                            <p:strVal val="#ppt_w"/>
                                          </p:val>
                                        </p:tav>
                                      </p:tavLst>
                                    </p:anim>
                                    <p:anim calcmode="lin" valueType="num">
                                      <p:cBhvr>
                                        <p:cTn id="31" dur="500" fill="hold"/>
                                        <p:tgtEl>
                                          <p:spTgt spid="1027"/>
                                        </p:tgtEl>
                                        <p:attrNameLst>
                                          <p:attrName>ppt_h</p:attrName>
                                        </p:attrNameLst>
                                      </p:cBhvr>
                                      <p:tavLst>
                                        <p:tav tm="0">
                                          <p:val>
                                            <p:fltVal val="0"/>
                                          </p:val>
                                        </p:tav>
                                        <p:tav tm="100000">
                                          <p:val>
                                            <p:strVal val="#ppt_h"/>
                                          </p:val>
                                        </p:tav>
                                      </p:tavLst>
                                    </p:anim>
                                    <p:animEffect transition="in" filter="fade">
                                      <p:cBhvr>
                                        <p:cTn id="32" dur="500"/>
                                        <p:tgtEl>
                                          <p:spTgt spid="1027"/>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7173"/>
                                        </p:tgtEl>
                                        <p:attrNameLst>
                                          <p:attrName>style.visibility</p:attrName>
                                        </p:attrNameLst>
                                      </p:cBhvr>
                                      <p:to>
                                        <p:strVal val="visible"/>
                                      </p:to>
                                    </p:set>
                                    <p:animEffect transition="in" filter="dissolve">
                                      <p:cBhvr>
                                        <p:cTn id="37" dur="10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C:\Documents and Settings\user\Рабочий стол\6.jpeg"/>
          <p:cNvPicPr>
            <a:picLocks noChangeAspect="1" noChangeArrowheads="1"/>
          </p:cNvPicPr>
          <p:nvPr/>
        </p:nvPicPr>
        <p:blipFill>
          <a:blip r:embed="rId2"/>
          <a:srcRect l="540" t="289" r="733" b="434"/>
          <a:stretch>
            <a:fillRect/>
          </a:stretch>
        </p:blipFill>
        <p:spPr bwMode="auto">
          <a:xfrm>
            <a:off x="357158" y="1071546"/>
            <a:ext cx="1410556" cy="1891259"/>
          </a:xfrm>
          <a:prstGeom prst="rect">
            <a:avLst/>
          </a:prstGeom>
          <a:noFill/>
        </p:spPr>
      </p:pic>
      <p:pic>
        <p:nvPicPr>
          <p:cNvPr id="1032" name="Picture 8" descr="C:\Documents and Settings\user\Рабочий стол\7.jpeg"/>
          <p:cNvPicPr>
            <a:picLocks noChangeAspect="1" noChangeArrowheads="1"/>
          </p:cNvPicPr>
          <p:nvPr/>
        </p:nvPicPr>
        <p:blipFill>
          <a:blip r:embed="rId3"/>
          <a:srcRect/>
          <a:stretch>
            <a:fillRect/>
          </a:stretch>
        </p:blipFill>
        <p:spPr bwMode="auto">
          <a:xfrm>
            <a:off x="3714744" y="4786322"/>
            <a:ext cx="1928826" cy="1325248"/>
          </a:xfrm>
          <a:prstGeom prst="rect">
            <a:avLst/>
          </a:prstGeom>
          <a:noFill/>
        </p:spPr>
      </p:pic>
      <p:pic>
        <p:nvPicPr>
          <p:cNvPr id="18" name="Рисунок 17" descr="159989_m.jpg"/>
          <p:cNvPicPr>
            <a:picLocks noChangeAspect="1"/>
          </p:cNvPicPr>
          <p:nvPr/>
        </p:nvPicPr>
        <p:blipFill>
          <a:blip r:embed="rId4"/>
          <a:srcRect l="3150" t="1256" r="22677" b="7115"/>
          <a:stretch>
            <a:fillRect/>
          </a:stretch>
        </p:blipFill>
        <p:spPr>
          <a:xfrm>
            <a:off x="7215206" y="4286256"/>
            <a:ext cx="1430673" cy="2078045"/>
          </a:xfrm>
          <a:prstGeom prst="rect">
            <a:avLst/>
          </a:prstGeom>
        </p:spPr>
      </p:pic>
      <p:sp>
        <p:nvSpPr>
          <p:cNvPr id="19" name="Заголовок 18"/>
          <p:cNvSpPr>
            <a:spLocks noGrp="1"/>
          </p:cNvSpPr>
          <p:nvPr>
            <p:ph type="title"/>
          </p:nvPr>
        </p:nvSpPr>
        <p:spPr/>
        <p:txBody>
          <a:bodyPr>
            <a:normAutofit/>
          </a:bodyPr>
          <a:lstStyle/>
          <a:p>
            <a:pPr algn="ctr"/>
            <a:r>
              <a:rPr lang="en-US" sz="3200" dirty="0" smtClean="0">
                <a:solidFill>
                  <a:srgbClr val="9933FF"/>
                </a:solidFill>
                <a:latin typeface="Times New Roman" pitchFamily="18" charset="0"/>
                <a:cs typeface="Times New Roman" pitchFamily="18" charset="0"/>
              </a:rPr>
              <a:t>Sergey </a:t>
            </a:r>
            <a:r>
              <a:rPr lang="en-US" sz="3200" dirty="0" err="1" smtClean="0">
                <a:solidFill>
                  <a:srgbClr val="9933FF"/>
                </a:solidFill>
                <a:latin typeface="Times New Roman" pitchFamily="18" charset="0"/>
                <a:cs typeface="Times New Roman" pitchFamily="18" charset="0"/>
              </a:rPr>
              <a:t>Pavlovich</a:t>
            </a:r>
            <a:r>
              <a:rPr lang="en-US" sz="3200" dirty="0" smtClean="0">
                <a:solidFill>
                  <a:srgbClr val="9933FF"/>
                </a:solidFill>
                <a:latin typeface="Times New Roman" pitchFamily="18" charset="0"/>
                <a:cs typeface="Times New Roman" pitchFamily="18" charset="0"/>
              </a:rPr>
              <a:t> </a:t>
            </a:r>
            <a:r>
              <a:rPr lang="en-US" sz="3200" dirty="0" err="1" smtClean="0">
                <a:solidFill>
                  <a:srgbClr val="9933FF"/>
                </a:solidFill>
                <a:latin typeface="Times New Roman" pitchFamily="18" charset="0"/>
                <a:cs typeface="Times New Roman" pitchFamily="18" charset="0"/>
              </a:rPr>
              <a:t>Korolyov</a:t>
            </a:r>
            <a:r>
              <a:rPr lang="en-US" sz="3200" dirty="0" smtClean="0">
                <a:solidFill>
                  <a:srgbClr val="9933FF"/>
                </a:solidFill>
                <a:latin typeface="Times New Roman" pitchFamily="18" charset="0"/>
                <a:cs typeface="Times New Roman" pitchFamily="18" charset="0"/>
              </a:rPr>
              <a:t/>
            </a:r>
            <a:br>
              <a:rPr lang="en-US" sz="3200" dirty="0" smtClean="0">
                <a:solidFill>
                  <a:srgbClr val="9933FF"/>
                </a:solidFill>
                <a:latin typeface="Times New Roman" pitchFamily="18" charset="0"/>
                <a:cs typeface="Times New Roman" pitchFamily="18" charset="0"/>
              </a:rPr>
            </a:br>
            <a:r>
              <a:rPr lang="en-US" sz="3200" dirty="0" smtClean="0">
                <a:solidFill>
                  <a:srgbClr val="9933FF"/>
                </a:solidFill>
                <a:latin typeface="Times New Roman" pitchFamily="18" charset="0"/>
                <a:cs typeface="Times New Roman" pitchFamily="18" charset="0"/>
              </a:rPr>
              <a:t>(1907 – 1966)</a:t>
            </a:r>
            <a:endParaRPr lang="ru-RU" sz="3200" dirty="0">
              <a:solidFill>
                <a:srgbClr val="9933FF"/>
              </a:solidFill>
              <a:latin typeface="Times New Roman" pitchFamily="18" charset="0"/>
              <a:cs typeface="Times New Roman" pitchFamily="18" charset="0"/>
            </a:endParaRPr>
          </a:p>
        </p:txBody>
      </p:sp>
      <p:sp>
        <p:nvSpPr>
          <p:cNvPr id="20" name="Содержимое 19"/>
          <p:cNvSpPr>
            <a:spLocks noGrp="1"/>
          </p:cNvSpPr>
          <p:nvPr>
            <p:ph idx="1"/>
          </p:nvPr>
        </p:nvSpPr>
        <p:spPr>
          <a:xfrm>
            <a:off x="1571604" y="2285992"/>
            <a:ext cx="5572164" cy="2143140"/>
          </a:xfrm>
        </p:spPr>
        <p:txBody>
          <a:bodyPr>
            <a:normAutofit/>
          </a:bodyPr>
          <a:lstStyle/>
          <a:p>
            <a:pPr>
              <a:buNone/>
            </a:pPr>
            <a:r>
              <a:rPr lang="en-US" sz="1600" dirty="0" smtClean="0"/>
              <a:t>	</a:t>
            </a:r>
            <a:r>
              <a:rPr lang="en-US" sz="2000" dirty="0" smtClean="0">
                <a:latin typeface="Times New Roman" pitchFamily="18" charset="0"/>
                <a:cs typeface="Times New Roman" pitchFamily="18" charset="0"/>
              </a:rPr>
              <a:t>	Sergey </a:t>
            </a:r>
            <a:r>
              <a:rPr lang="en-US" sz="2000" dirty="0" err="1" smtClean="0">
                <a:latin typeface="Times New Roman" pitchFamily="18" charset="0"/>
                <a:cs typeface="Times New Roman" pitchFamily="18" charset="0"/>
              </a:rPr>
              <a:t>Pavlovich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Korolyov</a:t>
            </a:r>
            <a:r>
              <a:rPr lang="en-US" sz="2000" dirty="0" smtClean="0">
                <a:latin typeface="Times New Roman" pitchFamily="18" charset="0"/>
                <a:cs typeface="Times New Roman" pitchFamily="18" charset="0"/>
              </a:rPr>
              <a:t> was the head Soviet rocket engineer and designer during the Space Race between the United States and the Soviet Union in the 1950s and 1960s. He is considered by many as the father of practical astronautics.</a:t>
            </a:r>
            <a:endParaRPr lang="ru-RU" sz="2000" dirty="0" smtClean="0">
              <a:latin typeface="Times New Roman" pitchFamily="18" charset="0"/>
              <a:cs typeface="Times New Roman" pitchFamily="18" charset="0"/>
            </a:endParaRPr>
          </a:p>
        </p:txBody>
      </p:sp>
      <p:pic>
        <p:nvPicPr>
          <p:cNvPr id="7" name="Picture 14" descr="C:\Documents and Settings\user\Рабочий стол\НЛО.gif"/>
          <p:cNvPicPr>
            <a:picLocks noChangeAspect="1" noChangeArrowheads="1" noCrop="1"/>
          </p:cNvPicPr>
          <p:nvPr/>
        </p:nvPicPr>
        <p:blipFill>
          <a:blip r:embed="rId5"/>
          <a:srcRect/>
          <a:stretch>
            <a:fillRect/>
          </a:stretch>
        </p:blipFill>
        <p:spPr bwMode="auto">
          <a:xfrm>
            <a:off x="428596" y="4714884"/>
            <a:ext cx="2214578" cy="1413560"/>
          </a:xfrm>
          <a:prstGeom prst="rect">
            <a:avLst/>
          </a:prstGeom>
          <a:noFill/>
        </p:spPr>
      </p:pic>
      <p:pic>
        <p:nvPicPr>
          <p:cNvPr id="8" name="Picture 15" descr="C:\Documents and Settings\user\Рабочий стол\05.gif"/>
          <p:cNvPicPr>
            <a:picLocks noChangeAspect="1" noChangeArrowheads="1" noCrop="1"/>
          </p:cNvPicPr>
          <p:nvPr/>
        </p:nvPicPr>
        <p:blipFill>
          <a:blip r:embed="rId6"/>
          <a:srcRect/>
          <a:stretch>
            <a:fillRect/>
          </a:stretch>
        </p:blipFill>
        <p:spPr bwMode="auto">
          <a:xfrm>
            <a:off x="7433092" y="1000108"/>
            <a:ext cx="1229626" cy="1214446"/>
          </a:xfrm>
          <a:prstGeom prst="rect">
            <a:avLst/>
          </a:prstGeom>
          <a:noFill/>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2000" fill="hold"/>
                                        <p:tgtEl>
                                          <p:spTgt spid="19"/>
                                        </p:tgtEl>
                                        <p:attrNameLst>
                                          <p:attrName>ppt_x</p:attrName>
                                        </p:attrNameLst>
                                      </p:cBhvr>
                                      <p:tavLst>
                                        <p:tav tm="0">
                                          <p:val>
                                            <p:strVal val="1+#ppt_w/2"/>
                                          </p:val>
                                        </p:tav>
                                        <p:tav tm="100000">
                                          <p:val>
                                            <p:strVal val="#ppt_x"/>
                                          </p:val>
                                        </p:tav>
                                      </p:tavLst>
                                    </p:anim>
                                    <p:anim calcmode="lin" valueType="num">
                                      <p:cBhvr additive="base">
                                        <p:cTn id="8" dur="20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1031"/>
                                        </p:tgtEl>
                                        <p:attrNameLst>
                                          <p:attrName>style.visibility</p:attrName>
                                        </p:attrNameLst>
                                      </p:cBhvr>
                                      <p:to>
                                        <p:strVal val="visible"/>
                                      </p:to>
                                    </p:set>
                                    <p:animEffect transition="in" filter="dissolve">
                                      <p:cBhvr>
                                        <p:cTn id="13" dur="1000"/>
                                        <p:tgtEl>
                                          <p:spTgt spid="1031"/>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nodeType="clickEffect">
                                  <p:stCondLst>
                                    <p:cond delay="0"/>
                                  </p:stCondLst>
                                  <p:childTnLst>
                                    <p:set>
                                      <p:cBhvr>
                                        <p:cTn id="17" dur="1" fill="hold">
                                          <p:stCondLst>
                                            <p:cond delay="0"/>
                                          </p:stCondLst>
                                        </p:cTn>
                                        <p:tgtEl>
                                          <p:spTgt spid="20">
                                            <p:txEl>
                                              <p:pRg st="0" end="0"/>
                                            </p:txEl>
                                          </p:spTgt>
                                        </p:tgtEl>
                                        <p:attrNameLst>
                                          <p:attrName>style.visibility</p:attrName>
                                        </p:attrNameLst>
                                      </p:cBhvr>
                                      <p:to>
                                        <p:strVal val="visible"/>
                                      </p:to>
                                    </p:set>
                                    <p:animEffect transition="in" filter="wheel(4)">
                                      <p:cBhvr>
                                        <p:cTn id="18" dur="2000"/>
                                        <p:tgtEl>
                                          <p:spTgt spid="2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 to="" calcmode="lin" valueType="num">
                                      <p:cBhvr>
                                        <p:cTn id="23" dur="1" fill="hold"/>
                                        <p:tgtEl>
                                          <p:spTgt spid="18"/>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2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032"/>
                                        </p:tgtEl>
                                        <p:attrNameLst>
                                          <p:attrName>style.visibility</p:attrName>
                                        </p:attrNameLst>
                                      </p:cBhvr>
                                      <p:to>
                                        <p:strVal val="visible"/>
                                      </p:to>
                                    </p:set>
                                    <p:animEffect transition="in" filter="wipe(down)">
                                      <p:cBhvr>
                                        <p:cTn id="33" dur="10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42918"/>
            <a:ext cx="8258204" cy="5483245"/>
          </a:xfrm>
        </p:spPr>
        <p:txBody>
          <a:bodyPr/>
          <a:lstStyle/>
          <a:p>
            <a:pPr algn="ctr">
              <a:buNone/>
            </a:pPr>
            <a:r>
              <a:rPr lang="en-US" sz="2800" dirty="0" smtClean="0">
                <a:solidFill>
                  <a:srgbClr val="00B0F0"/>
                </a:solidFill>
              </a:rPr>
              <a:t>"To raise new questions, new possibilities, to regard old questions from a new angle, requires creative imagination and marks real advance".</a:t>
            </a:r>
          </a:p>
          <a:p>
            <a:pPr algn="ctr">
              <a:buNone/>
            </a:pPr>
            <a:endParaRPr lang="ru-RU" sz="2800" dirty="0" smtClean="0">
              <a:solidFill>
                <a:srgbClr val="00B0F0"/>
              </a:solidFill>
            </a:endParaRPr>
          </a:p>
          <a:p>
            <a:pPr algn="ctr">
              <a:buNone/>
            </a:pPr>
            <a:r>
              <a:rPr lang="en-US" sz="2800" dirty="0" smtClean="0">
                <a:solidFill>
                  <a:srgbClr val="33CC33"/>
                </a:solidFill>
              </a:rPr>
              <a:t>"Imagination is more important than knowledge"</a:t>
            </a:r>
            <a:r>
              <a:rPr lang="en-US" sz="2800" dirty="0" smtClean="0">
                <a:solidFill>
                  <a:srgbClr val="FFC000"/>
                </a:solidFill>
              </a:rPr>
              <a:t>. </a:t>
            </a:r>
            <a:endParaRPr lang="ru-RU" sz="2800" dirty="0" smtClean="0">
              <a:solidFill>
                <a:srgbClr val="FFC000"/>
              </a:solidFill>
            </a:endParaRPr>
          </a:p>
          <a:p>
            <a:pPr algn="ctr">
              <a:buNone/>
            </a:pPr>
            <a:endParaRPr lang="ru-RU" sz="2800" dirty="0" smtClean="0">
              <a:solidFill>
                <a:srgbClr val="FFC000"/>
              </a:solidFill>
            </a:endParaRPr>
          </a:p>
          <a:p>
            <a:pPr algn="ctr">
              <a:buNone/>
            </a:pPr>
            <a:endParaRPr lang="ru-RU" sz="2800" dirty="0" smtClean="0">
              <a:solidFill>
                <a:srgbClr val="FFC000"/>
              </a:solidFill>
            </a:endParaRPr>
          </a:p>
          <a:p>
            <a:pPr algn="ctr">
              <a:buNone/>
            </a:pPr>
            <a:r>
              <a:rPr lang="ru-RU" sz="2800" dirty="0" smtClean="0">
                <a:solidFill>
                  <a:srgbClr val="FFC000"/>
                </a:solidFill>
              </a:rPr>
              <a:t>					</a:t>
            </a:r>
            <a:r>
              <a:rPr lang="en-US" dirty="0" smtClean="0">
                <a:solidFill>
                  <a:srgbClr val="FF0000"/>
                </a:solidFill>
              </a:rPr>
              <a:t>Albert Einstein</a:t>
            </a:r>
            <a:endParaRPr lang="ru-RU" dirty="0" smtClean="0">
              <a:solidFill>
                <a:srgbClr val="FF0000"/>
              </a:solidFill>
            </a:endParaRPr>
          </a:p>
          <a:p>
            <a:endParaRPr lang="ru-RU" dirty="0"/>
          </a:p>
        </p:txBody>
      </p:sp>
      <p:pic>
        <p:nvPicPr>
          <p:cNvPr id="2051" name="Picture 3" descr="C:\Documents and Settings\user\Рабочий стол\1.jpeg"/>
          <p:cNvPicPr>
            <a:picLocks noChangeAspect="1" noChangeArrowheads="1"/>
          </p:cNvPicPr>
          <p:nvPr/>
        </p:nvPicPr>
        <p:blipFill>
          <a:blip r:embed="rId2"/>
          <a:srcRect l="3937" r="3937" b="5920"/>
          <a:stretch>
            <a:fillRect/>
          </a:stretch>
        </p:blipFill>
        <p:spPr bwMode="auto">
          <a:xfrm>
            <a:off x="1500166" y="3786190"/>
            <a:ext cx="1579512" cy="2145071"/>
          </a:xfrm>
          <a:prstGeom prst="rect">
            <a:avLst/>
          </a:prstGeom>
          <a:noFill/>
        </p:spPr>
      </p:pic>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20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1"/>
                                        </p:tgtEl>
                                        <p:attrNameLst>
                                          <p:attrName>style.visibility</p:attrName>
                                        </p:attrNameLst>
                                      </p:cBhvr>
                                      <p:to>
                                        <p:strVal val="visible"/>
                                      </p:to>
                                    </p:set>
                                    <p:animEffect transition="in" filter="fade">
                                      <p:cBhvr>
                                        <p:cTn id="22"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2071670" y="428604"/>
            <a:ext cx="4929222" cy="1571636"/>
          </a:xfrm>
        </p:spPr>
        <p:txBody>
          <a:bodyPr>
            <a:normAutofit/>
          </a:bodyPr>
          <a:lstStyle/>
          <a:p>
            <a:pPr algn="ctr"/>
            <a:r>
              <a:rPr lang="en-US" sz="3200" dirty="0" smtClean="0">
                <a:solidFill>
                  <a:srgbClr val="9933FF"/>
                </a:solidFill>
                <a:latin typeface="Times New Roman" pitchFamily="18" charset="0"/>
                <a:cs typeface="Times New Roman" pitchFamily="18" charset="0"/>
              </a:rPr>
              <a:t>Akio Morita </a:t>
            </a:r>
            <a:br>
              <a:rPr lang="en-US" sz="3200" dirty="0" smtClean="0">
                <a:solidFill>
                  <a:srgbClr val="9933FF"/>
                </a:solidFill>
                <a:latin typeface="Times New Roman" pitchFamily="18" charset="0"/>
                <a:cs typeface="Times New Roman" pitchFamily="18" charset="0"/>
              </a:rPr>
            </a:br>
            <a:r>
              <a:rPr lang="en-US" sz="3200" dirty="0" smtClean="0">
                <a:solidFill>
                  <a:srgbClr val="9933FF"/>
                </a:solidFill>
                <a:latin typeface="Times New Roman" pitchFamily="18" charset="0"/>
                <a:cs typeface="Times New Roman" pitchFamily="18" charset="0"/>
              </a:rPr>
              <a:t>(1921 — 1999) </a:t>
            </a:r>
            <a:endParaRPr lang="ru-RU" sz="3200" dirty="0">
              <a:solidFill>
                <a:srgbClr val="9933FF"/>
              </a:solidFill>
              <a:latin typeface="Times New Roman" pitchFamily="18" charset="0"/>
              <a:cs typeface="Times New Roman" pitchFamily="18" charset="0"/>
            </a:endParaRPr>
          </a:p>
        </p:txBody>
      </p:sp>
      <p:sp>
        <p:nvSpPr>
          <p:cNvPr id="6" name="Прямоугольник 5"/>
          <p:cNvSpPr/>
          <p:nvPr/>
        </p:nvSpPr>
        <p:spPr>
          <a:xfrm>
            <a:off x="1643042" y="2000240"/>
            <a:ext cx="6000776" cy="2123658"/>
          </a:xfrm>
          <a:prstGeom prst="rect">
            <a:avLst/>
          </a:prstGeom>
        </p:spPr>
        <p:txBody>
          <a:bodyPr wrap="square">
            <a:spAutoFit/>
          </a:bodyPr>
          <a:lstStyle/>
          <a:p>
            <a:pPr>
              <a:buFontTx/>
              <a:buNone/>
            </a:pPr>
            <a:endParaRPr lang="en-US" sz="1200" b="1" dirty="0" smtClean="0">
              <a:latin typeface="Comic Sans MS" pitchFamily="66" charset="0"/>
            </a:endParaRPr>
          </a:p>
          <a:p>
            <a:pPr>
              <a:buFontTx/>
              <a:buNone/>
            </a:pPr>
            <a:r>
              <a:rPr lang="en-US" sz="2400" dirty="0" smtClean="0">
                <a:latin typeface="Times New Roman" pitchFamily="18" charset="0"/>
                <a:cs typeface="Times New Roman" pitchFamily="18" charset="0"/>
              </a:rPr>
              <a:t>Akio Morita was a Japanese entrepreneur, cofounder of Sony Corp. In 1949, the company developed magnetic recording tape and in 1950, sold the first tape recorder in Japan. In 1957, it produced a pocket-sized radio.</a:t>
            </a:r>
            <a:endParaRPr lang="ru-RU" sz="2400" dirty="0">
              <a:latin typeface="Times New Roman" pitchFamily="18" charset="0"/>
              <a:cs typeface="Times New Roman" pitchFamily="18" charset="0"/>
            </a:endParaRPr>
          </a:p>
        </p:txBody>
      </p:sp>
      <p:pic>
        <p:nvPicPr>
          <p:cNvPr id="7" name="Picture 3" descr="C:\Documents and Settings\user\Рабочий стол\2.jpeg"/>
          <p:cNvPicPr>
            <a:picLocks noChangeAspect="1" noChangeArrowheads="1"/>
          </p:cNvPicPr>
          <p:nvPr/>
        </p:nvPicPr>
        <p:blipFill>
          <a:blip r:embed="rId2"/>
          <a:srcRect/>
          <a:stretch>
            <a:fillRect/>
          </a:stretch>
        </p:blipFill>
        <p:spPr bwMode="auto">
          <a:xfrm>
            <a:off x="7000892" y="5214950"/>
            <a:ext cx="1095375" cy="1000125"/>
          </a:xfrm>
          <a:prstGeom prst="rect">
            <a:avLst/>
          </a:prstGeom>
          <a:noFill/>
        </p:spPr>
      </p:pic>
      <p:pic>
        <p:nvPicPr>
          <p:cNvPr id="8" name="Picture 4" descr="C:\Documents and Settings\user\Рабочий стол\3.jpeg"/>
          <p:cNvPicPr>
            <a:picLocks noChangeAspect="1" noChangeArrowheads="1"/>
          </p:cNvPicPr>
          <p:nvPr/>
        </p:nvPicPr>
        <p:blipFill>
          <a:blip r:embed="rId3"/>
          <a:srcRect/>
          <a:stretch>
            <a:fillRect/>
          </a:stretch>
        </p:blipFill>
        <p:spPr bwMode="auto">
          <a:xfrm>
            <a:off x="1071538" y="5214950"/>
            <a:ext cx="1285884" cy="971775"/>
          </a:xfrm>
          <a:prstGeom prst="rect">
            <a:avLst/>
          </a:prstGeom>
          <a:noFill/>
        </p:spPr>
      </p:pic>
      <p:pic>
        <p:nvPicPr>
          <p:cNvPr id="9" name="Picture 6" descr="C:\Documents and Settings\user\Рабочий стол\5.jpeg"/>
          <p:cNvPicPr>
            <a:picLocks noChangeAspect="1" noChangeArrowheads="1"/>
          </p:cNvPicPr>
          <p:nvPr/>
        </p:nvPicPr>
        <p:blipFill>
          <a:blip r:embed="rId4"/>
          <a:srcRect/>
          <a:stretch>
            <a:fillRect/>
          </a:stretch>
        </p:blipFill>
        <p:spPr bwMode="auto">
          <a:xfrm>
            <a:off x="7072330" y="785794"/>
            <a:ext cx="1384743" cy="1357322"/>
          </a:xfrm>
          <a:prstGeom prst="rect">
            <a:avLst/>
          </a:prstGeom>
          <a:noFill/>
        </p:spPr>
      </p:pic>
      <p:pic>
        <p:nvPicPr>
          <p:cNvPr id="12" name="Picture 10" descr="C:\Documents and Settings\user\Рабочий стол\29.gif"/>
          <p:cNvPicPr>
            <a:picLocks noChangeAspect="1" noChangeArrowheads="1" noCrop="1"/>
          </p:cNvPicPr>
          <p:nvPr/>
        </p:nvPicPr>
        <p:blipFill>
          <a:blip r:embed="rId5"/>
          <a:srcRect/>
          <a:stretch>
            <a:fillRect/>
          </a:stretch>
        </p:blipFill>
        <p:spPr bwMode="auto">
          <a:xfrm>
            <a:off x="4143372" y="5143512"/>
            <a:ext cx="785818" cy="1071570"/>
          </a:xfrm>
          <a:prstGeom prst="rect">
            <a:avLst/>
          </a:prstGeom>
          <a:noFill/>
        </p:spPr>
      </p:pic>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4)">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strVal val="#ppt_w*0.70"/>
                                          </p:val>
                                        </p:tav>
                                        <p:tav tm="100000">
                                          <p:val>
                                            <p:strVal val="#ppt_w"/>
                                          </p:val>
                                        </p:tav>
                                      </p:tavLst>
                                    </p:anim>
                                    <p:anim calcmode="lin" valueType="num">
                                      <p:cBhvr>
                                        <p:cTn id="24" dur="1000" fill="hold"/>
                                        <p:tgtEl>
                                          <p:spTgt spid="7"/>
                                        </p:tgtEl>
                                        <p:attrNameLst>
                                          <p:attrName>ppt_h</p:attrName>
                                        </p:attrNameLst>
                                      </p:cBhvr>
                                      <p:tavLst>
                                        <p:tav tm="0">
                                          <p:val>
                                            <p:strVal val="#ppt_h"/>
                                          </p:val>
                                        </p:tav>
                                        <p:tav tm="100000">
                                          <p:val>
                                            <p:strVal val="#ppt_h"/>
                                          </p:val>
                                        </p:tav>
                                      </p:tavLst>
                                    </p:anim>
                                    <p:animEffect transition="in" filter="fade">
                                      <p:cBhvr>
                                        <p:cTn id="25" dur="1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55"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strVal val="#ppt_w*0.70"/>
                                          </p:val>
                                        </p:tav>
                                        <p:tav tm="100000">
                                          <p:val>
                                            <p:strVal val="#ppt_w"/>
                                          </p:val>
                                        </p:tav>
                                      </p:tavLst>
                                    </p:anim>
                                    <p:anim calcmode="lin" valueType="num">
                                      <p:cBhvr>
                                        <p:cTn id="31" dur="1000" fill="hold"/>
                                        <p:tgtEl>
                                          <p:spTgt spid="8"/>
                                        </p:tgtEl>
                                        <p:attrNameLst>
                                          <p:attrName>ppt_h</p:attrName>
                                        </p:attrNameLst>
                                      </p:cBhvr>
                                      <p:tavLst>
                                        <p:tav tm="0">
                                          <p:val>
                                            <p:strVal val="#ppt_h"/>
                                          </p:val>
                                        </p:tav>
                                        <p:tav tm="100000">
                                          <p:val>
                                            <p:strVal val="#ppt_h"/>
                                          </p:val>
                                        </p:tav>
                                      </p:tavLst>
                                    </p:anim>
                                    <p:animEffect transition="in" filter="fade">
                                      <p:cBhvr>
                                        <p:cTn id="3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3200" dirty="0" smtClean="0">
                <a:solidFill>
                  <a:srgbClr val="9933FF"/>
                </a:solidFill>
                <a:latin typeface="Times New Roman" pitchFamily="18" charset="0"/>
                <a:cs typeface="Times New Roman" pitchFamily="18" charset="0"/>
              </a:rPr>
              <a:t>William Henry "Bill" Gates III </a:t>
            </a:r>
            <a:br>
              <a:rPr lang="en-US" sz="3200" dirty="0" smtClean="0">
                <a:solidFill>
                  <a:srgbClr val="9933FF"/>
                </a:solidFill>
                <a:latin typeface="Times New Roman" pitchFamily="18" charset="0"/>
                <a:cs typeface="Times New Roman" pitchFamily="18" charset="0"/>
              </a:rPr>
            </a:br>
            <a:r>
              <a:rPr lang="en-US" sz="3200" dirty="0" smtClean="0">
                <a:solidFill>
                  <a:srgbClr val="9933FF"/>
                </a:solidFill>
                <a:latin typeface="Times New Roman" pitchFamily="18" charset="0"/>
                <a:cs typeface="Times New Roman" pitchFamily="18" charset="0"/>
              </a:rPr>
              <a:t>(born October 28, 1955)</a:t>
            </a:r>
            <a:endParaRPr lang="ru-RU" sz="3200" dirty="0">
              <a:solidFill>
                <a:srgbClr val="9933FF"/>
              </a:solidFill>
              <a:latin typeface="Times New Roman" pitchFamily="18" charset="0"/>
              <a:cs typeface="Times New Roman" pitchFamily="18" charset="0"/>
            </a:endParaRPr>
          </a:p>
        </p:txBody>
      </p:sp>
      <p:sp>
        <p:nvSpPr>
          <p:cNvPr id="4" name="Прямоугольник 3"/>
          <p:cNvSpPr/>
          <p:nvPr/>
        </p:nvSpPr>
        <p:spPr>
          <a:xfrm>
            <a:off x="2214546" y="1643050"/>
            <a:ext cx="4143404" cy="3170099"/>
          </a:xfrm>
          <a:prstGeom prst="rect">
            <a:avLst/>
          </a:prstGeom>
        </p:spPr>
        <p:txBody>
          <a:bodyPr wrap="square">
            <a:spAutoFit/>
          </a:bodyPr>
          <a:lstStyle/>
          <a:p>
            <a:pPr>
              <a:buFontTx/>
              <a:buNone/>
            </a:pPr>
            <a:r>
              <a:rPr lang="en-US" sz="16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William Henry "Bill" Gates III is an American business magnate, philanthropist, and chairman of Microsoft, the software company. During his career at Microsoft, Gates held the positions of CEO and chief software architect, and remains the largest individual shareholder. Gates is one of the best-known entrepreneurs of the personal computer revolution. </a:t>
            </a:r>
            <a:endParaRPr lang="ru-RU" sz="2000" dirty="0">
              <a:latin typeface="Times New Roman" pitchFamily="18" charset="0"/>
              <a:cs typeface="Times New Roman" pitchFamily="18" charset="0"/>
            </a:endParaRPr>
          </a:p>
        </p:txBody>
      </p:sp>
      <p:pic>
        <p:nvPicPr>
          <p:cNvPr id="5" name="Рисунок 4" descr="F2TDEYCFDI91L9F.MEDIUM.jpg"/>
          <p:cNvPicPr>
            <a:picLocks noChangeAspect="1"/>
          </p:cNvPicPr>
          <p:nvPr/>
        </p:nvPicPr>
        <p:blipFill>
          <a:blip r:embed="rId2"/>
          <a:stretch>
            <a:fillRect/>
          </a:stretch>
        </p:blipFill>
        <p:spPr>
          <a:xfrm>
            <a:off x="7000892" y="5143512"/>
            <a:ext cx="1643074" cy="1232306"/>
          </a:xfrm>
          <a:prstGeom prst="rect">
            <a:avLst/>
          </a:prstGeom>
        </p:spPr>
      </p:pic>
      <p:pic>
        <p:nvPicPr>
          <p:cNvPr id="6" name="Picture 11" descr="C:\Documents and Settings\user\Рабочий стол\133.gif"/>
          <p:cNvPicPr>
            <a:picLocks noChangeAspect="1" noChangeArrowheads="1" noCrop="1"/>
          </p:cNvPicPr>
          <p:nvPr/>
        </p:nvPicPr>
        <p:blipFill>
          <a:blip r:embed="rId3"/>
          <a:srcRect/>
          <a:stretch>
            <a:fillRect/>
          </a:stretch>
        </p:blipFill>
        <p:spPr bwMode="auto">
          <a:xfrm>
            <a:off x="285720" y="1500174"/>
            <a:ext cx="1357322" cy="1809762"/>
          </a:xfrm>
          <a:prstGeom prst="rect">
            <a:avLst/>
          </a:prstGeom>
          <a:noFill/>
        </p:spPr>
      </p:pic>
      <p:pic>
        <p:nvPicPr>
          <p:cNvPr id="7" name="Picture 10" descr="C:\Documents and Settings\user\Рабочий стол\0036.gif"/>
          <p:cNvPicPr>
            <a:picLocks noChangeAspect="1" noChangeArrowheads="1" noCrop="1"/>
          </p:cNvPicPr>
          <p:nvPr/>
        </p:nvPicPr>
        <p:blipFill>
          <a:blip r:embed="rId4"/>
          <a:srcRect/>
          <a:stretch>
            <a:fillRect/>
          </a:stretch>
        </p:blipFill>
        <p:spPr bwMode="auto">
          <a:xfrm>
            <a:off x="500034" y="3857628"/>
            <a:ext cx="785818" cy="809620"/>
          </a:xfrm>
          <a:prstGeom prst="rect">
            <a:avLst/>
          </a:prstGeom>
          <a:noFill/>
        </p:spPr>
      </p:pic>
      <p:pic>
        <p:nvPicPr>
          <p:cNvPr id="2050" name="Picture 2" descr="C:\Documents and Settings\user\Рабочий стол\200px-Bill_Gates_World_Economic_Forum_2007.jpg"/>
          <p:cNvPicPr>
            <a:picLocks noChangeAspect="1" noChangeArrowheads="1"/>
          </p:cNvPicPr>
          <p:nvPr/>
        </p:nvPicPr>
        <p:blipFill>
          <a:blip r:embed="rId5"/>
          <a:srcRect/>
          <a:stretch>
            <a:fillRect/>
          </a:stretch>
        </p:blipFill>
        <p:spPr bwMode="auto">
          <a:xfrm>
            <a:off x="6643702" y="1071546"/>
            <a:ext cx="2209798" cy="3159322"/>
          </a:xfrm>
          <a:prstGeom prst="rect">
            <a:avLst/>
          </a:prstGeom>
          <a:noFill/>
        </p:spPr>
      </p:pic>
      <p:pic>
        <p:nvPicPr>
          <p:cNvPr id="2051" name="Picture 3" descr="C:\Documents and Settings\user\Рабочий стол\200px-Altair_8800_Computer.jpg"/>
          <p:cNvPicPr>
            <a:picLocks noChangeAspect="1" noChangeArrowheads="1"/>
          </p:cNvPicPr>
          <p:nvPr/>
        </p:nvPicPr>
        <p:blipFill>
          <a:blip r:embed="rId6" cstate="print"/>
          <a:srcRect/>
          <a:stretch>
            <a:fillRect/>
          </a:stretch>
        </p:blipFill>
        <p:spPr bwMode="auto">
          <a:xfrm>
            <a:off x="357158" y="5214950"/>
            <a:ext cx="1318093" cy="1187657"/>
          </a:xfrm>
          <a:prstGeom prst="rect">
            <a:avLst/>
          </a:prstGeom>
          <a:noFill/>
        </p:spPr>
      </p:pic>
      <p:pic>
        <p:nvPicPr>
          <p:cNvPr id="1026" name="Picture 2" descr="C:\Documents and Settings\user\Рабочий стол\2.jpeg"/>
          <p:cNvPicPr>
            <a:picLocks noChangeAspect="1" noChangeArrowheads="1"/>
          </p:cNvPicPr>
          <p:nvPr/>
        </p:nvPicPr>
        <p:blipFill>
          <a:blip r:embed="rId7"/>
          <a:srcRect/>
          <a:stretch>
            <a:fillRect/>
          </a:stretch>
        </p:blipFill>
        <p:spPr bwMode="auto">
          <a:xfrm>
            <a:off x="4752975" y="5454650"/>
            <a:ext cx="1325563" cy="977900"/>
          </a:xfrm>
          <a:prstGeom prst="rect">
            <a:avLst/>
          </a:prstGeom>
          <a:noFill/>
        </p:spPr>
      </p:pic>
      <p:pic>
        <p:nvPicPr>
          <p:cNvPr id="10" name="Picture 5" descr="ms-dos-logo"/>
          <p:cNvPicPr>
            <a:picLocks noChangeAspect="1" noChangeArrowheads="1"/>
          </p:cNvPicPr>
          <p:nvPr/>
        </p:nvPicPr>
        <p:blipFill>
          <a:blip r:embed="rId8" cstate="print"/>
          <a:srcRect/>
          <a:stretch>
            <a:fillRect/>
          </a:stretch>
        </p:blipFill>
        <p:spPr bwMode="auto">
          <a:xfrm>
            <a:off x="2643175" y="5429264"/>
            <a:ext cx="950880" cy="928693"/>
          </a:xfrm>
          <a:prstGeom prst="rect">
            <a:avLst/>
          </a:prstGeom>
          <a:noFill/>
          <a:ln w="76200" cmpd="tri">
            <a:solidFill>
              <a:srgbClr val="FFFFFF"/>
            </a:solidFill>
            <a:miter lim="800000"/>
            <a:headEnd/>
            <a:tailEnd/>
          </a:ln>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4)">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nodeType="clickEffect">
                                  <p:stCondLst>
                                    <p:cond delay="0"/>
                                  </p:stCondLst>
                                  <p:childTnLst>
                                    <p:set>
                                      <p:cBhvr>
                                        <p:cTn id="17" dur="1" fill="hold">
                                          <p:stCondLst>
                                            <p:cond delay="0"/>
                                          </p:stCondLst>
                                        </p:cTn>
                                        <p:tgtEl>
                                          <p:spTgt spid="2050"/>
                                        </p:tgtEl>
                                        <p:attrNameLst>
                                          <p:attrName>style.visibility</p:attrName>
                                        </p:attrNameLst>
                                      </p:cBhvr>
                                      <p:to>
                                        <p:strVal val="visible"/>
                                      </p:to>
                                    </p:set>
                                    <p:anim calcmode="lin" valueType="num">
                                      <p:cBhvr>
                                        <p:cTn id="18" dur="2000" fill="hold"/>
                                        <p:tgtEl>
                                          <p:spTgt spid="2050"/>
                                        </p:tgtEl>
                                        <p:attrNameLst>
                                          <p:attrName>ppt_w</p:attrName>
                                        </p:attrNameLst>
                                      </p:cBhvr>
                                      <p:tavLst>
                                        <p:tav tm="0">
                                          <p:val>
                                            <p:fltVal val="0"/>
                                          </p:val>
                                        </p:tav>
                                        <p:tav tm="100000">
                                          <p:val>
                                            <p:strVal val="#ppt_w"/>
                                          </p:val>
                                        </p:tav>
                                      </p:tavLst>
                                    </p:anim>
                                    <p:anim calcmode="lin" valueType="num">
                                      <p:cBhvr>
                                        <p:cTn id="19" dur="2000" fill="hold"/>
                                        <p:tgtEl>
                                          <p:spTgt spid="2050"/>
                                        </p:tgtEl>
                                        <p:attrNameLst>
                                          <p:attrName>ppt_h</p:attrName>
                                        </p:attrNameLst>
                                      </p:cBhvr>
                                      <p:tavLst>
                                        <p:tav tm="0">
                                          <p:val>
                                            <p:fltVal val="0"/>
                                          </p:val>
                                        </p:tav>
                                        <p:tav tm="100000">
                                          <p:val>
                                            <p:strVal val="#ppt_h"/>
                                          </p:val>
                                        </p:tav>
                                      </p:tavLst>
                                    </p:anim>
                                    <p:animEffect transition="in" filter="fade">
                                      <p:cBhvr>
                                        <p:cTn id="20" dur="2000"/>
                                        <p:tgtEl>
                                          <p:spTgt spid="2050"/>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diamond(in)">
                                      <p:cBhvr>
                                        <p:cTn id="31" dur="20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nodeType="clickEffect">
                                  <p:stCondLst>
                                    <p:cond delay="0"/>
                                  </p:stCondLst>
                                  <p:childTnLst>
                                    <p:set>
                                      <p:cBhvr>
                                        <p:cTn id="35" dur="1" fill="hold">
                                          <p:stCondLst>
                                            <p:cond delay="0"/>
                                          </p:stCondLst>
                                        </p:cTn>
                                        <p:tgtEl>
                                          <p:spTgt spid="2051"/>
                                        </p:tgtEl>
                                        <p:attrNameLst>
                                          <p:attrName>style.visibility</p:attrName>
                                        </p:attrNameLst>
                                      </p:cBhvr>
                                      <p:to>
                                        <p:strVal val="visible"/>
                                      </p:to>
                                    </p:set>
                                    <p:animEffect transition="in" filter="diamond(in)">
                                      <p:cBhvr>
                                        <p:cTn id="36" dur="2000"/>
                                        <p:tgtEl>
                                          <p:spTgt spid="2051"/>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026"/>
                                        </p:tgtEl>
                                        <p:attrNameLst>
                                          <p:attrName>style.visibility</p:attrName>
                                        </p:attrNameLst>
                                      </p:cBhvr>
                                      <p:to>
                                        <p:strVal val="visible"/>
                                      </p:to>
                                    </p:set>
                                    <p:anim calcmode="lin" valueType="num">
                                      <p:cBhvr additive="base">
                                        <p:cTn id="41" dur="500" fill="hold"/>
                                        <p:tgtEl>
                                          <p:spTgt spid="1026"/>
                                        </p:tgtEl>
                                        <p:attrNameLst>
                                          <p:attrName>ppt_x</p:attrName>
                                        </p:attrNameLst>
                                      </p:cBhvr>
                                      <p:tavLst>
                                        <p:tav tm="0">
                                          <p:val>
                                            <p:strVal val="#ppt_x"/>
                                          </p:val>
                                        </p:tav>
                                        <p:tav tm="100000">
                                          <p:val>
                                            <p:strVal val="#ppt_x"/>
                                          </p:val>
                                        </p:tav>
                                      </p:tavLst>
                                    </p:anim>
                                    <p:anim calcmode="lin" valueType="num">
                                      <p:cBhvr additive="base">
                                        <p:cTn id="4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 to="" calcmode="lin" valueType="num">
                                      <p:cBhvr>
                                        <p:cTn id="47"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928794" y="274638"/>
            <a:ext cx="5996006" cy="1143000"/>
          </a:xfrm>
        </p:spPr>
        <p:txBody>
          <a:bodyPr>
            <a:normAutofit/>
          </a:bodyPr>
          <a:lstStyle/>
          <a:p>
            <a:pPr algn="ctr"/>
            <a:r>
              <a:rPr lang="en-US" sz="3200" dirty="0" smtClean="0">
                <a:solidFill>
                  <a:srgbClr val="9933FF"/>
                </a:solidFill>
                <a:latin typeface="Times New Roman" pitchFamily="18" charset="0"/>
                <a:cs typeface="Times New Roman" pitchFamily="18" charset="0"/>
              </a:rPr>
              <a:t>Sir Ian Wilmut</a:t>
            </a:r>
            <a:br>
              <a:rPr lang="en-US" sz="3200" dirty="0" smtClean="0">
                <a:solidFill>
                  <a:srgbClr val="9933FF"/>
                </a:solidFill>
                <a:latin typeface="Times New Roman" pitchFamily="18" charset="0"/>
                <a:cs typeface="Times New Roman" pitchFamily="18" charset="0"/>
              </a:rPr>
            </a:br>
            <a:r>
              <a:rPr lang="en-US" sz="3200" dirty="0" smtClean="0">
                <a:solidFill>
                  <a:srgbClr val="9933FF"/>
                </a:solidFill>
                <a:latin typeface="Times New Roman" pitchFamily="18" charset="0"/>
                <a:cs typeface="Times New Roman" pitchFamily="18" charset="0"/>
              </a:rPr>
              <a:t>(born 7 July 1944) </a:t>
            </a:r>
            <a:endParaRPr lang="ru-RU" sz="3200" dirty="0">
              <a:solidFill>
                <a:srgbClr val="9933FF"/>
              </a:solidFill>
              <a:latin typeface="Times New Roman" pitchFamily="18" charset="0"/>
              <a:cs typeface="Times New Roman" pitchFamily="18" charset="0"/>
            </a:endParaRPr>
          </a:p>
        </p:txBody>
      </p:sp>
      <p:sp>
        <p:nvSpPr>
          <p:cNvPr id="6" name="Содержимое 5"/>
          <p:cNvSpPr>
            <a:spLocks noGrp="1"/>
          </p:cNvSpPr>
          <p:nvPr>
            <p:ph idx="1"/>
          </p:nvPr>
        </p:nvSpPr>
        <p:spPr>
          <a:xfrm>
            <a:off x="2143108" y="1600201"/>
            <a:ext cx="6072230" cy="2757493"/>
          </a:xfrm>
        </p:spPr>
        <p:txBody>
          <a:bodyPr>
            <a:normAutofit fontScale="92500" lnSpcReduction="20000"/>
          </a:bodyPr>
          <a:lstStyle/>
          <a:p>
            <a:pPr>
              <a:buNone/>
            </a:pPr>
            <a:r>
              <a:rPr lang="en-US" dirty="0" smtClean="0"/>
              <a:t>		</a:t>
            </a:r>
            <a:r>
              <a:rPr lang="en-US" sz="2600" dirty="0" smtClean="0">
                <a:latin typeface="Times New Roman" pitchFamily="18" charset="0"/>
                <a:cs typeface="Times New Roman" pitchFamily="18" charset="0"/>
              </a:rPr>
              <a:t>Sir Ian Wilmut is an English embryologist and is currently Director of the MRC Centre for Regenerative Medicine at the University of Edinburgh. He is best known as the leader of the research group that in 1996 first cloned a mammal from an adult somatic cell, a Finnish Dorset lamb named Dolly. </a:t>
            </a:r>
            <a:endParaRPr lang="ru-RU" sz="2600" dirty="0" smtClean="0">
              <a:latin typeface="Times New Roman" pitchFamily="18" charset="0"/>
              <a:cs typeface="Times New Roman" pitchFamily="18" charset="0"/>
            </a:endParaRPr>
          </a:p>
          <a:p>
            <a:endParaRPr lang="ru-RU" dirty="0"/>
          </a:p>
        </p:txBody>
      </p:sp>
      <p:pic>
        <p:nvPicPr>
          <p:cNvPr id="3" name="Picture 10" descr="C:\Documents and Settings\user\Рабочий стол\9.jpeg"/>
          <p:cNvPicPr>
            <a:picLocks noChangeAspect="1" noChangeArrowheads="1"/>
          </p:cNvPicPr>
          <p:nvPr/>
        </p:nvPicPr>
        <p:blipFill>
          <a:blip r:embed="rId2"/>
          <a:srcRect/>
          <a:stretch>
            <a:fillRect/>
          </a:stretch>
        </p:blipFill>
        <p:spPr bwMode="auto">
          <a:xfrm>
            <a:off x="3929058" y="4857760"/>
            <a:ext cx="1198910" cy="1532104"/>
          </a:xfrm>
          <a:prstGeom prst="rect">
            <a:avLst/>
          </a:prstGeom>
          <a:noFill/>
        </p:spPr>
      </p:pic>
      <p:pic>
        <p:nvPicPr>
          <p:cNvPr id="4" name="Picture 11" descr="C:\Documents and Settings\user\Рабочий стол\10.jpeg"/>
          <p:cNvPicPr>
            <a:picLocks noChangeAspect="1" noChangeArrowheads="1"/>
          </p:cNvPicPr>
          <p:nvPr/>
        </p:nvPicPr>
        <p:blipFill>
          <a:blip r:embed="rId3"/>
          <a:srcRect/>
          <a:stretch>
            <a:fillRect/>
          </a:stretch>
        </p:blipFill>
        <p:spPr bwMode="auto">
          <a:xfrm>
            <a:off x="571473" y="1928802"/>
            <a:ext cx="1285884" cy="1722599"/>
          </a:xfrm>
          <a:prstGeom prst="rect">
            <a:avLst/>
          </a:prstGeom>
          <a:noFill/>
        </p:spPr>
      </p:pic>
      <p:pic>
        <p:nvPicPr>
          <p:cNvPr id="7" name="Picture 3" descr="C:\Documents and Settings\user\Рабочий стол\ovca.gif"/>
          <p:cNvPicPr>
            <a:picLocks noChangeAspect="1" noChangeArrowheads="1" noCrop="1"/>
          </p:cNvPicPr>
          <p:nvPr/>
        </p:nvPicPr>
        <p:blipFill>
          <a:blip r:embed="rId4"/>
          <a:srcRect/>
          <a:stretch>
            <a:fillRect/>
          </a:stretch>
        </p:blipFill>
        <p:spPr bwMode="auto">
          <a:xfrm>
            <a:off x="7143768" y="4929198"/>
            <a:ext cx="1285884" cy="1285884"/>
          </a:xfrm>
          <a:prstGeom prst="rect">
            <a:avLst/>
          </a:prstGeom>
          <a:noFill/>
        </p:spPr>
      </p:pic>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p:cTn id="18"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19"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20" dur="10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to="" calcmode="lin" valueType="num">
                                      <p:cBhvr>
                                        <p:cTn id="25"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58204" cy="1143000"/>
          </a:xfrm>
        </p:spPr>
        <p:txBody>
          <a:bodyPr/>
          <a:lstStyle/>
          <a:p>
            <a:pPr algn="ctr"/>
            <a:r>
              <a:rPr lang="en-US" dirty="0" smtClean="0">
                <a:solidFill>
                  <a:srgbClr val="FF0000"/>
                </a:solidFill>
              </a:rPr>
              <a:t>GRAMMAR IN FOCUS</a:t>
            </a:r>
            <a:endParaRPr lang="ru-RU" dirty="0">
              <a:solidFill>
                <a:srgbClr val="FF0000"/>
              </a:solidFill>
            </a:endParaRPr>
          </a:p>
        </p:txBody>
      </p:sp>
      <p:sp>
        <p:nvSpPr>
          <p:cNvPr id="3" name="Содержимое 2"/>
          <p:cNvSpPr>
            <a:spLocks noGrp="1"/>
          </p:cNvSpPr>
          <p:nvPr>
            <p:ph idx="1"/>
          </p:nvPr>
        </p:nvSpPr>
        <p:spPr>
          <a:xfrm>
            <a:off x="457200" y="1600200"/>
            <a:ext cx="8186766" cy="4525963"/>
          </a:xfrm>
        </p:spPr>
        <p:txBody>
          <a:bodyPr/>
          <a:lstStyle/>
          <a:p>
            <a:pPr algn="ctr">
              <a:buNone/>
            </a:pPr>
            <a:r>
              <a:rPr lang="en-US" sz="3600" i="1" dirty="0" smtClean="0">
                <a:solidFill>
                  <a:srgbClr val="FFC000"/>
                </a:solidFill>
              </a:rPr>
              <a:t>PAST PERFECT PASSIVE</a:t>
            </a:r>
          </a:p>
          <a:p>
            <a:pPr algn="ctr"/>
            <a:endParaRPr lang="en-US" dirty="0" smtClean="0"/>
          </a:p>
          <a:p>
            <a:pPr algn="ctr">
              <a:buNone/>
            </a:pPr>
            <a:r>
              <a:rPr lang="en-US" sz="6600" dirty="0" smtClean="0">
                <a:solidFill>
                  <a:srgbClr val="00B050"/>
                </a:solidFill>
              </a:rPr>
              <a:t>HAD + BEEN</a:t>
            </a:r>
            <a:r>
              <a:rPr lang="ru-RU" sz="6600" dirty="0" smtClean="0">
                <a:solidFill>
                  <a:srgbClr val="00B050"/>
                </a:solidFill>
              </a:rPr>
              <a:t> </a:t>
            </a:r>
            <a:r>
              <a:rPr lang="en-US" sz="6600" dirty="0" smtClean="0">
                <a:solidFill>
                  <a:srgbClr val="00B050"/>
                </a:solidFill>
              </a:rPr>
              <a:t>+ V3</a:t>
            </a:r>
            <a:endParaRPr lang="ru-RU" sz="6600" dirty="0">
              <a:solidFill>
                <a:srgbClr val="00B050"/>
              </a:solidFill>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3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3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3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3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3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3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115328" cy="1143000"/>
          </a:xfrm>
        </p:spPr>
        <p:txBody>
          <a:bodyPr/>
          <a:lstStyle/>
          <a:p>
            <a:pPr algn="ctr"/>
            <a:r>
              <a:rPr lang="en-US" sz="3600" dirty="0" smtClean="0">
                <a:solidFill>
                  <a:srgbClr val="9933FF"/>
                </a:solidFill>
              </a:rPr>
              <a:t>By the end of the 19</a:t>
            </a:r>
            <a:r>
              <a:rPr lang="en-US" sz="3600" baseline="30000" dirty="0" smtClean="0">
                <a:solidFill>
                  <a:srgbClr val="9933FF"/>
                </a:solidFill>
              </a:rPr>
              <a:t>th</a:t>
            </a:r>
            <a:r>
              <a:rPr lang="en-US" sz="3600" dirty="0" smtClean="0">
                <a:solidFill>
                  <a:srgbClr val="9933FF"/>
                </a:solidFill>
              </a:rPr>
              <a:t> century</a:t>
            </a:r>
            <a:endParaRPr lang="ru-RU" sz="3600" dirty="0">
              <a:solidFill>
                <a:srgbClr val="9933FF"/>
              </a:solidFill>
            </a:endParaRPr>
          </a:p>
        </p:txBody>
      </p:sp>
      <p:sp>
        <p:nvSpPr>
          <p:cNvPr id="3" name="Содержимое 2"/>
          <p:cNvSpPr>
            <a:spLocks noGrp="1"/>
          </p:cNvSpPr>
          <p:nvPr>
            <p:ph idx="1"/>
          </p:nvPr>
        </p:nvSpPr>
        <p:spPr>
          <a:xfrm>
            <a:off x="457200" y="1600200"/>
            <a:ext cx="7829576" cy="4525963"/>
          </a:xfrm>
        </p:spPr>
        <p:txBody>
          <a:bodyPr>
            <a:normAutofit fontScale="85000" lnSpcReduction="10000"/>
          </a:bodyPr>
          <a:lstStyle/>
          <a:p>
            <a:pPr>
              <a:buNone/>
            </a:pPr>
            <a:r>
              <a:rPr lang="en-US" dirty="0" smtClean="0"/>
              <a:t>                                    </a:t>
            </a:r>
          </a:p>
          <a:p>
            <a:pPr>
              <a:buNone/>
            </a:pPr>
            <a:r>
              <a:rPr lang="en-US" dirty="0" smtClean="0"/>
              <a:t>                              </a:t>
            </a:r>
            <a:r>
              <a:rPr lang="en-US" dirty="0" smtClean="0">
                <a:solidFill>
                  <a:schemeClr val="accent2">
                    <a:lumMod val="60000"/>
                    <a:lumOff val="40000"/>
                  </a:schemeClr>
                </a:solidFill>
              </a:rPr>
              <a:t>invented</a:t>
            </a:r>
            <a:r>
              <a:rPr lang="en-US" dirty="0" smtClean="0"/>
              <a:t>     </a:t>
            </a:r>
            <a:r>
              <a:rPr lang="en-US" dirty="0" smtClean="0">
                <a:solidFill>
                  <a:schemeClr val="tx2">
                    <a:lumMod val="75000"/>
                  </a:schemeClr>
                </a:solidFill>
              </a:rPr>
              <a:t>tested</a:t>
            </a:r>
            <a:r>
              <a:rPr lang="en-US" dirty="0" smtClean="0"/>
              <a:t>    improved  </a:t>
            </a:r>
            <a:r>
              <a:rPr lang="ru-RU" dirty="0" smtClean="0"/>
              <a:t>							</a:t>
            </a:r>
            <a:endParaRPr lang="en-US" dirty="0" smtClean="0"/>
          </a:p>
          <a:p>
            <a:pPr>
              <a:buNone/>
            </a:pPr>
            <a:r>
              <a:rPr lang="en-US" dirty="0" smtClean="0"/>
              <a:t>                             </a:t>
            </a:r>
            <a:r>
              <a:rPr lang="en-US" dirty="0" smtClean="0">
                <a:solidFill>
                  <a:schemeClr val="accent2">
                    <a:lumMod val="60000"/>
                    <a:lumOff val="40000"/>
                  </a:schemeClr>
                </a:solidFill>
              </a:rPr>
              <a:t>made</a:t>
            </a:r>
            <a:r>
              <a:rPr lang="en-US" dirty="0" smtClean="0"/>
              <a:t>     </a:t>
            </a:r>
            <a:r>
              <a:rPr lang="en-US" dirty="0" smtClean="0">
                <a:solidFill>
                  <a:schemeClr val="tx2">
                    <a:lumMod val="75000"/>
                  </a:schemeClr>
                </a:solidFill>
              </a:rPr>
              <a:t>discovered</a:t>
            </a:r>
            <a:r>
              <a:rPr lang="en-US" dirty="0" smtClean="0"/>
              <a:t>  pioneered</a:t>
            </a:r>
            <a:r>
              <a:rPr lang="ru-RU" dirty="0" smtClean="0"/>
              <a:t>						</a:t>
            </a:r>
            <a:endParaRPr lang="en-US" dirty="0" smtClean="0"/>
          </a:p>
          <a:p>
            <a:pPr>
              <a:buNone/>
            </a:pPr>
            <a:r>
              <a:rPr lang="en-US" dirty="0" smtClean="0"/>
              <a:t>.....?  </a:t>
            </a:r>
            <a:r>
              <a:rPr lang="en-US" dirty="0" smtClean="0">
                <a:solidFill>
                  <a:srgbClr val="FF0000"/>
                </a:solidFill>
              </a:rPr>
              <a:t>had been</a:t>
            </a:r>
            <a:r>
              <a:rPr lang="en-US" dirty="0" smtClean="0"/>
              <a:t>   </a:t>
            </a:r>
            <a:r>
              <a:rPr lang="ru-RU" dirty="0" smtClean="0"/>
              <a:t>	</a:t>
            </a:r>
            <a:r>
              <a:rPr lang="en-US" dirty="0" smtClean="0">
                <a:solidFill>
                  <a:schemeClr val="accent2">
                    <a:lumMod val="60000"/>
                    <a:lumOff val="40000"/>
                  </a:schemeClr>
                </a:solidFill>
              </a:rPr>
              <a:t>built</a:t>
            </a:r>
            <a:r>
              <a:rPr lang="en-US" dirty="0" smtClean="0"/>
              <a:t>      </a:t>
            </a:r>
            <a:r>
              <a:rPr lang="en-US" dirty="0" smtClean="0">
                <a:solidFill>
                  <a:schemeClr val="tx2">
                    <a:lumMod val="75000"/>
                  </a:schemeClr>
                </a:solidFill>
              </a:rPr>
              <a:t>developed</a:t>
            </a:r>
            <a:r>
              <a:rPr lang="en-US" dirty="0" smtClean="0"/>
              <a:t>    produced </a:t>
            </a:r>
            <a:r>
              <a:rPr lang="ru-RU" dirty="0" smtClean="0"/>
              <a:t>						</a:t>
            </a:r>
            <a:endParaRPr lang="en-US" dirty="0" smtClean="0"/>
          </a:p>
          <a:p>
            <a:pPr>
              <a:buNone/>
            </a:pPr>
            <a:r>
              <a:rPr lang="en-US" dirty="0" smtClean="0"/>
              <a:t>                           </a:t>
            </a:r>
            <a:r>
              <a:rPr lang="ru-RU" dirty="0" smtClean="0"/>
              <a:t>  </a:t>
            </a:r>
            <a:r>
              <a:rPr lang="en-US" dirty="0" smtClean="0">
                <a:solidFill>
                  <a:schemeClr val="accent2">
                    <a:lumMod val="60000"/>
                    <a:lumOff val="40000"/>
                  </a:schemeClr>
                </a:solidFill>
              </a:rPr>
              <a:t>found </a:t>
            </a:r>
            <a:r>
              <a:rPr lang="en-US" dirty="0" smtClean="0"/>
              <a:t>   </a:t>
            </a:r>
            <a:r>
              <a:rPr lang="en-US" dirty="0" smtClean="0">
                <a:solidFill>
                  <a:schemeClr val="tx2">
                    <a:lumMod val="75000"/>
                  </a:schemeClr>
                </a:solidFill>
              </a:rPr>
              <a:t>created</a:t>
            </a:r>
            <a:r>
              <a:rPr lang="en-US" dirty="0" smtClean="0"/>
              <a:t>       introduced</a:t>
            </a:r>
            <a:r>
              <a:rPr lang="ru-RU" dirty="0" smtClean="0"/>
              <a:t>						</a:t>
            </a:r>
            <a:endParaRPr lang="en-US" dirty="0" smtClean="0"/>
          </a:p>
          <a:p>
            <a:pPr>
              <a:buNone/>
            </a:pPr>
            <a:r>
              <a:rPr lang="en-US" dirty="0" smtClean="0"/>
              <a:t>                             </a:t>
            </a:r>
            <a:r>
              <a:rPr lang="en-US" dirty="0" smtClean="0">
                <a:solidFill>
                  <a:schemeClr val="accent2">
                    <a:lumMod val="60000"/>
                    <a:lumOff val="40000"/>
                  </a:schemeClr>
                </a:solidFill>
              </a:rPr>
              <a:t>designed</a:t>
            </a:r>
            <a:r>
              <a:rPr lang="en-US" dirty="0" smtClean="0"/>
              <a:t>  </a:t>
            </a:r>
            <a:r>
              <a:rPr lang="en-US" dirty="0" smtClean="0">
                <a:solidFill>
                  <a:schemeClr val="tx2">
                    <a:lumMod val="75000"/>
                  </a:schemeClr>
                </a:solidFill>
              </a:rPr>
              <a:t>perfected</a:t>
            </a:r>
            <a:r>
              <a:rPr lang="en-US" dirty="0" smtClean="0"/>
              <a:t>  patented</a:t>
            </a:r>
            <a:r>
              <a:rPr lang="ru-RU" dirty="0" smtClean="0"/>
              <a:t>						</a:t>
            </a:r>
            <a:endParaRPr lang="ru-RU" dirty="0"/>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7"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8" dur="10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4"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5" dur="10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41"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8"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9"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00" y="512064"/>
            <a:ext cx="7686700" cy="914400"/>
          </a:xfrm>
        </p:spPr>
        <p:txBody>
          <a:bodyPr>
            <a:normAutofit fontScale="90000"/>
          </a:bodyPr>
          <a:lstStyle/>
          <a:p>
            <a:pPr algn="ctr"/>
            <a:r>
              <a:rPr lang="en-US" sz="3200" b="1" dirty="0" smtClean="0">
                <a:solidFill>
                  <a:srgbClr val="9933FF"/>
                </a:solidFill>
              </a:rPr>
              <a:t>What inventions had been made by the end of the </a:t>
            </a:r>
            <a:r>
              <a:rPr lang="en-US" sz="3200" b="1" dirty="0" smtClean="0">
                <a:solidFill>
                  <a:srgbClr val="9933FF"/>
                </a:solidFill>
              </a:rPr>
              <a:t>19</a:t>
            </a:r>
            <a:r>
              <a:rPr lang="ru-RU" sz="3200" b="1" smtClean="0">
                <a:solidFill>
                  <a:srgbClr val="9933FF"/>
                </a:solidFill>
              </a:rPr>
              <a:t>-20</a:t>
            </a:r>
            <a:r>
              <a:rPr lang="en-US" sz="3200" b="1" baseline="30000" smtClean="0">
                <a:solidFill>
                  <a:srgbClr val="9933FF"/>
                </a:solidFill>
              </a:rPr>
              <a:t>th</a:t>
            </a:r>
            <a:r>
              <a:rPr lang="en-US" sz="3200" b="1" dirty="0" smtClean="0">
                <a:solidFill>
                  <a:srgbClr val="9933FF"/>
                </a:solidFill>
              </a:rPr>
              <a:t> </a:t>
            </a:r>
            <a:r>
              <a:rPr lang="en-US" sz="3200" b="1" dirty="0" smtClean="0">
                <a:solidFill>
                  <a:srgbClr val="9933FF"/>
                </a:solidFill>
              </a:rPr>
              <a:t>century? </a:t>
            </a:r>
            <a:r>
              <a:rPr lang="ru-RU" sz="3200" dirty="0" smtClean="0"/>
              <a:t/>
            </a:r>
            <a:br>
              <a:rPr lang="ru-RU" sz="3200" dirty="0" smtClean="0"/>
            </a:br>
            <a:endParaRPr lang="ru-RU" sz="3200" dirty="0"/>
          </a:p>
        </p:txBody>
      </p:sp>
      <p:sp>
        <p:nvSpPr>
          <p:cNvPr id="3" name="Содержимое 2"/>
          <p:cNvSpPr>
            <a:spLocks noGrp="1"/>
          </p:cNvSpPr>
          <p:nvPr>
            <p:ph idx="1"/>
          </p:nvPr>
        </p:nvSpPr>
        <p:spPr>
          <a:xfrm>
            <a:off x="457200" y="1600200"/>
            <a:ext cx="8186766" cy="4525963"/>
          </a:xfrm>
        </p:spPr>
        <p:txBody>
          <a:bodyPr>
            <a:normAutofit fontScale="92500"/>
          </a:bodyPr>
          <a:lstStyle/>
          <a:p>
            <a:pPr lvl="0" algn="ctr">
              <a:buNone/>
            </a:pPr>
            <a:r>
              <a:rPr lang="en-US" sz="2600" dirty="0" smtClean="0"/>
              <a:t>1. ………..…..  ……………by the end of the 19</a:t>
            </a:r>
            <a:r>
              <a:rPr lang="en-US" sz="2600" baseline="30000" dirty="0" smtClean="0"/>
              <a:t>th</a:t>
            </a:r>
            <a:r>
              <a:rPr lang="en-US" sz="2600" dirty="0" smtClean="0"/>
              <a:t> century.</a:t>
            </a:r>
            <a:endParaRPr lang="ru-RU" sz="2600" dirty="0" smtClean="0"/>
          </a:p>
          <a:p>
            <a:pPr lvl="0" algn="ctr">
              <a:buNone/>
            </a:pPr>
            <a:r>
              <a:rPr lang="en-US" sz="2600" dirty="0" smtClean="0"/>
              <a:t>2. ……….….. ……………..by the end of the 19</a:t>
            </a:r>
            <a:r>
              <a:rPr lang="en-US" sz="2600" baseline="30000" dirty="0" smtClean="0"/>
              <a:t>th</a:t>
            </a:r>
            <a:r>
              <a:rPr lang="en-US" sz="2600" dirty="0" smtClean="0"/>
              <a:t> century.</a:t>
            </a:r>
            <a:endParaRPr lang="ru-RU" sz="2600" dirty="0" smtClean="0"/>
          </a:p>
          <a:p>
            <a:pPr lvl="0" algn="ctr">
              <a:buNone/>
            </a:pPr>
            <a:r>
              <a:rPr lang="en-US" sz="2600" b="1" dirty="0" smtClean="0"/>
              <a:t>3. ……….…..</a:t>
            </a:r>
            <a:r>
              <a:rPr lang="en-US" sz="2600" dirty="0" smtClean="0"/>
              <a:t> ……………..by the end of the 19</a:t>
            </a:r>
            <a:r>
              <a:rPr lang="en-US" sz="2600" baseline="30000" dirty="0" smtClean="0"/>
              <a:t>th</a:t>
            </a:r>
            <a:r>
              <a:rPr lang="en-US" sz="2600" dirty="0" smtClean="0"/>
              <a:t> century.</a:t>
            </a:r>
            <a:endParaRPr lang="ru-RU" sz="2600" dirty="0" smtClean="0"/>
          </a:p>
          <a:p>
            <a:pPr lvl="0" algn="ctr">
              <a:buNone/>
            </a:pPr>
            <a:r>
              <a:rPr lang="en-US" sz="2600" dirty="0" smtClean="0"/>
              <a:t>4. The  first …….. ………...by the end of the 19</a:t>
            </a:r>
            <a:r>
              <a:rPr lang="en-US" sz="2600" baseline="30000" dirty="0" smtClean="0"/>
              <a:t>th</a:t>
            </a:r>
            <a:r>
              <a:rPr lang="en-US" sz="2600" dirty="0" smtClean="0"/>
              <a:t> century.</a:t>
            </a:r>
          </a:p>
          <a:p>
            <a:pPr lvl="0" algn="ctr">
              <a:buNone/>
            </a:pPr>
            <a:r>
              <a:rPr lang="en-US" sz="2600" dirty="0" smtClean="0"/>
              <a:t>5. The first  …...  ..………..by the end of the 19</a:t>
            </a:r>
            <a:r>
              <a:rPr lang="en-US" sz="2600" baseline="30000" dirty="0" smtClean="0"/>
              <a:t>th</a:t>
            </a:r>
            <a:r>
              <a:rPr lang="en-US" sz="2600" dirty="0" smtClean="0"/>
              <a:t> century.</a:t>
            </a:r>
          </a:p>
          <a:p>
            <a:pPr lvl="0" algn="ctr">
              <a:buNone/>
            </a:pPr>
            <a:r>
              <a:rPr lang="en-US" sz="2600" dirty="0" smtClean="0"/>
              <a:t>6. The ………..….. ……….by the end of the 19</a:t>
            </a:r>
            <a:r>
              <a:rPr lang="en-US" sz="2600" baseline="30000" dirty="0" smtClean="0"/>
              <a:t>th</a:t>
            </a:r>
            <a:r>
              <a:rPr lang="en-US" sz="2600" dirty="0" smtClean="0"/>
              <a:t> century.</a:t>
            </a:r>
          </a:p>
          <a:p>
            <a:pPr lvl="0" algn="ctr">
              <a:buNone/>
            </a:pPr>
            <a:endParaRPr lang="en-US" sz="2600" dirty="0" smtClean="0"/>
          </a:p>
          <a:p>
            <a:pPr lvl="0" algn="ctr">
              <a:buNone/>
            </a:pPr>
            <a:r>
              <a:rPr lang="en-US" sz="2600" dirty="0" smtClean="0">
                <a:solidFill>
                  <a:srgbClr val="FFC000"/>
                </a:solidFill>
              </a:rPr>
              <a:t>invented</a:t>
            </a:r>
            <a:r>
              <a:rPr lang="en-US" sz="2600" dirty="0" smtClean="0">
                <a:solidFill>
                  <a:schemeClr val="accent1">
                    <a:lumMod val="60000"/>
                    <a:lumOff val="40000"/>
                  </a:schemeClr>
                </a:solidFill>
              </a:rPr>
              <a:t> </a:t>
            </a:r>
            <a:r>
              <a:rPr lang="en-US" sz="2600" dirty="0" smtClean="0">
                <a:solidFill>
                  <a:srgbClr val="92D050"/>
                </a:solidFill>
              </a:rPr>
              <a:t>made</a:t>
            </a:r>
            <a:r>
              <a:rPr lang="en-US" sz="2600" dirty="0" smtClean="0">
                <a:solidFill>
                  <a:schemeClr val="accent1">
                    <a:lumMod val="60000"/>
                    <a:lumOff val="40000"/>
                  </a:schemeClr>
                </a:solidFill>
              </a:rPr>
              <a:t> </a:t>
            </a:r>
            <a:r>
              <a:rPr lang="en-US" sz="2600" dirty="0" smtClean="0">
                <a:solidFill>
                  <a:srgbClr val="00B050"/>
                </a:solidFill>
              </a:rPr>
              <a:t>built</a:t>
            </a:r>
            <a:r>
              <a:rPr lang="en-US" sz="2600" dirty="0" smtClean="0">
                <a:solidFill>
                  <a:schemeClr val="accent1">
                    <a:lumMod val="60000"/>
                    <a:lumOff val="40000"/>
                  </a:schemeClr>
                </a:solidFill>
              </a:rPr>
              <a:t> </a:t>
            </a:r>
            <a:r>
              <a:rPr lang="en-US" sz="2600" dirty="0" smtClean="0">
                <a:solidFill>
                  <a:srgbClr val="00B0F0"/>
                </a:solidFill>
              </a:rPr>
              <a:t>found </a:t>
            </a:r>
            <a:r>
              <a:rPr lang="en-US" sz="2600" dirty="0" smtClean="0">
                <a:solidFill>
                  <a:srgbClr val="0070C0"/>
                </a:solidFill>
              </a:rPr>
              <a:t>designed</a:t>
            </a:r>
            <a:r>
              <a:rPr lang="en-US" sz="2600" dirty="0" smtClean="0">
                <a:solidFill>
                  <a:schemeClr val="accent1">
                    <a:lumMod val="60000"/>
                    <a:lumOff val="40000"/>
                  </a:schemeClr>
                </a:solidFill>
              </a:rPr>
              <a:t> </a:t>
            </a:r>
            <a:r>
              <a:rPr lang="en-US" sz="2600" dirty="0" smtClean="0">
                <a:solidFill>
                  <a:srgbClr val="7030A0"/>
                </a:solidFill>
              </a:rPr>
              <a:t>tested</a:t>
            </a:r>
            <a:r>
              <a:rPr lang="en-US" sz="2600" dirty="0" smtClean="0">
                <a:solidFill>
                  <a:schemeClr val="accent1">
                    <a:lumMod val="60000"/>
                    <a:lumOff val="40000"/>
                  </a:schemeClr>
                </a:solidFill>
              </a:rPr>
              <a:t> </a:t>
            </a:r>
            <a:r>
              <a:rPr lang="en-US" sz="2600" dirty="0" smtClean="0">
                <a:solidFill>
                  <a:srgbClr val="FF0000"/>
                </a:solidFill>
              </a:rPr>
              <a:t>created</a:t>
            </a:r>
          </a:p>
          <a:p>
            <a:pPr lvl="0" algn="ctr">
              <a:buNone/>
            </a:pPr>
            <a:r>
              <a:rPr lang="en-US" sz="2600" dirty="0" smtClean="0">
                <a:solidFill>
                  <a:srgbClr val="DD71B6"/>
                </a:solidFill>
              </a:rPr>
              <a:t>discovered</a:t>
            </a:r>
            <a:r>
              <a:rPr lang="en-US" sz="2600" dirty="0" smtClean="0">
                <a:solidFill>
                  <a:schemeClr val="tx2">
                    <a:lumMod val="90000"/>
                  </a:schemeClr>
                </a:solidFill>
              </a:rPr>
              <a:t> </a:t>
            </a:r>
            <a:r>
              <a:rPr lang="en-US" sz="2600" dirty="0" smtClean="0">
                <a:solidFill>
                  <a:srgbClr val="C00000"/>
                </a:solidFill>
              </a:rPr>
              <a:t>perfected</a:t>
            </a:r>
            <a:r>
              <a:rPr lang="en-US" sz="2600" dirty="0" smtClean="0">
                <a:solidFill>
                  <a:schemeClr val="tx2">
                    <a:lumMod val="90000"/>
                  </a:schemeClr>
                </a:solidFill>
              </a:rPr>
              <a:t> </a:t>
            </a:r>
            <a:r>
              <a:rPr lang="en-US" sz="2600" dirty="0" smtClean="0">
                <a:solidFill>
                  <a:schemeClr val="tx1">
                    <a:lumMod val="75000"/>
                  </a:schemeClr>
                </a:solidFill>
              </a:rPr>
              <a:t>pioneered </a:t>
            </a:r>
            <a:r>
              <a:rPr lang="en-US" sz="2600" dirty="0" smtClean="0">
                <a:solidFill>
                  <a:schemeClr val="accent2">
                    <a:lumMod val="75000"/>
                  </a:schemeClr>
                </a:solidFill>
              </a:rPr>
              <a:t>produced</a:t>
            </a:r>
            <a:r>
              <a:rPr lang="en-US" sz="2600" dirty="0" smtClean="0">
                <a:solidFill>
                  <a:schemeClr val="tx2">
                    <a:lumMod val="90000"/>
                  </a:schemeClr>
                </a:solidFill>
              </a:rPr>
              <a:t> </a:t>
            </a:r>
            <a:r>
              <a:rPr lang="en-US" sz="2600" dirty="0" smtClean="0">
                <a:solidFill>
                  <a:schemeClr val="accent4"/>
                </a:solidFill>
              </a:rPr>
              <a:t>patented</a:t>
            </a:r>
            <a:endParaRPr lang="ru-RU" sz="2600" dirty="0" smtClean="0">
              <a:solidFill>
                <a:schemeClr val="accent4"/>
              </a:solidFill>
            </a:endParaRPr>
          </a:p>
          <a:p>
            <a:pPr>
              <a:buNone/>
            </a:pPr>
            <a:endParaRPr lang="ru-RU" dirty="0"/>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50"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57"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58" dur="1000"/>
                                        <p:tgtEl>
                                          <p:spTgt spid="3">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p:cTn id="63" dur="1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64"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65"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785794"/>
            <a:ext cx="7772400" cy="1357322"/>
          </a:xfrm>
        </p:spPr>
        <p:txBody>
          <a:bodyPr>
            <a:normAutofit fontScale="90000"/>
          </a:bodyPr>
          <a:lstStyle/>
          <a:p>
            <a:pPr algn="ctr"/>
            <a:r>
              <a:rPr lang="en-US" sz="4800" dirty="0" smtClean="0">
                <a:solidFill>
                  <a:srgbClr val="00B050"/>
                </a:solidFill>
              </a:rPr>
              <a:t>HOMEWORK: </a:t>
            </a:r>
            <a:br>
              <a:rPr lang="en-US" sz="4800" dirty="0" smtClean="0">
                <a:solidFill>
                  <a:srgbClr val="00B050"/>
                </a:solidFill>
              </a:rPr>
            </a:br>
            <a:r>
              <a:rPr lang="en-US" sz="4800" dirty="0" smtClean="0">
                <a:solidFill>
                  <a:srgbClr val="00B050"/>
                </a:solidFill>
              </a:rPr>
              <a:t/>
            </a:r>
            <a:br>
              <a:rPr lang="en-US" sz="4800" dirty="0" smtClean="0">
                <a:solidFill>
                  <a:srgbClr val="00B050"/>
                </a:solidFill>
              </a:rPr>
            </a:br>
            <a:r>
              <a:rPr lang="ru-RU" sz="4800" dirty="0" smtClean="0"/>
              <a:t/>
            </a:r>
            <a:br>
              <a:rPr lang="ru-RU" sz="4800" dirty="0" smtClean="0"/>
            </a:br>
            <a:r>
              <a:rPr lang="en-US" sz="4000" dirty="0" smtClean="0">
                <a:solidFill>
                  <a:srgbClr val="FF0000"/>
                </a:solidFill>
              </a:rPr>
              <a:t>PROJECT:</a:t>
            </a:r>
            <a:endParaRPr lang="ru-RU" sz="4000" dirty="0">
              <a:solidFill>
                <a:srgbClr val="FF0000"/>
              </a:solidFill>
            </a:endParaRPr>
          </a:p>
        </p:txBody>
      </p:sp>
      <p:sp>
        <p:nvSpPr>
          <p:cNvPr id="3" name="Содержимое 2"/>
          <p:cNvSpPr>
            <a:spLocks noGrp="1"/>
          </p:cNvSpPr>
          <p:nvPr>
            <p:ph idx="1"/>
          </p:nvPr>
        </p:nvSpPr>
        <p:spPr>
          <a:xfrm>
            <a:off x="357158" y="3000372"/>
            <a:ext cx="8329642" cy="1643074"/>
          </a:xfrm>
        </p:spPr>
        <p:txBody>
          <a:bodyPr>
            <a:normAutofit/>
          </a:bodyPr>
          <a:lstStyle/>
          <a:p>
            <a:pPr algn="ctr"/>
            <a:endParaRPr lang="ru-RU" sz="4400" dirty="0" smtClean="0"/>
          </a:p>
          <a:p>
            <a:pPr algn="ctr">
              <a:buNone/>
            </a:pPr>
            <a:r>
              <a:rPr lang="ru-RU" sz="3200" dirty="0" smtClean="0">
                <a:solidFill>
                  <a:srgbClr val="FFC000"/>
                </a:solidFill>
              </a:rPr>
              <a:t>«</a:t>
            </a:r>
            <a:r>
              <a:rPr lang="en-US" sz="3200" dirty="0" smtClean="0">
                <a:solidFill>
                  <a:srgbClr val="FFC000"/>
                </a:solidFill>
              </a:rPr>
              <a:t>WHAT WOULD YOU LIKE TO INVENT?</a:t>
            </a:r>
            <a:r>
              <a:rPr lang="ru-RU" sz="3200" dirty="0" smtClean="0">
                <a:solidFill>
                  <a:srgbClr val="FFC000"/>
                </a:solidFill>
              </a:rPr>
              <a:t>»</a:t>
            </a:r>
            <a:endParaRPr lang="ru-RU" sz="3200" dirty="0">
              <a:solidFill>
                <a:srgbClr val="FFC000"/>
              </a:solidFill>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3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3" dur="3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976" y="274638"/>
            <a:ext cx="7143800" cy="1143000"/>
          </a:xfrm>
        </p:spPr>
        <p:txBody>
          <a:bodyPr/>
          <a:lstStyle/>
          <a:p>
            <a:pPr algn="ctr"/>
            <a:r>
              <a:rPr lang="en-US" dirty="0" smtClean="0">
                <a:solidFill>
                  <a:srgbClr val="9933FF"/>
                </a:solidFill>
              </a:rPr>
              <a:t>To invent is to see anew. </a:t>
            </a:r>
            <a:endParaRPr lang="ru-RU" dirty="0">
              <a:solidFill>
                <a:srgbClr val="9933FF"/>
              </a:solidFill>
            </a:endParaRPr>
          </a:p>
        </p:txBody>
      </p:sp>
      <p:sp>
        <p:nvSpPr>
          <p:cNvPr id="3" name="Содержимое 2"/>
          <p:cNvSpPr>
            <a:spLocks noGrp="1"/>
          </p:cNvSpPr>
          <p:nvPr>
            <p:ph idx="1"/>
          </p:nvPr>
        </p:nvSpPr>
        <p:spPr>
          <a:xfrm>
            <a:off x="457200" y="1928803"/>
            <a:ext cx="8186766" cy="3214710"/>
          </a:xfrm>
        </p:spPr>
        <p:txBody>
          <a:bodyPr>
            <a:normAutofit/>
          </a:bodyPr>
          <a:lstStyle/>
          <a:p>
            <a:pPr algn="ctr">
              <a:buNone/>
            </a:pPr>
            <a:r>
              <a:rPr lang="en-US" dirty="0" smtClean="0"/>
              <a:t>		</a:t>
            </a:r>
            <a:r>
              <a:rPr lang="en-US" dirty="0" smtClean="0">
                <a:solidFill>
                  <a:srgbClr val="9999FF"/>
                </a:solidFill>
              </a:rPr>
              <a:t>An invention is a new composition, device, or process. Some inventions are based on pre-existing models or ideas and others are radical breakthroughs. Inventions can extend the boundaries of human knowledge or experience.</a:t>
            </a:r>
            <a:endParaRPr lang="ru-RU" dirty="0" smtClean="0">
              <a:solidFill>
                <a:srgbClr val="9999FF"/>
              </a:solidFill>
            </a:endParaRPr>
          </a:p>
          <a:p>
            <a:pPr>
              <a:buNone/>
            </a:pPr>
            <a:endParaRPr lang="ru-RU" dirty="0" smtClean="0"/>
          </a:p>
        </p:txBody>
      </p:sp>
      <p:pic>
        <p:nvPicPr>
          <p:cNvPr id="4" name="Picture 7" descr="C:\Documents and Settings\user\Рабочий стол\Flieger0.gif"/>
          <p:cNvPicPr>
            <a:picLocks noChangeAspect="1" noChangeArrowheads="1" noCrop="1"/>
          </p:cNvPicPr>
          <p:nvPr/>
        </p:nvPicPr>
        <p:blipFill>
          <a:blip r:embed="rId2"/>
          <a:srcRect/>
          <a:stretch>
            <a:fillRect/>
          </a:stretch>
        </p:blipFill>
        <p:spPr bwMode="auto">
          <a:xfrm>
            <a:off x="428596" y="1142984"/>
            <a:ext cx="996559" cy="789354"/>
          </a:xfrm>
          <a:prstGeom prst="rect">
            <a:avLst/>
          </a:prstGeom>
          <a:noFill/>
        </p:spPr>
      </p:pic>
      <p:pic>
        <p:nvPicPr>
          <p:cNvPr id="5" name="Рисунок 4" descr="159989_m.jpg"/>
          <p:cNvPicPr>
            <a:picLocks noChangeAspect="1"/>
          </p:cNvPicPr>
          <p:nvPr/>
        </p:nvPicPr>
        <p:blipFill>
          <a:blip r:embed="rId3" cstate="print"/>
          <a:srcRect l="5202" t="4430" r="15606" b="6646"/>
          <a:stretch>
            <a:fillRect/>
          </a:stretch>
        </p:blipFill>
        <p:spPr>
          <a:xfrm>
            <a:off x="7858148" y="500042"/>
            <a:ext cx="1094432" cy="1444945"/>
          </a:xfrm>
          <a:prstGeom prst="rect">
            <a:avLst/>
          </a:prstGeom>
        </p:spPr>
      </p:pic>
      <p:pic>
        <p:nvPicPr>
          <p:cNvPr id="6" name="Рисунок 5" descr="20d.jpg"/>
          <p:cNvPicPr>
            <a:picLocks noChangeAspect="1"/>
          </p:cNvPicPr>
          <p:nvPr/>
        </p:nvPicPr>
        <p:blipFill>
          <a:blip r:embed="rId4" cstate="print"/>
          <a:stretch>
            <a:fillRect/>
          </a:stretch>
        </p:blipFill>
        <p:spPr>
          <a:xfrm>
            <a:off x="5572132" y="5929330"/>
            <a:ext cx="664049" cy="714380"/>
          </a:xfrm>
          <a:prstGeom prst="rect">
            <a:avLst/>
          </a:prstGeom>
        </p:spPr>
      </p:pic>
      <p:pic>
        <p:nvPicPr>
          <p:cNvPr id="7" name="Picture 2" descr="C:\Documents and Settings\user\Рабочий стол\2.jpeg"/>
          <p:cNvPicPr>
            <a:picLocks noChangeAspect="1" noChangeArrowheads="1"/>
          </p:cNvPicPr>
          <p:nvPr/>
        </p:nvPicPr>
        <p:blipFill>
          <a:blip r:embed="rId5"/>
          <a:srcRect/>
          <a:stretch>
            <a:fillRect/>
          </a:stretch>
        </p:blipFill>
        <p:spPr bwMode="auto">
          <a:xfrm>
            <a:off x="6500826" y="5072074"/>
            <a:ext cx="1020774" cy="753050"/>
          </a:xfrm>
          <a:prstGeom prst="rect">
            <a:avLst/>
          </a:prstGeom>
          <a:noFill/>
        </p:spPr>
      </p:pic>
      <p:pic>
        <p:nvPicPr>
          <p:cNvPr id="8" name="Рисунок 7" descr="bbk3209s.jpg"/>
          <p:cNvPicPr>
            <a:picLocks noChangeAspect="1"/>
          </p:cNvPicPr>
          <p:nvPr/>
        </p:nvPicPr>
        <p:blipFill>
          <a:blip r:embed="rId6" cstate="print"/>
          <a:stretch>
            <a:fillRect/>
          </a:stretch>
        </p:blipFill>
        <p:spPr>
          <a:xfrm>
            <a:off x="4214810" y="5000636"/>
            <a:ext cx="922156" cy="844841"/>
          </a:xfrm>
          <a:prstGeom prst="rect">
            <a:avLst/>
          </a:prstGeom>
        </p:spPr>
      </p:pic>
      <p:pic>
        <p:nvPicPr>
          <p:cNvPr id="9" name="Picture 5" descr="C:\Documents and Settings\user\Рабочий стол\Открытый урок\УРОК\МЕБЕЛЬ\плита.jpg"/>
          <p:cNvPicPr>
            <a:picLocks noChangeAspect="1" noChangeArrowheads="1"/>
          </p:cNvPicPr>
          <p:nvPr/>
        </p:nvPicPr>
        <p:blipFill>
          <a:blip r:embed="rId7"/>
          <a:srcRect/>
          <a:stretch>
            <a:fillRect/>
          </a:stretch>
        </p:blipFill>
        <p:spPr bwMode="auto">
          <a:xfrm>
            <a:off x="3000364" y="5857892"/>
            <a:ext cx="785813" cy="785813"/>
          </a:xfrm>
          <a:prstGeom prst="rect">
            <a:avLst/>
          </a:prstGeom>
          <a:noFill/>
        </p:spPr>
      </p:pic>
      <p:pic>
        <p:nvPicPr>
          <p:cNvPr id="10" name="Рисунок 9" descr="mp3_pleer_sansa_e260_4_gb_with_am_fm.jpg"/>
          <p:cNvPicPr>
            <a:picLocks noChangeAspect="1"/>
          </p:cNvPicPr>
          <p:nvPr/>
        </p:nvPicPr>
        <p:blipFill>
          <a:blip r:embed="rId8" cstate="print"/>
          <a:stretch>
            <a:fillRect/>
          </a:stretch>
        </p:blipFill>
        <p:spPr>
          <a:xfrm>
            <a:off x="2143108" y="5072074"/>
            <a:ext cx="642942" cy="642942"/>
          </a:xfrm>
          <a:prstGeom prst="rect">
            <a:avLst/>
          </a:prstGeom>
        </p:spPr>
      </p:pic>
      <p:pic>
        <p:nvPicPr>
          <p:cNvPr id="11" name="Рисунок 10" descr="FC9164.jpg"/>
          <p:cNvPicPr>
            <a:picLocks noChangeAspect="1"/>
          </p:cNvPicPr>
          <p:nvPr/>
        </p:nvPicPr>
        <p:blipFill>
          <a:blip r:embed="rId9" cstate="print"/>
          <a:stretch>
            <a:fillRect/>
          </a:stretch>
        </p:blipFill>
        <p:spPr>
          <a:xfrm>
            <a:off x="357158" y="5214950"/>
            <a:ext cx="1044420" cy="1143008"/>
          </a:xfrm>
          <a:prstGeom prst="rect">
            <a:avLst/>
          </a:prstGeom>
        </p:spPr>
      </p:pic>
      <p:pic>
        <p:nvPicPr>
          <p:cNvPr id="12" name="Picture 4" descr="C:\Documents and Settings\user\Рабочий стол\Открытый урок\УРОК\МЕБЕЛЬ\холод.jpg"/>
          <p:cNvPicPr>
            <a:picLocks noChangeAspect="1" noChangeArrowheads="1"/>
          </p:cNvPicPr>
          <p:nvPr/>
        </p:nvPicPr>
        <p:blipFill>
          <a:blip r:embed="rId10"/>
          <a:srcRect/>
          <a:stretch>
            <a:fillRect/>
          </a:stretch>
        </p:blipFill>
        <p:spPr bwMode="auto">
          <a:xfrm>
            <a:off x="7929586" y="4357694"/>
            <a:ext cx="1001141" cy="2352682"/>
          </a:xfrm>
          <a:prstGeom prst="rect">
            <a:avLst/>
          </a:prstGeom>
          <a:noFill/>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ox(in)">
                                      <p:cBhvr>
                                        <p:cTn id="13" dur="1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ppt_x"/>
                                          </p:val>
                                        </p:tav>
                                        <p:tav tm="100000">
                                          <p:val>
                                            <p:strVal val="#ppt_x"/>
                                          </p:val>
                                        </p:tav>
                                      </p:tavLst>
                                    </p:anim>
                                    <p:anim calcmode="lin" valueType="num">
                                      <p:cBhvr additive="base">
                                        <p:cTn id="19"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ox(in)">
                                      <p:cBhvr>
                                        <p:cTn id="24" dur="10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linds(horizontal)">
                                      <p:cBhvr>
                                        <p:cTn id="29" dur="10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1000" fill="hold"/>
                                        <p:tgtEl>
                                          <p:spTgt spid="6"/>
                                        </p:tgtEl>
                                        <p:attrNameLst>
                                          <p:attrName>ppt_x</p:attrName>
                                        </p:attrNameLst>
                                      </p:cBhvr>
                                      <p:tavLst>
                                        <p:tav tm="0">
                                          <p:val>
                                            <p:strVal val="#ppt_x"/>
                                          </p:val>
                                        </p:tav>
                                        <p:tav tm="100000">
                                          <p:val>
                                            <p:strVal val="#ppt_x"/>
                                          </p:val>
                                        </p:tav>
                                      </p:tavLst>
                                    </p:anim>
                                    <p:anim calcmode="lin" valueType="num">
                                      <p:cBhvr additive="base">
                                        <p:cTn id="35"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3" presetClass="entr" presetSubtype="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
                                        <p:tgtEl>
                                          <p:spTgt spid="9"/>
                                        </p:tgtEl>
                                      </p:cBhvr>
                                    </p:animEffect>
                                    <p:anim calcmode="lin" valueType="num">
                                      <p:cBhvr>
                                        <p:cTn id="41" dur="400" fill="hold"/>
                                        <p:tgtEl>
                                          <p:spTgt spid="9"/>
                                        </p:tgtEl>
                                        <p:attrNameLst>
                                          <p:attrName>ppt_x</p:attrName>
                                        </p:attrNameLst>
                                      </p:cBhvr>
                                      <p:tavLst>
                                        <p:tav tm="0">
                                          <p:val>
                                            <p:strVal val="#ppt_x"/>
                                          </p:val>
                                        </p:tav>
                                        <p:tav tm="100000">
                                          <p:val>
                                            <p:strVal val="#ppt_x"/>
                                          </p:val>
                                        </p:tav>
                                      </p:tavLst>
                                    </p:anim>
                                    <p:anim calcmode="lin" valueType="num">
                                      <p:cBhvr>
                                        <p:cTn id="42" dur="400" fill="hold"/>
                                        <p:tgtEl>
                                          <p:spTgt spid="9"/>
                                        </p:tgtEl>
                                        <p:attrNameLst>
                                          <p:attrName>ppt_y</p:attrName>
                                        </p:attrNameLst>
                                      </p:cBhvr>
                                      <p:tavLst>
                                        <p:tav tm="0">
                                          <p:val>
                                            <p:strVal val="#ppt_y+0.31"/>
                                          </p:val>
                                        </p:tav>
                                        <p:tav tm="100000">
                                          <p:val>
                                            <p:strVal val="#ppt_y+0.31"/>
                                          </p:val>
                                        </p:tav>
                                      </p:tavLst>
                                    </p:anim>
                                    <p:anim calcmode="lin" valueType="num">
                                      <p:cBhvr>
                                        <p:cTn id="43"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4"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box(in)">
                                      <p:cBhvr>
                                        <p:cTn id="49" dur="10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4" presetClass="entr" presetSubtype="16" fill="hold"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box(in)">
                                      <p:cBhvr>
                                        <p:cTn id="54" dur="100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24" presetClass="entr" presetSubtype="0" fill="hold" nodeType="clickEffect">
                                  <p:stCondLst>
                                    <p:cond delay="0"/>
                                  </p:stCondLst>
                                  <p:childTnLst>
                                    <p:set>
                                      <p:cBhvr>
                                        <p:cTn id="58" dur="1" fill="hold">
                                          <p:stCondLst>
                                            <p:cond delay="0"/>
                                          </p:stCondLst>
                                        </p:cTn>
                                        <p:tgtEl>
                                          <p:spTgt spid="7"/>
                                        </p:tgtEl>
                                        <p:attrNameLst>
                                          <p:attrName>style.visibility</p:attrName>
                                        </p:attrNameLst>
                                      </p:cBhvr>
                                      <p:to>
                                        <p:strVal val="visible"/>
                                      </p:to>
                                    </p:set>
                                    <p:anim to="" calcmode="lin" valueType="num">
                                      <p:cBhvr>
                                        <p:cTn id="59"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457200" y="274638"/>
            <a:ext cx="6686568" cy="1143000"/>
          </a:xfrm>
        </p:spPr>
        <p:txBody>
          <a:bodyPr>
            <a:normAutofit/>
          </a:bodyPr>
          <a:lstStyle/>
          <a:p>
            <a:pPr algn="ctr"/>
            <a:r>
              <a:rPr lang="en-US" sz="3200" dirty="0" smtClean="0">
                <a:solidFill>
                  <a:srgbClr val="9933FF"/>
                </a:solidFill>
              </a:rPr>
              <a:t>Match the words and definitions:</a:t>
            </a:r>
            <a:endParaRPr lang="ru-RU" sz="3200" dirty="0">
              <a:solidFill>
                <a:srgbClr val="9933FF"/>
              </a:solidFill>
            </a:endParaRPr>
          </a:p>
        </p:txBody>
      </p:sp>
      <p:sp>
        <p:nvSpPr>
          <p:cNvPr id="3" name="Содержимое 2"/>
          <p:cNvSpPr>
            <a:spLocks noGrp="1"/>
          </p:cNvSpPr>
          <p:nvPr>
            <p:ph sz="half" idx="1"/>
          </p:nvPr>
        </p:nvSpPr>
        <p:spPr>
          <a:xfrm>
            <a:off x="457200" y="1600201"/>
            <a:ext cx="3657600" cy="3043246"/>
          </a:xfrm>
        </p:spPr>
        <p:txBody>
          <a:bodyPr>
            <a:normAutofit fontScale="25000" lnSpcReduction="20000"/>
          </a:bodyPr>
          <a:lstStyle/>
          <a:p>
            <a:pPr marL="1211580" indent="-1143000">
              <a:buNone/>
            </a:pPr>
            <a:r>
              <a:rPr lang="en-US" sz="6400" dirty="0" smtClean="0"/>
              <a:t>1. </a:t>
            </a:r>
            <a:r>
              <a:rPr lang="en-US" sz="6400" dirty="0" smtClean="0">
                <a:solidFill>
                  <a:srgbClr val="00B050"/>
                </a:solidFill>
              </a:rPr>
              <a:t>a TV set</a:t>
            </a:r>
            <a:endParaRPr lang="ru-RU" sz="6400" dirty="0" smtClean="0">
              <a:solidFill>
                <a:srgbClr val="00B050"/>
              </a:solidFill>
            </a:endParaRPr>
          </a:p>
          <a:p>
            <a:pPr marL="1211580" indent="-1143000">
              <a:buNone/>
            </a:pPr>
            <a:r>
              <a:rPr lang="ru-RU" sz="6400" dirty="0" smtClean="0">
                <a:solidFill>
                  <a:schemeClr val="tx1">
                    <a:lumMod val="95000"/>
                  </a:schemeClr>
                </a:solidFill>
              </a:rPr>
              <a:t>2</a:t>
            </a:r>
            <a:r>
              <a:rPr lang="en-US" sz="6400" dirty="0" smtClean="0">
                <a:solidFill>
                  <a:schemeClr val="tx1">
                    <a:lumMod val="95000"/>
                  </a:schemeClr>
                </a:solidFill>
              </a:rPr>
              <a:t>. </a:t>
            </a:r>
            <a:r>
              <a:rPr lang="en-US" sz="6400" dirty="0" smtClean="0">
                <a:solidFill>
                  <a:srgbClr val="FF0000"/>
                </a:solidFill>
              </a:rPr>
              <a:t>a  car</a:t>
            </a:r>
            <a:endParaRPr lang="ru-RU" sz="6400" dirty="0" smtClean="0">
              <a:solidFill>
                <a:srgbClr val="FF0000"/>
              </a:solidFill>
            </a:endParaRPr>
          </a:p>
          <a:p>
            <a:pPr marL="1211580" indent="-1143000">
              <a:buNone/>
            </a:pPr>
            <a:r>
              <a:rPr lang="ru-RU" sz="6400" dirty="0" smtClean="0"/>
              <a:t>3</a:t>
            </a:r>
            <a:r>
              <a:rPr lang="en-US" sz="6400" dirty="0" smtClean="0"/>
              <a:t>. </a:t>
            </a:r>
            <a:r>
              <a:rPr lang="en-US" sz="6400" dirty="0" smtClean="0">
                <a:solidFill>
                  <a:srgbClr val="FFFF00"/>
                </a:solidFill>
              </a:rPr>
              <a:t>a computer</a:t>
            </a:r>
            <a:endParaRPr lang="ru-RU" sz="6400" dirty="0" smtClean="0">
              <a:solidFill>
                <a:srgbClr val="FFFF00"/>
              </a:solidFill>
            </a:endParaRPr>
          </a:p>
          <a:p>
            <a:pPr marL="1211580" indent="-1143000">
              <a:buNone/>
            </a:pPr>
            <a:r>
              <a:rPr lang="ru-RU" sz="6400" dirty="0" smtClean="0"/>
              <a:t>4</a:t>
            </a:r>
            <a:r>
              <a:rPr lang="en-US" sz="6400" dirty="0" smtClean="0"/>
              <a:t>. </a:t>
            </a:r>
            <a:r>
              <a:rPr lang="en-US" sz="6400" dirty="0" smtClean="0">
                <a:solidFill>
                  <a:schemeClr val="tx1">
                    <a:lumMod val="75000"/>
                  </a:schemeClr>
                </a:solidFill>
              </a:rPr>
              <a:t>a video player</a:t>
            </a:r>
            <a:endParaRPr lang="ru-RU" sz="6400" dirty="0" smtClean="0">
              <a:solidFill>
                <a:schemeClr val="tx1">
                  <a:lumMod val="75000"/>
                </a:schemeClr>
              </a:solidFill>
            </a:endParaRPr>
          </a:p>
          <a:p>
            <a:pPr marL="1211580" indent="-1143000">
              <a:buNone/>
            </a:pPr>
            <a:r>
              <a:rPr lang="ru-RU" sz="6400" dirty="0" smtClean="0"/>
              <a:t>5</a:t>
            </a:r>
            <a:r>
              <a:rPr lang="en-US" sz="6400" dirty="0" smtClean="0"/>
              <a:t>. </a:t>
            </a:r>
            <a:r>
              <a:rPr lang="en-US" sz="6400" dirty="0" smtClean="0">
                <a:solidFill>
                  <a:srgbClr val="00B0F0"/>
                </a:solidFill>
              </a:rPr>
              <a:t>a camera</a:t>
            </a:r>
            <a:endParaRPr lang="ru-RU" sz="6400" dirty="0" smtClean="0">
              <a:solidFill>
                <a:srgbClr val="00B0F0"/>
              </a:solidFill>
            </a:endParaRPr>
          </a:p>
          <a:p>
            <a:pPr marL="1211580" indent="-1143000">
              <a:buNone/>
            </a:pPr>
            <a:r>
              <a:rPr lang="ru-RU" sz="6400" dirty="0" smtClean="0"/>
              <a:t>6</a:t>
            </a:r>
            <a:r>
              <a:rPr lang="en-US" sz="6400" dirty="0" smtClean="0"/>
              <a:t>. </a:t>
            </a:r>
            <a:r>
              <a:rPr lang="en-US" sz="6400" dirty="0" smtClean="0">
                <a:solidFill>
                  <a:srgbClr val="DD71B6"/>
                </a:solidFill>
              </a:rPr>
              <a:t>a vacuum cleaner</a:t>
            </a:r>
            <a:endParaRPr lang="ru-RU" sz="6400" dirty="0" smtClean="0">
              <a:solidFill>
                <a:srgbClr val="DD71B6"/>
              </a:solidFill>
            </a:endParaRPr>
          </a:p>
          <a:p>
            <a:pPr marL="1211580" indent="-1143000">
              <a:buNone/>
            </a:pPr>
            <a:r>
              <a:rPr lang="ru-RU" sz="6400" dirty="0" smtClean="0"/>
              <a:t>7</a:t>
            </a:r>
            <a:r>
              <a:rPr lang="en-US" sz="6400" dirty="0" smtClean="0"/>
              <a:t>. </a:t>
            </a:r>
            <a:r>
              <a:rPr lang="en-US" sz="6400" dirty="0" smtClean="0">
                <a:solidFill>
                  <a:srgbClr val="FFC000"/>
                </a:solidFill>
              </a:rPr>
              <a:t>a fridge</a:t>
            </a:r>
          </a:p>
          <a:p>
            <a:pPr marL="1211580" indent="-1143000">
              <a:buNone/>
            </a:pPr>
            <a:r>
              <a:rPr lang="en-US" sz="6400" dirty="0" smtClean="0"/>
              <a:t>8. </a:t>
            </a:r>
            <a:r>
              <a:rPr lang="en-US" sz="6400" dirty="0" smtClean="0">
                <a:solidFill>
                  <a:srgbClr val="0070C0"/>
                </a:solidFill>
              </a:rPr>
              <a:t>a mobile telephone</a:t>
            </a:r>
            <a:endParaRPr lang="ru-RU" sz="6400" dirty="0" smtClean="0">
              <a:solidFill>
                <a:srgbClr val="0070C0"/>
              </a:solidFill>
            </a:endParaRPr>
          </a:p>
          <a:p>
            <a:pPr marL="1211580" indent="-1143000">
              <a:buNone/>
            </a:pPr>
            <a:r>
              <a:rPr lang="en-US" sz="6400" dirty="0" smtClean="0"/>
              <a:t>9. </a:t>
            </a:r>
            <a:r>
              <a:rPr lang="en-US" sz="6400" dirty="0" smtClean="0">
                <a:solidFill>
                  <a:schemeClr val="accent2">
                    <a:lumMod val="75000"/>
                  </a:schemeClr>
                </a:solidFill>
              </a:rPr>
              <a:t>a plane</a:t>
            </a:r>
            <a:endParaRPr lang="ru-RU" sz="6400" dirty="0" smtClean="0">
              <a:solidFill>
                <a:schemeClr val="accent2">
                  <a:lumMod val="75000"/>
                </a:schemeClr>
              </a:solidFill>
            </a:endParaRPr>
          </a:p>
          <a:p>
            <a:pPr marL="1211580" indent="-1143000">
              <a:buNone/>
            </a:pPr>
            <a:r>
              <a:rPr lang="ru-RU" sz="6400" dirty="0" smtClean="0"/>
              <a:t>10. </a:t>
            </a:r>
            <a:r>
              <a:rPr lang="en-US" sz="6400" dirty="0" smtClean="0">
                <a:solidFill>
                  <a:schemeClr val="accent3">
                    <a:lumMod val="75000"/>
                  </a:schemeClr>
                </a:solidFill>
              </a:rPr>
              <a:t>a telephone</a:t>
            </a:r>
            <a:endParaRPr lang="ru-RU" sz="6400" dirty="0" smtClean="0">
              <a:solidFill>
                <a:schemeClr val="accent3">
                  <a:lumMod val="75000"/>
                </a:schemeClr>
              </a:solidFill>
            </a:endParaRPr>
          </a:p>
          <a:p>
            <a:pPr marL="582930" indent="-514350">
              <a:buNone/>
            </a:pPr>
            <a:endParaRPr lang="ru-RU" dirty="0"/>
          </a:p>
        </p:txBody>
      </p:sp>
      <p:sp>
        <p:nvSpPr>
          <p:cNvPr id="11" name="Содержимое 10"/>
          <p:cNvSpPr>
            <a:spLocks noGrp="1"/>
          </p:cNvSpPr>
          <p:nvPr>
            <p:ph sz="half" idx="2"/>
          </p:nvPr>
        </p:nvSpPr>
        <p:spPr>
          <a:xfrm>
            <a:off x="3357554" y="1600201"/>
            <a:ext cx="5143536" cy="3400436"/>
          </a:xfrm>
        </p:spPr>
        <p:txBody>
          <a:bodyPr>
            <a:normAutofit fontScale="25000" lnSpcReduction="20000"/>
          </a:bodyPr>
          <a:lstStyle/>
          <a:p>
            <a:pPr marL="1211580" indent="-1143000">
              <a:buNone/>
            </a:pPr>
            <a:r>
              <a:rPr lang="en-US" sz="6200" dirty="0" smtClean="0">
                <a:solidFill>
                  <a:schemeClr val="accent5">
                    <a:lumMod val="60000"/>
                    <a:lumOff val="40000"/>
                  </a:schemeClr>
                </a:solidFill>
              </a:rPr>
              <a:t>a. to take photographs</a:t>
            </a:r>
            <a:endParaRPr lang="ru-RU" sz="6200" dirty="0" smtClean="0">
              <a:solidFill>
                <a:schemeClr val="accent5">
                  <a:lumMod val="60000"/>
                  <a:lumOff val="40000"/>
                </a:schemeClr>
              </a:solidFill>
            </a:endParaRPr>
          </a:p>
          <a:p>
            <a:pPr marL="1211580" indent="-1143000">
              <a:buNone/>
            </a:pPr>
            <a:r>
              <a:rPr lang="en-US" sz="6200" dirty="0" smtClean="0">
                <a:solidFill>
                  <a:schemeClr val="accent5">
                    <a:lumMod val="60000"/>
                    <a:lumOff val="40000"/>
                  </a:schemeClr>
                </a:solidFill>
              </a:rPr>
              <a:t>b. to receive or make calls around the home</a:t>
            </a:r>
            <a:endParaRPr lang="ru-RU" sz="6200" dirty="0" smtClean="0">
              <a:solidFill>
                <a:schemeClr val="accent5">
                  <a:lumMod val="60000"/>
                  <a:lumOff val="40000"/>
                </a:schemeClr>
              </a:solidFill>
            </a:endParaRPr>
          </a:p>
          <a:p>
            <a:pPr marL="1211580" indent="-1143000">
              <a:buNone/>
            </a:pPr>
            <a:r>
              <a:rPr lang="en-US" sz="6200" dirty="0" smtClean="0">
                <a:solidFill>
                  <a:schemeClr val="accent5">
                    <a:lumMod val="60000"/>
                    <a:lumOff val="40000"/>
                  </a:schemeClr>
                </a:solidFill>
              </a:rPr>
              <a:t>c. to perform everyday cleaning tasks</a:t>
            </a:r>
            <a:endParaRPr lang="ru-RU" sz="6200" dirty="0" smtClean="0">
              <a:solidFill>
                <a:schemeClr val="accent5">
                  <a:lumMod val="60000"/>
                  <a:lumOff val="40000"/>
                </a:schemeClr>
              </a:solidFill>
            </a:endParaRPr>
          </a:p>
          <a:p>
            <a:pPr marL="1211580" indent="-1143000">
              <a:buNone/>
            </a:pPr>
            <a:r>
              <a:rPr lang="en-US" sz="6200" dirty="0" smtClean="0">
                <a:solidFill>
                  <a:schemeClr val="accent5">
                    <a:lumMod val="60000"/>
                    <a:lumOff val="40000"/>
                  </a:schemeClr>
                </a:solidFill>
              </a:rPr>
              <a:t>d. to move  fast and quick around the world</a:t>
            </a:r>
            <a:endParaRPr lang="ru-RU" sz="6200" dirty="0" smtClean="0">
              <a:solidFill>
                <a:schemeClr val="accent5">
                  <a:lumMod val="60000"/>
                  <a:lumOff val="40000"/>
                </a:schemeClr>
              </a:solidFill>
            </a:endParaRPr>
          </a:p>
          <a:p>
            <a:pPr marL="1211580" indent="-1143000">
              <a:buNone/>
            </a:pPr>
            <a:r>
              <a:rPr lang="en-US" sz="6200" dirty="0" smtClean="0">
                <a:solidFill>
                  <a:schemeClr val="accent5">
                    <a:lumMod val="60000"/>
                    <a:lumOff val="40000"/>
                  </a:schemeClr>
                </a:solidFill>
              </a:rPr>
              <a:t>e. to watch pre-recorded videos</a:t>
            </a:r>
            <a:endParaRPr lang="ru-RU" sz="6200" dirty="0" smtClean="0">
              <a:solidFill>
                <a:schemeClr val="accent5">
                  <a:lumMod val="60000"/>
                  <a:lumOff val="40000"/>
                </a:schemeClr>
              </a:solidFill>
            </a:endParaRPr>
          </a:p>
          <a:p>
            <a:pPr marL="1211580" indent="-1143000">
              <a:buNone/>
            </a:pPr>
            <a:r>
              <a:rPr lang="en-US" sz="6200" dirty="0" smtClean="0">
                <a:solidFill>
                  <a:schemeClr val="accent5">
                    <a:lumMod val="60000"/>
                    <a:lumOff val="40000"/>
                  </a:schemeClr>
                </a:solidFill>
              </a:rPr>
              <a:t>f. to keep food fresh for a long time</a:t>
            </a:r>
            <a:endParaRPr lang="ru-RU" sz="6200" dirty="0" smtClean="0">
              <a:solidFill>
                <a:schemeClr val="accent5">
                  <a:lumMod val="60000"/>
                  <a:lumOff val="40000"/>
                </a:schemeClr>
              </a:solidFill>
            </a:endParaRPr>
          </a:p>
          <a:p>
            <a:pPr marL="1211580" indent="-1143000">
              <a:buNone/>
            </a:pPr>
            <a:r>
              <a:rPr lang="en-US" sz="6200" dirty="0" smtClean="0">
                <a:solidFill>
                  <a:schemeClr val="accent5">
                    <a:lumMod val="60000"/>
                    <a:lumOff val="40000"/>
                  </a:schemeClr>
                </a:solidFill>
              </a:rPr>
              <a:t>g. to have fun and to entertain </a:t>
            </a:r>
          </a:p>
          <a:p>
            <a:pPr marL="1211580" indent="-1143000">
              <a:buNone/>
            </a:pPr>
            <a:r>
              <a:rPr lang="en-US" sz="6200" dirty="0" smtClean="0">
                <a:solidFill>
                  <a:schemeClr val="accent5">
                    <a:lumMod val="60000"/>
                    <a:lumOff val="40000"/>
                  </a:schemeClr>
                </a:solidFill>
              </a:rPr>
              <a:t>h. a system for sending or receiving speech</a:t>
            </a:r>
          </a:p>
          <a:p>
            <a:pPr marL="1211580" indent="-1143000">
              <a:buNone/>
            </a:pPr>
            <a:r>
              <a:rPr lang="en-US" sz="6200" dirty="0" smtClean="0">
                <a:solidFill>
                  <a:schemeClr val="accent5">
                    <a:lumMod val="60000"/>
                    <a:lumOff val="40000"/>
                  </a:schemeClr>
                </a:solidFill>
              </a:rPr>
              <a:t>over long distance</a:t>
            </a:r>
            <a:endParaRPr lang="ru-RU" sz="6200" dirty="0" smtClean="0">
              <a:solidFill>
                <a:schemeClr val="accent5">
                  <a:lumMod val="60000"/>
                  <a:lumOff val="40000"/>
                </a:schemeClr>
              </a:solidFill>
            </a:endParaRPr>
          </a:p>
          <a:p>
            <a:pPr marL="1211580" indent="-1143000">
              <a:buNone/>
            </a:pPr>
            <a:r>
              <a:rPr lang="en-US" sz="6200" dirty="0" smtClean="0">
                <a:solidFill>
                  <a:schemeClr val="accent5">
                    <a:lumMod val="60000"/>
                    <a:lumOff val="40000"/>
                  </a:schemeClr>
                </a:solidFill>
              </a:rPr>
              <a:t>i. to write programs, play games, find and</a:t>
            </a:r>
          </a:p>
          <a:p>
            <a:pPr marL="1211580" indent="-1143000">
              <a:buNone/>
            </a:pPr>
            <a:r>
              <a:rPr lang="en-US" sz="6200" dirty="0" smtClean="0">
                <a:solidFill>
                  <a:schemeClr val="accent5">
                    <a:lumMod val="60000"/>
                    <a:lumOff val="40000"/>
                  </a:schemeClr>
                </a:solidFill>
              </a:rPr>
              <a:t>use information</a:t>
            </a:r>
            <a:endParaRPr lang="ru-RU" sz="6200" dirty="0" smtClean="0">
              <a:solidFill>
                <a:schemeClr val="accent5">
                  <a:lumMod val="60000"/>
                  <a:lumOff val="40000"/>
                </a:schemeClr>
              </a:solidFill>
            </a:endParaRPr>
          </a:p>
          <a:p>
            <a:pPr marL="1211580" indent="-1143000">
              <a:buNone/>
            </a:pPr>
            <a:r>
              <a:rPr lang="en-US" sz="6200" dirty="0" smtClean="0">
                <a:solidFill>
                  <a:schemeClr val="accent5">
                    <a:lumMod val="60000"/>
                    <a:lumOff val="40000"/>
                  </a:schemeClr>
                </a:solidFill>
              </a:rPr>
              <a:t>j. to move wherever you want by yourself</a:t>
            </a:r>
          </a:p>
          <a:p>
            <a:pPr marL="1211580" indent="-1143000">
              <a:buNone/>
            </a:pPr>
            <a:endParaRPr lang="en-US" sz="6400" dirty="0" smtClean="0"/>
          </a:p>
          <a:p>
            <a:pPr marL="1211580" indent="-1143000">
              <a:buNone/>
            </a:pPr>
            <a:endParaRPr lang="ru-RU" sz="6400" dirty="0" smtClean="0"/>
          </a:p>
          <a:p>
            <a:pPr marL="582930" indent="-514350">
              <a:buNone/>
            </a:pPr>
            <a:endParaRPr lang="ru-RU" dirty="0"/>
          </a:p>
        </p:txBody>
      </p:sp>
      <p:pic>
        <p:nvPicPr>
          <p:cNvPr id="6" name="Picture 5" descr="C:\Program Files\Microsoft Office\MEDIA\CAGCAT10\j0285750.wmf"/>
          <p:cNvPicPr>
            <a:picLocks noChangeAspect="1" noChangeArrowheads="1"/>
          </p:cNvPicPr>
          <p:nvPr/>
        </p:nvPicPr>
        <p:blipFill>
          <a:blip r:embed="rId3"/>
          <a:srcRect/>
          <a:stretch>
            <a:fillRect/>
          </a:stretch>
        </p:blipFill>
        <p:spPr bwMode="auto">
          <a:xfrm>
            <a:off x="7215206" y="285728"/>
            <a:ext cx="1824037" cy="1120775"/>
          </a:xfrm>
          <a:prstGeom prst="rect">
            <a:avLst/>
          </a:prstGeom>
          <a:noFill/>
        </p:spPr>
      </p:pic>
      <p:pic>
        <p:nvPicPr>
          <p:cNvPr id="7" name="Picture 9" descr="C:\Documents and Settings\user\Local Settings\Temporary Internet Files\Content.IE5\9UO7OYR4\MCj04399980000[1].png"/>
          <p:cNvPicPr>
            <a:picLocks noChangeAspect="1" noChangeArrowheads="1"/>
          </p:cNvPicPr>
          <p:nvPr/>
        </p:nvPicPr>
        <p:blipFill>
          <a:blip r:embed="rId4"/>
          <a:srcRect/>
          <a:stretch>
            <a:fillRect/>
          </a:stretch>
        </p:blipFill>
        <p:spPr bwMode="auto">
          <a:xfrm>
            <a:off x="642910" y="5000636"/>
            <a:ext cx="3071834" cy="1535917"/>
          </a:xfrm>
          <a:prstGeom prst="rect">
            <a:avLst/>
          </a:prstGeom>
          <a:noFill/>
        </p:spPr>
      </p:pic>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
                                        <p:tgtEl>
                                          <p:spTgt spid="3">
                                            <p:txEl>
                                              <p:pRg st="0" end="0"/>
                                            </p:txEl>
                                          </p:spTgt>
                                        </p:tgtEl>
                                      </p:cBhvr>
                                    </p:animEffect>
                                    <p:anim calcmode="lin" valueType="num">
                                      <p:cBhvr>
                                        <p:cTn id="8"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
                                        <p:tgtEl>
                                          <p:spTgt spid="3">
                                            <p:txEl>
                                              <p:pRg st="1" end="1"/>
                                            </p:txEl>
                                          </p:spTgt>
                                        </p:tgtEl>
                                      </p:cBhvr>
                                    </p:animEffect>
                                    <p:anim calcmode="lin" valueType="num">
                                      <p:cBhvr>
                                        <p:cTn id="17"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
                                        <p:tgtEl>
                                          <p:spTgt spid="3">
                                            <p:txEl>
                                              <p:pRg st="2" end="2"/>
                                            </p:txEl>
                                          </p:spTgt>
                                        </p:tgtEl>
                                      </p:cBhvr>
                                    </p:animEffect>
                                    <p:anim calcmode="lin" valueType="num">
                                      <p:cBhvr>
                                        <p:cTn id="26"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
                                        <p:tgtEl>
                                          <p:spTgt spid="3">
                                            <p:txEl>
                                              <p:pRg st="3" end="3"/>
                                            </p:txEl>
                                          </p:spTgt>
                                        </p:tgtEl>
                                      </p:cBhvr>
                                    </p:animEffect>
                                    <p:anim calcmode="lin" valueType="num">
                                      <p:cBhvr>
                                        <p:cTn id="35" dur="4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400" fill="hold"/>
                                        <p:tgtEl>
                                          <p:spTgt spid="3">
                                            <p:txEl>
                                              <p:pRg st="3" end="3"/>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3" presetClass="entr" presetSubtype="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100"/>
                                        <p:tgtEl>
                                          <p:spTgt spid="3">
                                            <p:txEl>
                                              <p:pRg st="4" end="4"/>
                                            </p:txEl>
                                          </p:spTgt>
                                        </p:tgtEl>
                                      </p:cBhvr>
                                    </p:animEffect>
                                    <p:anim calcmode="lin" valueType="num">
                                      <p:cBhvr>
                                        <p:cTn id="44" dur="4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5" dur="400" fill="hold"/>
                                        <p:tgtEl>
                                          <p:spTgt spid="3">
                                            <p:txEl>
                                              <p:pRg st="4" end="4"/>
                                            </p:txEl>
                                          </p:spTgt>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3">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3">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3" presetClass="entr" presetSubtype="0" fill="hold" grpId="0"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Effect transition="in" filter="fade">
                                      <p:cBhvr>
                                        <p:cTn id="52" dur="100"/>
                                        <p:tgtEl>
                                          <p:spTgt spid="3">
                                            <p:txEl>
                                              <p:pRg st="5" end="5"/>
                                            </p:txEl>
                                          </p:spTgt>
                                        </p:tgtEl>
                                      </p:cBhvr>
                                    </p:animEffect>
                                    <p:anim calcmode="lin" valueType="num">
                                      <p:cBhvr>
                                        <p:cTn id="53" dur="4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4" dur="400" fill="hold"/>
                                        <p:tgtEl>
                                          <p:spTgt spid="3">
                                            <p:txEl>
                                              <p:pRg st="5" end="5"/>
                                            </p:txEl>
                                          </p:spTgt>
                                        </p:tgtEl>
                                        <p:attrNameLst>
                                          <p:attrName>ppt_y</p:attrName>
                                        </p:attrNameLst>
                                      </p:cBhvr>
                                      <p:tavLst>
                                        <p:tav tm="0">
                                          <p:val>
                                            <p:strVal val="#ppt_y+0.31"/>
                                          </p:val>
                                        </p:tav>
                                        <p:tav tm="100000">
                                          <p:val>
                                            <p:strVal val="#ppt_y+0.31"/>
                                          </p:val>
                                        </p:tav>
                                      </p:tavLst>
                                    </p:anim>
                                    <p:anim calcmode="lin" valueType="num">
                                      <p:cBhvr>
                                        <p:cTn id="55" dur="600" decel="50000" fill="hold">
                                          <p:stCondLst>
                                            <p:cond delay="400"/>
                                          </p:stCondLst>
                                        </p:cTn>
                                        <p:tgtEl>
                                          <p:spTgt spid="3">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6" dur="600" decel="50000" fill="hold">
                                          <p:stCondLst>
                                            <p:cond delay="400"/>
                                          </p:stCondLst>
                                        </p:cTn>
                                        <p:tgtEl>
                                          <p:spTgt spid="3">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3" presetClass="entr" presetSubtype="0" fill="hold" grpId="0"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Effect transition="in" filter="fade">
                                      <p:cBhvr>
                                        <p:cTn id="61" dur="100"/>
                                        <p:tgtEl>
                                          <p:spTgt spid="3">
                                            <p:txEl>
                                              <p:pRg st="6" end="6"/>
                                            </p:txEl>
                                          </p:spTgt>
                                        </p:tgtEl>
                                      </p:cBhvr>
                                    </p:animEffect>
                                    <p:anim calcmode="lin" valueType="num">
                                      <p:cBhvr>
                                        <p:cTn id="62" dur="4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3" dur="400" fill="hold"/>
                                        <p:tgtEl>
                                          <p:spTgt spid="3">
                                            <p:txEl>
                                              <p:pRg st="6" end="6"/>
                                            </p:txEl>
                                          </p:spTgt>
                                        </p:tgtEl>
                                        <p:attrNameLst>
                                          <p:attrName>ppt_y</p:attrName>
                                        </p:attrNameLst>
                                      </p:cBhvr>
                                      <p:tavLst>
                                        <p:tav tm="0">
                                          <p:val>
                                            <p:strVal val="#ppt_y+0.31"/>
                                          </p:val>
                                        </p:tav>
                                        <p:tav tm="100000">
                                          <p:val>
                                            <p:strVal val="#ppt_y+0.31"/>
                                          </p:val>
                                        </p:tav>
                                      </p:tavLst>
                                    </p:anim>
                                    <p:anim calcmode="lin" valueType="num">
                                      <p:cBhvr>
                                        <p:cTn id="64" dur="600" decel="50000" fill="hold">
                                          <p:stCondLst>
                                            <p:cond delay="400"/>
                                          </p:stCondLst>
                                        </p:cTn>
                                        <p:tgtEl>
                                          <p:spTgt spid="3">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5" dur="600" decel="50000" fill="hold">
                                          <p:stCondLst>
                                            <p:cond delay="400"/>
                                          </p:stCondLst>
                                        </p:cTn>
                                        <p:tgtEl>
                                          <p:spTgt spid="3">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3" presetClass="entr" presetSubtype="0" fill="hold" grpId="0" nodeType="clickEffect">
                                  <p:stCondLst>
                                    <p:cond delay="0"/>
                                  </p:stCondLst>
                                  <p:childTnLst>
                                    <p:set>
                                      <p:cBhvr>
                                        <p:cTn id="69" dur="1" fill="hold">
                                          <p:stCondLst>
                                            <p:cond delay="0"/>
                                          </p:stCondLst>
                                        </p:cTn>
                                        <p:tgtEl>
                                          <p:spTgt spid="3">
                                            <p:txEl>
                                              <p:pRg st="7" end="7"/>
                                            </p:txEl>
                                          </p:spTgt>
                                        </p:tgtEl>
                                        <p:attrNameLst>
                                          <p:attrName>style.visibility</p:attrName>
                                        </p:attrNameLst>
                                      </p:cBhvr>
                                      <p:to>
                                        <p:strVal val="visible"/>
                                      </p:to>
                                    </p:set>
                                    <p:animEffect transition="in" filter="fade">
                                      <p:cBhvr>
                                        <p:cTn id="70" dur="100"/>
                                        <p:tgtEl>
                                          <p:spTgt spid="3">
                                            <p:txEl>
                                              <p:pRg st="7" end="7"/>
                                            </p:txEl>
                                          </p:spTgt>
                                        </p:tgtEl>
                                      </p:cBhvr>
                                    </p:animEffect>
                                    <p:anim calcmode="lin" valueType="num">
                                      <p:cBhvr>
                                        <p:cTn id="71" dur="4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72" dur="400" fill="hold"/>
                                        <p:tgtEl>
                                          <p:spTgt spid="3">
                                            <p:txEl>
                                              <p:pRg st="7" end="7"/>
                                            </p:txEl>
                                          </p:spTgt>
                                        </p:tgtEl>
                                        <p:attrNameLst>
                                          <p:attrName>ppt_y</p:attrName>
                                        </p:attrNameLst>
                                      </p:cBhvr>
                                      <p:tavLst>
                                        <p:tav tm="0">
                                          <p:val>
                                            <p:strVal val="#ppt_y+0.31"/>
                                          </p:val>
                                        </p:tav>
                                        <p:tav tm="100000">
                                          <p:val>
                                            <p:strVal val="#ppt_y+0.31"/>
                                          </p:val>
                                        </p:tav>
                                      </p:tavLst>
                                    </p:anim>
                                    <p:anim calcmode="lin" valueType="num">
                                      <p:cBhvr>
                                        <p:cTn id="73" dur="600" decel="50000" fill="hold">
                                          <p:stCondLst>
                                            <p:cond delay="400"/>
                                          </p:stCondLst>
                                        </p:cTn>
                                        <p:tgtEl>
                                          <p:spTgt spid="3">
                                            <p:txEl>
                                              <p:pRg st="7" end="7"/>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4" dur="600" decel="50000" fill="hold">
                                          <p:stCondLst>
                                            <p:cond delay="400"/>
                                          </p:stCondLst>
                                        </p:cTn>
                                        <p:tgtEl>
                                          <p:spTgt spid="3">
                                            <p:txEl>
                                              <p:pRg st="7" end="7"/>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3" presetClass="entr" presetSubtype="0" fill="hold" grpId="0" nodeType="clickEffect">
                                  <p:stCondLst>
                                    <p:cond delay="0"/>
                                  </p:stCondLst>
                                  <p:childTnLst>
                                    <p:set>
                                      <p:cBhvr>
                                        <p:cTn id="78" dur="1" fill="hold">
                                          <p:stCondLst>
                                            <p:cond delay="0"/>
                                          </p:stCondLst>
                                        </p:cTn>
                                        <p:tgtEl>
                                          <p:spTgt spid="3">
                                            <p:txEl>
                                              <p:pRg st="8" end="8"/>
                                            </p:txEl>
                                          </p:spTgt>
                                        </p:tgtEl>
                                        <p:attrNameLst>
                                          <p:attrName>style.visibility</p:attrName>
                                        </p:attrNameLst>
                                      </p:cBhvr>
                                      <p:to>
                                        <p:strVal val="visible"/>
                                      </p:to>
                                    </p:set>
                                    <p:animEffect transition="in" filter="fade">
                                      <p:cBhvr>
                                        <p:cTn id="79" dur="100"/>
                                        <p:tgtEl>
                                          <p:spTgt spid="3">
                                            <p:txEl>
                                              <p:pRg st="8" end="8"/>
                                            </p:txEl>
                                          </p:spTgt>
                                        </p:tgtEl>
                                      </p:cBhvr>
                                    </p:animEffect>
                                    <p:anim calcmode="lin" valueType="num">
                                      <p:cBhvr>
                                        <p:cTn id="80" dur="4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81" dur="400" fill="hold"/>
                                        <p:tgtEl>
                                          <p:spTgt spid="3">
                                            <p:txEl>
                                              <p:pRg st="8" end="8"/>
                                            </p:txEl>
                                          </p:spTgt>
                                        </p:tgtEl>
                                        <p:attrNameLst>
                                          <p:attrName>ppt_y</p:attrName>
                                        </p:attrNameLst>
                                      </p:cBhvr>
                                      <p:tavLst>
                                        <p:tav tm="0">
                                          <p:val>
                                            <p:strVal val="#ppt_y+0.31"/>
                                          </p:val>
                                        </p:tav>
                                        <p:tav tm="100000">
                                          <p:val>
                                            <p:strVal val="#ppt_y+0.31"/>
                                          </p:val>
                                        </p:tav>
                                      </p:tavLst>
                                    </p:anim>
                                    <p:anim calcmode="lin" valueType="num">
                                      <p:cBhvr>
                                        <p:cTn id="82" dur="600" decel="50000" fill="hold">
                                          <p:stCondLst>
                                            <p:cond delay="400"/>
                                          </p:stCondLst>
                                        </p:cTn>
                                        <p:tgtEl>
                                          <p:spTgt spid="3">
                                            <p:txEl>
                                              <p:pRg st="8" end="8"/>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3" dur="600" decel="50000" fill="hold">
                                          <p:stCondLst>
                                            <p:cond delay="400"/>
                                          </p:stCondLst>
                                        </p:cTn>
                                        <p:tgtEl>
                                          <p:spTgt spid="3">
                                            <p:txEl>
                                              <p:pRg st="8" end="8"/>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3" presetClass="entr" presetSubtype="0" fill="hold" grpId="0" nodeType="clickEffect">
                                  <p:stCondLst>
                                    <p:cond delay="0"/>
                                  </p:stCondLst>
                                  <p:childTnLst>
                                    <p:set>
                                      <p:cBhvr>
                                        <p:cTn id="87" dur="1" fill="hold">
                                          <p:stCondLst>
                                            <p:cond delay="0"/>
                                          </p:stCondLst>
                                        </p:cTn>
                                        <p:tgtEl>
                                          <p:spTgt spid="3">
                                            <p:txEl>
                                              <p:pRg st="9" end="9"/>
                                            </p:txEl>
                                          </p:spTgt>
                                        </p:tgtEl>
                                        <p:attrNameLst>
                                          <p:attrName>style.visibility</p:attrName>
                                        </p:attrNameLst>
                                      </p:cBhvr>
                                      <p:to>
                                        <p:strVal val="visible"/>
                                      </p:to>
                                    </p:set>
                                    <p:animEffect transition="in" filter="fade">
                                      <p:cBhvr>
                                        <p:cTn id="88" dur="100"/>
                                        <p:tgtEl>
                                          <p:spTgt spid="3">
                                            <p:txEl>
                                              <p:pRg st="9" end="9"/>
                                            </p:txEl>
                                          </p:spTgt>
                                        </p:tgtEl>
                                      </p:cBhvr>
                                    </p:animEffect>
                                    <p:anim calcmode="lin" valueType="num">
                                      <p:cBhvr>
                                        <p:cTn id="89" dur="4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90" dur="400" fill="hold"/>
                                        <p:tgtEl>
                                          <p:spTgt spid="3">
                                            <p:txEl>
                                              <p:pRg st="9" end="9"/>
                                            </p:txEl>
                                          </p:spTgt>
                                        </p:tgtEl>
                                        <p:attrNameLst>
                                          <p:attrName>ppt_y</p:attrName>
                                        </p:attrNameLst>
                                      </p:cBhvr>
                                      <p:tavLst>
                                        <p:tav tm="0">
                                          <p:val>
                                            <p:strVal val="#ppt_y+0.31"/>
                                          </p:val>
                                        </p:tav>
                                        <p:tav tm="100000">
                                          <p:val>
                                            <p:strVal val="#ppt_y+0.31"/>
                                          </p:val>
                                        </p:tav>
                                      </p:tavLst>
                                    </p:anim>
                                    <p:anim calcmode="lin" valueType="num">
                                      <p:cBhvr>
                                        <p:cTn id="91" dur="600" decel="50000" fill="hold">
                                          <p:stCondLst>
                                            <p:cond delay="400"/>
                                          </p:stCondLst>
                                        </p:cTn>
                                        <p:tgtEl>
                                          <p:spTgt spid="3">
                                            <p:txEl>
                                              <p:pRg st="9" end="9"/>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92" dur="600" decel="50000" fill="hold">
                                          <p:stCondLst>
                                            <p:cond delay="400"/>
                                          </p:stCondLst>
                                        </p:cTn>
                                        <p:tgtEl>
                                          <p:spTgt spid="3">
                                            <p:txEl>
                                              <p:pRg st="9" end="9"/>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3" presetClass="entr" presetSubtype="0" fill="hold" grpId="0" nodeType="clickEffect">
                                  <p:stCondLst>
                                    <p:cond delay="0"/>
                                  </p:stCondLst>
                                  <p:childTnLst>
                                    <p:set>
                                      <p:cBhvr>
                                        <p:cTn id="96" dur="1" fill="hold">
                                          <p:stCondLst>
                                            <p:cond delay="0"/>
                                          </p:stCondLst>
                                        </p:cTn>
                                        <p:tgtEl>
                                          <p:spTgt spid="11">
                                            <p:txEl>
                                              <p:pRg st="0" end="0"/>
                                            </p:txEl>
                                          </p:spTgt>
                                        </p:tgtEl>
                                        <p:attrNameLst>
                                          <p:attrName>style.visibility</p:attrName>
                                        </p:attrNameLst>
                                      </p:cBhvr>
                                      <p:to>
                                        <p:strVal val="visible"/>
                                      </p:to>
                                    </p:set>
                                    <p:animEffect transition="in" filter="fade">
                                      <p:cBhvr>
                                        <p:cTn id="97" dur="100"/>
                                        <p:tgtEl>
                                          <p:spTgt spid="11">
                                            <p:txEl>
                                              <p:pRg st="0" end="0"/>
                                            </p:txEl>
                                          </p:spTgt>
                                        </p:tgtEl>
                                      </p:cBhvr>
                                    </p:animEffect>
                                    <p:anim calcmode="lin" valueType="num">
                                      <p:cBhvr>
                                        <p:cTn id="98" dur="4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9" dur="400" fill="hold"/>
                                        <p:tgtEl>
                                          <p:spTgt spid="11">
                                            <p:txEl>
                                              <p:pRg st="0" end="0"/>
                                            </p:txEl>
                                          </p:spTgt>
                                        </p:tgtEl>
                                        <p:attrNameLst>
                                          <p:attrName>ppt_y</p:attrName>
                                        </p:attrNameLst>
                                      </p:cBhvr>
                                      <p:tavLst>
                                        <p:tav tm="0">
                                          <p:val>
                                            <p:strVal val="#ppt_y+0.31"/>
                                          </p:val>
                                        </p:tav>
                                        <p:tav tm="100000">
                                          <p:val>
                                            <p:strVal val="#ppt_y+0.31"/>
                                          </p:val>
                                        </p:tav>
                                      </p:tavLst>
                                    </p:anim>
                                    <p:anim calcmode="lin" valueType="num">
                                      <p:cBhvr>
                                        <p:cTn id="100" dur="600" decel="50000" fill="hold">
                                          <p:stCondLst>
                                            <p:cond delay="400"/>
                                          </p:stCondLst>
                                        </p:cTn>
                                        <p:tgtEl>
                                          <p:spTgt spid="11">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01" dur="600" decel="50000" fill="hold">
                                          <p:stCondLst>
                                            <p:cond delay="400"/>
                                          </p:stCondLst>
                                        </p:cTn>
                                        <p:tgtEl>
                                          <p:spTgt spid="11">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43" presetClass="entr" presetSubtype="0" fill="hold" grpId="0" nodeType="clickEffect">
                                  <p:stCondLst>
                                    <p:cond delay="0"/>
                                  </p:stCondLst>
                                  <p:childTnLst>
                                    <p:set>
                                      <p:cBhvr>
                                        <p:cTn id="105" dur="1" fill="hold">
                                          <p:stCondLst>
                                            <p:cond delay="0"/>
                                          </p:stCondLst>
                                        </p:cTn>
                                        <p:tgtEl>
                                          <p:spTgt spid="11">
                                            <p:txEl>
                                              <p:pRg st="1" end="1"/>
                                            </p:txEl>
                                          </p:spTgt>
                                        </p:tgtEl>
                                        <p:attrNameLst>
                                          <p:attrName>style.visibility</p:attrName>
                                        </p:attrNameLst>
                                      </p:cBhvr>
                                      <p:to>
                                        <p:strVal val="visible"/>
                                      </p:to>
                                    </p:set>
                                    <p:animEffect transition="in" filter="fade">
                                      <p:cBhvr>
                                        <p:cTn id="106" dur="100"/>
                                        <p:tgtEl>
                                          <p:spTgt spid="11">
                                            <p:txEl>
                                              <p:pRg st="1" end="1"/>
                                            </p:txEl>
                                          </p:spTgt>
                                        </p:tgtEl>
                                      </p:cBhvr>
                                    </p:animEffect>
                                    <p:anim calcmode="lin" valueType="num">
                                      <p:cBhvr>
                                        <p:cTn id="107" dur="4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08" dur="400" fill="hold"/>
                                        <p:tgtEl>
                                          <p:spTgt spid="11">
                                            <p:txEl>
                                              <p:pRg st="1" end="1"/>
                                            </p:txEl>
                                          </p:spTgt>
                                        </p:tgtEl>
                                        <p:attrNameLst>
                                          <p:attrName>ppt_y</p:attrName>
                                        </p:attrNameLst>
                                      </p:cBhvr>
                                      <p:tavLst>
                                        <p:tav tm="0">
                                          <p:val>
                                            <p:strVal val="#ppt_y+0.31"/>
                                          </p:val>
                                        </p:tav>
                                        <p:tav tm="100000">
                                          <p:val>
                                            <p:strVal val="#ppt_y+0.31"/>
                                          </p:val>
                                        </p:tav>
                                      </p:tavLst>
                                    </p:anim>
                                    <p:anim calcmode="lin" valueType="num">
                                      <p:cBhvr>
                                        <p:cTn id="109" dur="600" decel="50000" fill="hold">
                                          <p:stCondLst>
                                            <p:cond delay="400"/>
                                          </p:stCondLst>
                                        </p:cTn>
                                        <p:tgtEl>
                                          <p:spTgt spid="11">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0" dur="600" decel="50000" fill="hold">
                                          <p:stCondLst>
                                            <p:cond delay="400"/>
                                          </p:stCondLst>
                                        </p:cTn>
                                        <p:tgtEl>
                                          <p:spTgt spid="11">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43" presetClass="entr" presetSubtype="0" fill="hold" grpId="0" nodeType="clickEffect">
                                  <p:stCondLst>
                                    <p:cond delay="0"/>
                                  </p:stCondLst>
                                  <p:childTnLst>
                                    <p:set>
                                      <p:cBhvr>
                                        <p:cTn id="114" dur="1" fill="hold">
                                          <p:stCondLst>
                                            <p:cond delay="0"/>
                                          </p:stCondLst>
                                        </p:cTn>
                                        <p:tgtEl>
                                          <p:spTgt spid="11">
                                            <p:txEl>
                                              <p:pRg st="2" end="2"/>
                                            </p:txEl>
                                          </p:spTgt>
                                        </p:tgtEl>
                                        <p:attrNameLst>
                                          <p:attrName>style.visibility</p:attrName>
                                        </p:attrNameLst>
                                      </p:cBhvr>
                                      <p:to>
                                        <p:strVal val="visible"/>
                                      </p:to>
                                    </p:set>
                                    <p:animEffect transition="in" filter="fade">
                                      <p:cBhvr>
                                        <p:cTn id="115" dur="100"/>
                                        <p:tgtEl>
                                          <p:spTgt spid="11">
                                            <p:txEl>
                                              <p:pRg st="2" end="2"/>
                                            </p:txEl>
                                          </p:spTgt>
                                        </p:tgtEl>
                                      </p:cBhvr>
                                    </p:animEffect>
                                    <p:anim calcmode="lin" valueType="num">
                                      <p:cBhvr>
                                        <p:cTn id="116" dur="4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117" dur="400" fill="hold"/>
                                        <p:tgtEl>
                                          <p:spTgt spid="11">
                                            <p:txEl>
                                              <p:pRg st="2" end="2"/>
                                            </p:txEl>
                                          </p:spTgt>
                                        </p:tgtEl>
                                        <p:attrNameLst>
                                          <p:attrName>ppt_y</p:attrName>
                                        </p:attrNameLst>
                                      </p:cBhvr>
                                      <p:tavLst>
                                        <p:tav tm="0">
                                          <p:val>
                                            <p:strVal val="#ppt_y+0.31"/>
                                          </p:val>
                                        </p:tav>
                                        <p:tav tm="100000">
                                          <p:val>
                                            <p:strVal val="#ppt_y+0.31"/>
                                          </p:val>
                                        </p:tav>
                                      </p:tavLst>
                                    </p:anim>
                                    <p:anim calcmode="lin" valueType="num">
                                      <p:cBhvr>
                                        <p:cTn id="118" dur="600" decel="50000" fill="hold">
                                          <p:stCondLst>
                                            <p:cond delay="400"/>
                                          </p:stCondLst>
                                        </p:cTn>
                                        <p:tgtEl>
                                          <p:spTgt spid="11">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9" dur="600" decel="50000" fill="hold">
                                          <p:stCondLst>
                                            <p:cond delay="400"/>
                                          </p:stCondLst>
                                        </p:cTn>
                                        <p:tgtEl>
                                          <p:spTgt spid="11">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43" presetClass="entr" presetSubtype="0" fill="hold" grpId="0" nodeType="clickEffect">
                                  <p:stCondLst>
                                    <p:cond delay="0"/>
                                  </p:stCondLst>
                                  <p:childTnLst>
                                    <p:set>
                                      <p:cBhvr>
                                        <p:cTn id="123" dur="1" fill="hold">
                                          <p:stCondLst>
                                            <p:cond delay="0"/>
                                          </p:stCondLst>
                                        </p:cTn>
                                        <p:tgtEl>
                                          <p:spTgt spid="11">
                                            <p:txEl>
                                              <p:pRg st="3" end="3"/>
                                            </p:txEl>
                                          </p:spTgt>
                                        </p:tgtEl>
                                        <p:attrNameLst>
                                          <p:attrName>style.visibility</p:attrName>
                                        </p:attrNameLst>
                                      </p:cBhvr>
                                      <p:to>
                                        <p:strVal val="visible"/>
                                      </p:to>
                                    </p:set>
                                    <p:animEffect transition="in" filter="fade">
                                      <p:cBhvr>
                                        <p:cTn id="124" dur="100"/>
                                        <p:tgtEl>
                                          <p:spTgt spid="11">
                                            <p:txEl>
                                              <p:pRg st="3" end="3"/>
                                            </p:txEl>
                                          </p:spTgt>
                                        </p:tgtEl>
                                      </p:cBhvr>
                                    </p:animEffect>
                                    <p:anim calcmode="lin" valueType="num">
                                      <p:cBhvr>
                                        <p:cTn id="125" dur="4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126" dur="400" fill="hold"/>
                                        <p:tgtEl>
                                          <p:spTgt spid="11">
                                            <p:txEl>
                                              <p:pRg st="3" end="3"/>
                                            </p:txEl>
                                          </p:spTgt>
                                        </p:tgtEl>
                                        <p:attrNameLst>
                                          <p:attrName>ppt_y</p:attrName>
                                        </p:attrNameLst>
                                      </p:cBhvr>
                                      <p:tavLst>
                                        <p:tav tm="0">
                                          <p:val>
                                            <p:strVal val="#ppt_y+0.31"/>
                                          </p:val>
                                        </p:tav>
                                        <p:tav tm="100000">
                                          <p:val>
                                            <p:strVal val="#ppt_y+0.31"/>
                                          </p:val>
                                        </p:tav>
                                      </p:tavLst>
                                    </p:anim>
                                    <p:anim calcmode="lin" valueType="num">
                                      <p:cBhvr>
                                        <p:cTn id="127" dur="600" decel="50000" fill="hold">
                                          <p:stCondLst>
                                            <p:cond delay="400"/>
                                          </p:stCondLst>
                                        </p:cTn>
                                        <p:tgtEl>
                                          <p:spTgt spid="11">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28" dur="600" decel="50000" fill="hold">
                                          <p:stCondLst>
                                            <p:cond delay="400"/>
                                          </p:stCondLst>
                                        </p:cTn>
                                        <p:tgtEl>
                                          <p:spTgt spid="11">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3" presetClass="entr" presetSubtype="0" fill="hold" grpId="0" nodeType="clickEffect">
                                  <p:stCondLst>
                                    <p:cond delay="0"/>
                                  </p:stCondLst>
                                  <p:childTnLst>
                                    <p:set>
                                      <p:cBhvr>
                                        <p:cTn id="132" dur="1" fill="hold">
                                          <p:stCondLst>
                                            <p:cond delay="0"/>
                                          </p:stCondLst>
                                        </p:cTn>
                                        <p:tgtEl>
                                          <p:spTgt spid="11">
                                            <p:txEl>
                                              <p:pRg st="4" end="4"/>
                                            </p:txEl>
                                          </p:spTgt>
                                        </p:tgtEl>
                                        <p:attrNameLst>
                                          <p:attrName>style.visibility</p:attrName>
                                        </p:attrNameLst>
                                      </p:cBhvr>
                                      <p:to>
                                        <p:strVal val="visible"/>
                                      </p:to>
                                    </p:set>
                                    <p:animEffect transition="in" filter="fade">
                                      <p:cBhvr>
                                        <p:cTn id="133" dur="100"/>
                                        <p:tgtEl>
                                          <p:spTgt spid="11">
                                            <p:txEl>
                                              <p:pRg st="4" end="4"/>
                                            </p:txEl>
                                          </p:spTgt>
                                        </p:tgtEl>
                                      </p:cBhvr>
                                    </p:animEffect>
                                    <p:anim calcmode="lin" valueType="num">
                                      <p:cBhvr>
                                        <p:cTn id="134" dur="4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135" dur="400" fill="hold"/>
                                        <p:tgtEl>
                                          <p:spTgt spid="11">
                                            <p:txEl>
                                              <p:pRg st="4" end="4"/>
                                            </p:txEl>
                                          </p:spTgt>
                                        </p:tgtEl>
                                        <p:attrNameLst>
                                          <p:attrName>ppt_y</p:attrName>
                                        </p:attrNameLst>
                                      </p:cBhvr>
                                      <p:tavLst>
                                        <p:tav tm="0">
                                          <p:val>
                                            <p:strVal val="#ppt_y+0.31"/>
                                          </p:val>
                                        </p:tav>
                                        <p:tav tm="100000">
                                          <p:val>
                                            <p:strVal val="#ppt_y+0.31"/>
                                          </p:val>
                                        </p:tav>
                                      </p:tavLst>
                                    </p:anim>
                                    <p:anim calcmode="lin" valueType="num">
                                      <p:cBhvr>
                                        <p:cTn id="136" dur="600" decel="50000" fill="hold">
                                          <p:stCondLst>
                                            <p:cond delay="400"/>
                                          </p:stCondLst>
                                        </p:cTn>
                                        <p:tgtEl>
                                          <p:spTgt spid="11">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37" dur="600" decel="50000" fill="hold">
                                          <p:stCondLst>
                                            <p:cond delay="400"/>
                                          </p:stCondLst>
                                        </p:cTn>
                                        <p:tgtEl>
                                          <p:spTgt spid="11">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38" fill="hold">
                      <p:stCondLst>
                        <p:cond delay="indefinite"/>
                      </p:stCondLst>
                      <p:childTnLst>
                        <p:par>
                          <p:cTn id="139" fill="hold">
                            <p:stCondLst>
                              <p:cond delay="0"/>
                            </p:stCondLst>
                            <p:childTnLst>
                              <p:par>
                                <p:cTn id="140" presetID="43" presetClass="entr" presetSubtype="0" fill="hold" grpId="0" nodeType="clickEffect">
                                  <p:stCondLst>
                                    <p:cond delay="0"/>
                                  </p:stCondLst>
                                  <p:childTnLst>
                                    <p:set>
                                      <p:cBhvr>
                                        <p:cTn id="141" dur="1" fill="hold">
                                          <p:stCondLst>
                                            <p:cond delay="0"/>
                                          </p:stCondLst>
                                        </p:cTn>
                                        <p:tgtEl>
                                          <p:spTgt spid="11">
                                            <p:txEl>
                                              <p:pRg st="5" end="5"/>
                                            </p:txEl>
                                          </p:spTgt>
                                        </p:tgtEl>
                                        <p:attrNameLst>
                                          <p:attrName>style.visibility</p:attrName>
                                        </p:attrNameLst>
                                      </p:cBhvr>
                                      <p:to>
                                        <p:strVal val="visible"/>
                                      </p:to>
                                    </p:set>
                                    <p:animEffect transition="in" filter="fade">
                                      <p:cBhvr>
                                        <p:cTn id="142" dur="100"/>
                                        <p:tgtEl>
                                          <p:spTgt spid="11">
                                            <p:txEl>
                                              <p:pRg st="5" end="5"/>
                                            </p:txEl>
                                          </p:spTgt>
                                        </p:tgtEl>
                                      </p:cBhvr>
                                    </p:animEffect>
                                    <p:anim calcmode="lin" valueType="num">
                                      <p:cBhvr>
                                        <p:cTn id="143" dur="4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144" dur="400" fill="hold"/>
                                        <p:tgtEl>
                                          <p:spTgt spid="11">
                                            <p:txEl>
                                              <p:pRg st="5" end="5"/>
                                            </p:txEl>
                                          </p:spTgt>
                                        </p:tgtEl>
                                        <p:attrNameLst>
                                          <p:attrName>ppt_y</p:attrName>
                                        </p:attrNameLst>
                                      </p:cBhvr>
                                      <p:tavLst>
                                        <p:tav tm="0">
                                          <p:val>
                                            <p:strVal val="#ppt_y+0.31"/>
                                          </p:val>
                                        </p:tav>
                                        <p:tav tm="100000">
                                          <p:val>
                                            <p:strVal val="#ppt_y+0.31"/>
                                          </p:val>
                                        </p:tav>
                                      </p:tavLst>
                                    </p:anim>
                                    <p:anim calcmode="lin" valueType="num">
                                      <p:cBhvr>
                                        <p:cTn id="145" dur="600" decel="50000" fill="hold">
                                          <p:stCondLst>
                                            <p:cond delay="400"/>
                                          </p:stCondLst>
                                        </p:cTn>
                                        <p:tgtEl>
                                          <p:spTgt spid="11">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46" dur="600" decel="50000" fill="hold">
                                          <p:stCondLst>
                                            <p:cond delay="400"/>
                                          </p:stCondLst>
                                        </p:cTn>
                                        <p:tgtEl>
                                          <p:spTgt spid="11">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43" presetClass="entr" presetSubtype="0" fill="hold" grpId="0" nodeType="clickEffect">
                                  <p:stCondLst>
                                    <p:cond delay="0"/>
                                  </p:stCondLst>
                                  <p:childTnLst>
                                    <p:set>
                                      <p:cBhvr>
                                        <p:cTn id="150" dur="1" fill="hold">
                                          <p:stCondLst>
                                            <p:cond delay="0"/>
                                          </p:stCondLst>
                                        </p:cTn>
                                        <p:tgtEl>
                                          <p:spTgt spid="11">
                                            <p:txEl>
                                              <p:pRg st="6" end="6"/>
                                            </p:txEl>
                                          </p:spTgt>
                                        </p:tgtEl>
                                        <p:attrNameLst>
                                          <p:attrName>style.visibility</p:attrName>
                                        </p:attrNameLst>
                                      </p:cBhvr>
                                      <p:to>
                                        <p:strVal val="visible"/>
                                      </p:to>
                                    </p:set>
                                    <p:animEffect transition="in" filter="fade">
                                      <p:cBhvr>
                                        <p:cTn id="151" dur="100"/>
                                        <p:tgtEl>
                                          <p:spTgt spid="11">
                                            <p:txEl>
                                              <p:pRg st="6" end="6"/>
                                            </p:txEl>
                                          </p:spTgt>
                                        </p:tgtEl>
                                      </p:cBhvr>
                                    </p:animEffect>
                                    <p:anim calcmode="lin" valueType="num">
                                      <p:cBhvr>
                                        <p:cTn id="152" dur="4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153" dur="400" fill="hold"/>
                                        <p:tgtEl>
                                          <p:spTgt spid="11">
                                            <p:txEl>
                                              <p:pRg st="6" end="6"/>
                                            </p:txEl>
                                          </p:spTgt>
                                        </p:tgtEl>
                                        <p:attrNameLst>
                                          <p:attrName>ppt_y</p:attrName>
                                        </p:attrNameLst>
                                      </p:cBhvr>
                                      <p:tavLst>
                                        <p:tav tm="0">
                                          <p:val>
                                            <p:strVal val="#ppt_y+0.31"/>
                                          </p:val>
                                        </p:tav>
                                        <p:tav tm="100000">
                                          <p:val>
                                            <p:strVal val="#ppt_y+0.31"/>
                                          </p:val>
                                        </p:tav>
                                      </p:tavLst>
                                    </p:anim>
                                    <p:anim calcmode="lin" valueType="num">
                                      <p:cBhvr>
                                        <p:cTn id="154" dur="600" decel="50000" fill="hold">
                                          <p:stCondLst>
                                            <p:cond delay="400"/>
                                          </p:stCondLst>
                                        </p:cTn>
                                        <p:tgtEl>
                                          <p:spTgt spid="11">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55" dur="600" decel="50000" fill="hold">
                                          <p:stCondLst>
                                            <p:cond delay="400"/>
                                          </p:stCondLst>
                                        </p:cTn>
                                        <p:tgtEl>
                                          <p:spTgt spid="11">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56" fill="hold">
                      <p:stCondLst>
                        <p:cond delay="indefinite"/>
                      </p:stCondLst>
                      <p:childTnLst>
                        <p:par>
                          <p:cTn id="157" fill="hold">
                            <p:stCondLst>
                              <p:cond delay="0"/>
                            </p:stCondLst>
                            <p:childTnLst>
                              <p:par>
                                <p:cTn id="158" presetID="43" presetClass="entr" presetSubtype="0" fill="hold" grpId="0" nodeType="clickEffect">
                                  <p:stCondLst>
                                    <p:cond delay="0"/>
                                  </p:stCondLst>
                                  <p:childTnLst>
                                    <p:set>
                                      <p:cBhvr>
                                        <p:cTn id="159" dur="1" fill="hold">
                                          <p:stCondLst>
                                            <p:cond delay="0"/>
                                          </p:stCondLst>
                                        </p:cTn>
                                        <p:tgtEl>
                                          <p:spTgt spid="11">
                                            <p:txEl>
                                              <p:pRg st="7" end="7"/>
                                            </p:txEl>
                                          </p:spTgt>
                                        </p:tgtEl>
                                        <p:attrNameLst>
                                          <p:attrName>style.visibility</p:attrName>
                                        </p:attrNameLst>
                                      </p:cBhvr>
                                      <p:to>
                                        <p:strVal val="visible"/>
                                      </p:to>
                                    </p:set>
                                    <p:animEffect transition="in" filter="fade">
                                      <p:cBhvr>
                                        <p:cTn id="160" dur="100"/>
                                        <p:tgtEl>
                                          <p:spTgt spid="11">
                                            <p:txEl>
                                              <p:pRg st="7" end="7"/>
                                            </p:txEl>
                                          </p:spTgt>
                                        </p:tgtEl>
                                      </p:cBhvr>
                                    </p:animEffect>
                                    <p:anim calcmode="lin" valueType="num">
                                      <p:cBhvr>
                                        <p:cTn id="161" dur="400" fill="hold"/>
                                        <p:tgtEl>
                                          <p:spTgt spid="11">
                                            <p:txEl>
                                              <p:pRg st="7" end="7"/>
                                            </p:txEl>
                                          </p:spTgt>
                                        </p:tgtEl>
                                        <p:attrNameLst>
                                          <p:attrName>ppt_x</p:attrName>
                                        </p:attrNameLst>
                                      </p:cBhvr>
                                      <p:tavLst>
                                        <p:tav tm="0">
                                          <p:val>
                                            <p:strVal val="#ppt_x"/>
                                          </p:val>
                                        </p:tav>
                                        <p:tav tm="100000">
                                          <p:val>
                                            <p:strVal val="#ppt_x"/>
                                          </p:val>
                                        </p:tav>
                                      </p:tavLst>
                                    </p:anim>
                                    <p:anim calcmode="lin" valueType="num">
                                      <p:cBhvr>
                                        <p:cTn id="162" dur="400" fill="hold"/>
                                        <p:tgtEl>
                                          <p:spTgt spid="11">
                                            <p:txEl>
                                              <p:pRg st="7" end="7"/>
                                            </p:txEl>
                                          </p:spTgt>
                                        </p:tgtEl>
                                        <p:attrNameLst>
                                          <p:attrName>ppt_y</p:attrName>
                                        </p:attrNameLst>
                                      </p:cBhvr>
                                      <p:tavLst>
                                        <p:tav tm="0">
                                          <p:val>
                                            <p:strVal val="#ppt_y+0.31"/>
                                          </p:val>
                                        </p:tav>
                                        <p:tav tm="100000">
                                          <p:val>
                                            <p:strVal val="#ppt_y+0.31"/>
                                          </p:val>
                                        </p:tav>
                                      </p:tavLst>
                                    </p:anim>
                                    <p:anim calcmode="lin" valueType="num">
                                      <p:cBhvr>
                                        <p:cTn id="163" dur="600" decel="50000" fill="hold">
                                          <p:stCondLst>
                                            <p:cond delay="400"/>
                                          </p:stCondLst>
                                        </p:cTn>
                                        <p:tgtEl>
                                          <p:spTgt spid="11">
                                            <p:txEl>
                                              <p:pRg st="7" end="7"/>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4" dur="600" decel="50000" fill="hold">
                                          <p:stCondLst>
                                            <p:cond delay="400"/>
                                          </p:stCondLst>
                                        </p:cTn>
                                        <p:tgtEl>
                                          <p:spTgt spid="11">
                                            <p:txEl>
                                              <p:pRg st="7" end="7"/>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43" presetClass="entr" presetSubtype="0" fill="hold" grpId="0" nodeType="clickEffect">
                                  <p:stCondLst>
                                    <p:cond delay="0"/>
                                  </p:stCondLst>
                                  <p:childTnLst>
                                    <p:set>
                                      <p:cBhvr>
                                        <p:cTn id="168" dur="1" fill="hold">
                                          <p:stCondLst>
                                            <p:cond delay="0"/>
                                          </p:stCondLst>
                                        </p:cTn>
                                        <p:tgtEl>
                                          <p:spTgt spid="11">
                                            <p:txEl>
                                              <p:pRg st="8" end="8"/>
                                            </p:txEl>
                                          </p:spTgt>
                                        </p:tgtEl>
                                        <p:attrNameLst>
                                          <p:attrName>style.visibility</p:attrName>
                                        </p:attrNameLst>
                                      </p:cBhvr>
                                      <p:to>
                                        <p:strVal val="visible"/>
                                      </p:to>
                                    </p:set>
                                    <p:animEffect transition="in" filter="fade">
                                      <p:cBhvr>
                                        <p:cTn id="169" dur="100"/>
                                        <p:tgtEl>
                                          <p:spTgt spid="11">
                                            <p:txEl>
                                              <p:pRg st="8" end="8"/>
                                            </p:txEl>
                                          </p:spTgt>
                                        </p:tgtEl>
                                      </p:cBhvr>
                                    </p:animEffect>
                                    <p:anim calcmode="lin" valueType="num">
                                      <p:cBhvr>
                                        <p:cTn id="170" dur="4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171" dur="400" fill="hold"/>
                                        <p:tgtEl>
                                          <p:spTgt spid="11">
                                            <p:txEl>
                                              <p:pRg st="8" end="8"/>
                                            </p:txEl>
                                          </p:spTgt>
                                        </p:tgtEl>
                                        <p:attrNameLst>
                                          <p:attrName>ppt_y</p:attrName>
                                        </p:attrNameLst>
                                      </p:cBhvr>
                                      <p:tavLst>
                                        <p:tav tm="0">
                                          <p:val>
                                            <p:strVal val="#ppt_y+0.31"/>
                                          </p:val>
                                        </p:tav>
                                        <p:tav tm="100000">
                                          <p:val>
                                            <p:strVal val="#ppt_y+0.31"/>
                                          </p:val>
                                        </p:tav>
                                      </p:tavLst>
                                    </p:anim>
                                    <p:anim calcmode="lin" valueType="num">
                                      <p:cBhvr>
                                        <p:cTn id="172" dur="600" decel="50000" fill="hold">
                                          <p:stCondLst>
                                            <p:cond delay="400"/>
                                          </p:stCondLst>
                                        </p:cTn>
                                        <p:tgtEl>
                                          <p:spTgt spid="11">
                                            <p:txEl>
                                              <p:pRg st="8" end="8"/>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73" dur="600" decel="50000" fill="hold">
                                          <p:stCondLst>
                                            <p:cond delay="400"/>
                                          </p:stCondLst>
                                        </p:cTn>
                                        <p:tgtEl>
                                          <p:spTgt spid="11">
                                            <p:txEl>
                                              <p:pRg st="8" end="8"/>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74" fill="hold">
                      <p:stCondLst>
                        <p:cond delay="indefinite"/>
                      </p:stCondLst>
                      <p:childTnLst>
                        <p:par>
                          <p:cTn id="175" fill="hold">
                            <p:stCondLst>
                              <p:cond delay="0"/>
                            </p:stCondLst>
                            <p:childTnLst>
                              <p:par>
                                <p:cTn id="176" presetID="43" presetClass="entr" presetSubtype="0" fill="hold" grpId="0" nodeType="clickEffect">
                                  <p:stCondLst>
                                    <p:cond delay="0"/>
                                  </p:stCondLst>
                                  <p:childTnLst>
                                    <p:set>
                                      <p:cBhvr>
                                        <p:cTn id="177" dur="1" fill="hold">
                                          <p:stCondLst>
                                            <p:cond delay="0"/>
                                          </p:stCondLst>
                                        </p:cTn>
                                        <p:tgtEl>
                                          <p:spTgt spid="11">
                                            <p:txEl>
                                              <p:pRg st="9" end="9"/>
                                            </p:txEl>
                                          </p:spTgt>
                                        </p:tgtEl>
                                        <p:attrNameLst>
                                          <p:attrName>style.visibility</p:attrName>
                                        </p:attrNameLst>
                                      </p:cBhvr>
                                      <p:to>
                                        <p:strVal val="visible"/>
                                      </p:to>
                                    </p:set>
                                    <p:animEffect transition="in" filter="fade">
                                      <p:cBhvr>
                                        <p:cTn id="178" dur="100"/>
                                        <p:tgtEl>
                                          <p:spTgt spid="11">
                                            <p:txEl>
                                              <p:pRg st="9" end="9"/>
                                            </p:txEl>
                                          </p:spTgt>
                                        </p:tgtEl>
                                      </p:cBhvr>
                                    </p:animEffect>
                                    <p:anim calcmode="lin" valueType="num">
                                      <p:cBhvr>
                                        <p:cTn id="179" dur="400" fill="hold"/>
                                        <p:tgtEl>
                                          <p:spTgt spid="11">
                                            <p:txEl>
                                              <p:pRg st="9" end="9"/>
                                            </p:txEl>
                                          </p:spTgt>
                                        </p:tgtEl>
                                        <p:attrNameLst>
                                          <p:attrName>ppt_x</p:attrName>
                                        </p:attrNameLst>
                                      </p:cBhvr>
                                      <p:tavLst>
                                        <p:tav tm="0">
                                          <p:val>
                                            <p:strVal val="#ppt_x"/>
                                          </p:val>
                                        </p:tav>
                                        <p:tav tm="100000">
                                          <p:val>
                                            <p:strVal val="#ppt_x"/>
                                          </p:val>
                                        </p:tav>
                                      </p:tavLst>
                                    </p:anim>
                                    <p:anim calcmode="lin" valueType="num">
                                      <p:cBhvr>
                                        <p:cTn id="180" dur="400" fill="hold"/>
                                        <p:tgtEl>
                                          <p:spTgt spid="11">
                                            <p:txEl>
                                              <p:pRg st="9" end="9"/>
                                            </p:txEl>
                                          </p:spTgt>
                                        </p:tgtEl>
                                        <p:attrNameLst>
                                          <p:attrName>ppt_y</p:attrName>
                                        </p:attrNameLst>
                                      </p:cBhvr>
                                      <p:tavLst>
                                        <p:tav tm="0">
                                          <p:val>
                                            <p:strVal val="#ppt_y+0.31"/>
                                          </p:val>
                                        </p:tav>
                                        <p:tav tm="100000">
                                          <p:val>
                                            <p:strVal val="#ppt_y+0.31"/>
                                          </p:val>
                                        </p:tav>
                                      </p:tavLst>
                                    </p:anim>
                                    <p:anim calcmode="lin" valueType="num">
                                      <p:cBhvr>
                                        <p:cTn id="181" dur="600" decel="50000" fill="hold">
                                          <p:stCondLst>
                                            <p:cond delay="400"/>
                                          </p:stCondLst>
                                        </p:cTn>
                                        <p:tgtEl>
                                          <p:spTgt spid="11">
                                            <p:txEl>
                                              <p:pRg st="9" end="9"/>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2" dur="600" decel="50000" fill="hold">
                                          <p:stCondLst>
                                            <p:cond delay="400"/>
                                          </p:stCondLst>
                                        </p:cTn>
                                        <p:tgtEl>
                                          <p:spTgt spid="11">
                                            <p:txEl>
                                              <p:pRg st="9" end="9"/>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83" fill="hold">
                      <p:stCondLst>
                        <p:cond delay="indefinite"/>
                      </p:stCondLst>
                      <p:childTnLst>
                        <p:par>
                          <p:cTn id="184" fill="hold">
                            <p:stCondLst>
                              <p:cond delay="0"/>
                            </p:stCondLst>
                            <p:childTnLst>
                              <p:par>
                                <p:cTn id="185" presetID="43" presetClass="entr" presetSubtype="0" fill="hold" grpId="0" nodeType="clickEffect">
                                  <p:stCondLst>
                                    <p:cond delay="0"/>
                                  </p:stCondLst>
                                  <p:childTnLst>
                                    <p:set>
                                      <p:cBhvr>
                                        <p:cTn id="186" dur="1" fill="hold">
                                          <p:stCondLst>
                                            <p:cond delay="0"/>
                                          </p:stCondLst>
                                        </p:cTn>
                                        <p:tgtEl>
                                          <p:spTgt spid="11">
                                            <p:txEl>
                                              <p:pRg st="10" end="10"/>
                                            </p:txEl>
                                          </p:spTgt>
                                        </p:tgtEl>
                                        <p:attrNameLst>
                                          <p:attrName>style.visibility</p:attrName>
                                        </p:attrNameLst>
                                      </p:cBhvr>
                                      <p:to>
                                        <p:strVal val="visible"/>
                                      </p:to>
                                    </p:set>
                                    <p:animEffect transition="in" filter="fade">
                                      <p:cBhvr>
                                        <p:cTn id="187" dur="100"/>
                                        <p:tgtEl>
                                          <p:spTgt spid="11">
                                            <p:txEl>
                                              <p:pRg st="10" end="10"/>
                                            </p:txEl>
                                          </p:spTgt>
                                        </p:tgtEl>
                                      </p:cBhvr>
                                    </p:animEffect>
                                    <p:anim calcmode="lin" valueType="num">
                                      <p:cBhvr>
                                        <p:cTn id="188" dur="4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189" dur="400" fill="hold"/>
                                        <p:tgtEl>
                                          <p:spTgt spid="11">
                                            <p:txEl>
                                              <p:pRg st="10" end="10"/>
                                            </p:txEl>
                                          </p:spTgt>
                                        </p:tgtEl>
                                        <p:attrNameLst>
                                          <p:attrName>ppt_y</p:attrName>
                                        </p:attrNameLst>
                                      </p:cBhvr>
                                      <p:tavLst>
                                        <p:tav tm="0">
                                          <p:val>
                                            <p:strVal val="#ppt_y+0.31"/>
                                          </p:val>
                                        </p:tav>
                                        <p:tav tm="100000">
                                          <p:val>
                                            <p:strVal val="#ppt_y+0.31"/>
                                          </p:val>
                                        </p:tav>
                                      </p:tavLst>
                                    </p:anim>
                                    <p:anim calcmode="lin" valueType="num">
                                      <p:cBhvr>
                                        <p:cTn id="190" dur="600" decel="50000" fill="hold">
                                          <p:stCondLst>
                                            <p:cond delay="400"/>
                                          </p:stCondLst>
                                        </p:cTn>
                                        <p:tgtEl>
                                          <p:spTgt spid="11">
                                            <p:txEl>
                                              <p:pRg st="10" end="1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1" dur="600" decel="50000" fill="hold">
                                          <p:stCondLst>
                                            <p:cond delay="400"/>
                                          </p:stCondLst>
                                        </p:cTn>
                                        <p:tgtEl>
                                          <p:spTgt spid="11">
                                            <p:txEl>
                                              <p:pRg st="10" end="1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2" fill="hold">
                      <p:stCondLst>
                        <p:cond delay="indefinite"/>
                      </p:stCondLst>
                      <p:childTnLst>
                        <p:par>
                          <p:cTn id="193" fill="hold">
                            <p:stCondLst>
                              <p:cond delay="0"/>
                            </p:stCondLst>
                            <p:childTnLst>
                              <p:par>
                                <p:cTn id="194" presetID="43" presetClass="entr" presetSubtype="0" fill="hold" grpId="0" nodeType="clickEffect">
                                  <p:stCondLst>
                                    <p:cond delay="0"/>
                                  </p:stCondLst>
                                  <p:childTnLst>
                                    <p:set>
                                      <p:cBhvr>
                                        <p:cTn id="195" dur="1" fill="hold">
                                          <p:stCondLst>
                                            <p:cond delay="0"/>
                                          </p:stCondLst>
                                        </p:cTn>
                                        <p:tgtEl>
                                          <p:spTgt spid="11">
                                            <p:txEl>
                                              <p:pRg st="11" end="11"/>
                                            </p:txEl>
                                          </p:spTgt>
                                        </p:tgtEl>
                                        <p:attrNameLst>
                                          <p:attrName>style.visibility</p:attrName>
                                        </p:attrNameLst>
                                      </p:cBhvr>
                                      <p:to>
                                        <p:strVal val="visible"/>
                                      </p:to>
                                    </p:set>
                                    <p:animEffect transition="in" filter="fade">
                                      <p:cBhvr>
                                        <p:cTn id="196" dur="100"/>
                                        <p:tgtEl>
                                          <p:spTgt spid="11">
                                            <p:txEl>
                                              <p:pRg st="11" end="11"/>
                                            </p:txEl>
                                          </p:spTgt>
                                        </p:tgtEl>
                                      </p:cBhvr>
                                    </p:animEffect>
                                    <p:anim calcmode="lin" valueType="num">
                                      <p:cBhvr>
                                        <p:cTn id="197" dur="400" fill="hold"/>
                                        <p:tgtEl>
                                          <p:spTgt spid="11">
                                            <p:txEl>
                                              <p:pRg st="11" end="11"/>
                                            </p:txEl>
                                          </p:spTgt>
                                        </p:tgtEl>
                                        <p:attrNameLst>
                                          <p:attrName>ppt_x</p:attrName>
                                        </p:attrNameLst>
                                      </p:cBhvr>
                                      <p:tavLst>
                                        <p:tav tm="0">
                                          <p:val>
                                            <p:strVal val="#ppt_x"/>
                                          </p:val>
                                        </p:tav>
                                        <p:tav tm="100000">
                                          <p:val>
                                            <p:strVal val="#ppt_x"/>
                                          </p:val>
                                        </p:tav>
                                      </p:tavLst>
                                    </p:anim>
                                    <p:anim calcmode="lin" valueType="num">
                                      <p:cBhvr>
                                        <p:cTn id="198" dur="400" fill="hold"/>
                                        <p:tgtEl>
                                          <p:spTgt spid="11">
                                            <p:txEl>
                                              <p:pRg st="11" end="11"/>
                                            </p:txEl>
                                          </p:spTgt>
                                        </p:tgtEl>
                                        <p:attrNameLst>
                                          <p:attrName>ppt_y</p:attrName>
                                        </p:attrNameLst>
                                      </p:cBhvr>
                                      <p:tavLst>
                                        <p:tav tm="0">
                                          <p:val>
                                            <p:strVal val="#ppt_y+0.31"/>
                                          </p:val>
                                        </p:tav>
                                        <p:tav tm="100000">
                                          <p:val>
                                            <p:strVal val="#ppt_y+0.31"/>
                                          </p:val>
                                        </p:tav>
                                      </p:tavLst>
                                    </p:anim>
                                    <p:anim calcmode="lin" valueType="num">
                                      <p:cBhvr>
                                        <p:cTn id="199" dur="600" decel="50000" fill="hold">
                                          <p:stCondLst>
                                            <p:cond delay="400"/>
                                          </p:stCondLst>
                                        </p:cTn>
                                        <p:tgtEl>
                                          <p:spTgt spid="11">
                                            <p:txEl>
                                              <p:pRg st="11" end="1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0" dur="600" decel="50000" fill="hold">
                                          <p:stCondLst>
                                            <p:cond delay="400"/>
                                          </p:stCondLst>
                                        </p:cTn>
                                        <p:tgtEl>
                                          <p:spTgt spid="11">
                                            <p:txEl>
                                              <p:pRg st="11" end="1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01" fill="hold">
                      <p:stCondLst>
                        <p:cond delay="indefinite"/>
                      </p:stCondLst>
                      <p:childTnLst>
                        <p:par>
                          <p:cTn id="202" fill="hold">
                            <p:stCondLst>
                              <p:cond delay="0"/>
                            </p:stCondLst>
                            <p:childTnLst>
                              <p:par>
                                <p:cTn id="203" presetID="55" presetClass="entr" presetSubtype="0" fill="hold" grpId="0" nodeType="clickEffect">
                                  <p:stCondLst>
                                    <p:cond delay="0"/>
                                  </p:stCondLst>
                                  <p:childTnLst>
                                    <p:set>
                                      <p:cBhvr>
                                        <p:cTn id="204" dur="1" fill="hold">
                                          <p:stCondLst>
                                            <p:cond delay="0"/>
                                          </p:stCondLst>
                                        </p:cTn>
                                        <p:tgtEl>
                                          <p:spTgt spid="8"/>
                                        </p:tgtEl>
                                        <p:attrNameLst>
                                          <p:attrName>style.visibility</p:attrName>
                                        </p:attrNameLst>
                                      </p:cBhvr>
                                      <p:to>
                                        <p:strVal val="visible"/>
                                      </p:to>
                                    </p:set>
                                    <p:anim calcmode="lin" valueType="num">
                                      <p:cBhvr>
                                        <p:cTn id="205" dur="1000" fill="hold"/>
                                        <p:tgtEl>
                                          <p:spTgt spid="8"/>
                                        </p:tgtEl>
                                        <p:attrNameLst>
                                          <p:attrName>ppt_w</p:attrName>
                                        </p:attrNameLst>
                                      </p:cBhvr>
                                      <p:tavLst>
                                        <p:tav tm="0">
                                          <p:val>
                                            <p:strVal val="#ppt_w*0.70"/>
                                          </p:val>
                                        </p:tav>
                                        <p:tav tm="100000">
                                          <p:val>
                                            <p:strVal val="#ppt_w"/>
                                          </p:val>
                                        </p:tav>
                                      </p:tavLst>
                                    </p:anim>
                                    <p:anim calcmode="lin" valueType="num">
                                      <p:cBhvr>
                                        <p:cTn id="206" dur="1000" fill="hold"/>
                                        <p:tgtEl>
                                          <p:spTgt spid="8"/>
                                        </p:tgtEl>
                                        <p:attrNameLst>
                                          <p:attrName>ppt_h</p:attrName>
                                        </p:attrNameLst>
                                      </p:cBhvr>
                                      <p:tavLst>
                                        <p:tav tm="0">
                                          <p:val>
                                            <p:strVal val="#ppt_h"/>
                                          </p:val>
                                        </p:tav>
                                        <p:tav tm="100000">
                                          <p:val>
                                            <p:strVal val="#ppt_h"/>
                                          </p:val>
                                        </p:tav>
                                      </p:tavLst>
                                    </p:anim>
                                    <p:animEffect transition="in" filter="fade">
                                      <p:cBhvr>
                                        <p:cTn id="207" dur="1000"/>
                                        <p:tgtEl>
                                          <p:spTgt spid="8"/>
                                        </p:tgtEl>
                                      </p:cBhvr>
                                    </p:animEffect>
                                  </p:childTnLst>
                                </p:cTn>
                              </p:par>
                            </p:childTnLst>
                          </p:cTn>
                        </p:par>
                      </p:childTnLst>
                    </p:cTn>
                  </p:par>
                  <p:par>
                    <p:cTn id="208" fill="hold">
                      <p:stCondLst>
                        <p:cond delay="indefinite"/>
                      </p:stCondLst>
                      <p:childTnLst>
                        <p:par>
                          <p:cTn id="209" fill="hold">
                            <p:stCondLst>
                              <p:cond delay="0"/>
                            </p:stCondLst>
                            <p:childTnLst>
                              <p:par>
                                <p:cTn id="210" presetID="24" presetClass="entr" presetSubtype="0" fill="hold" nodeType="clickEffect">
                                  <p:stCondLst>
                                    <p:cond delay="0"/>
                                  </p:stCondLst>
                                  <p:childTnLst>
                                    <p:set>
                                      <p:cBhvr>
                                        <p:cTn id="211" dur="1" fill="hold">
                                          <p:stCondLst>
                                            <p:cond delay="0"/>
                                          </p:stCondLst>
                                        </p:cTn>
                                        <p:tgtEl>
                                          <p:spTgt spid="6"/>
                                        </p:tgtEl>
                                        <p:attrNameLst>
                                          <p:attrName>style.visibility</p:attrName>
                                        </p:attrNameLst>
                                      </p:cBhvr>
                                      <p:to>
                                        <p:strVal val="visible"/>
                                      </p:to>
                                    </p:set>
                                    <p:anim to="" calcmode="lin" valueType="num">
                                      <p:cBhvr>
                                        <p:cTn id="212" dur="1" fill="hold"/>
                                        <p:tgtEl>
                                          <p:spTgt spid="6"/>
                                        </p:tgtEl>
                                        <p:attrNameLst>
                                          <p:attrName/>
                                        </p:attrNameLst>
                                      </p:cBhvr>
                                    </p:anim>
                                  </p:childTnLst>
                                </p:cTn>
                              </p:par>
                            </p:childTnLst>
                          </p:cTn>
                        </p:par>
                      </p:childTnLst>
                    </p:cTn>
                  </p:par>
                  <p:par>
                    <p:cTn id="213" fill="hold">
                      <p:stCondLst>
                        <p:cond delay="indefinite"/>
                      </p:stCondLst>
                      <p:childTnLst>
                        <p:par>
                          <p:cTn id="214" fill="hold">
                            <p:stCondLst>
                              <p:cond delay="0"/>
                            </p:stCondLst>
                            <p:childTnLst>
                              <p:par>
                                <p:cTn id="215" presetID="24" presetClass="entr" presetSubtype="0" fill="hold" nodeType="clickEffect">
                                  <p:stCondLst>
                                    <p:cond delay="0"/>
                                  </p:stCondLst>
                                  <p:childTnLst>
                                    <p:set>
                                      <p:cBhvr>
                                        <p:cTn id="216" dur="1" fill="hold">
                                          <p:stCondLst>
                                            <p:cond delay="0"/>
                                          </p:stCondLst>
                                        </p:cTn>
                                        <p:tgtEl>
                                          <p:spTgt spid="7"/>
                                        </p:tgtEl>
                                        <p:attrNameLst>
                                          <p:attrName>style.visibility</p:attrName>
                                        </p:attrNameLst>
                                      </p:cBhvr>
                                      <p:to>
                                        <p:strVal val="visible"/>
                                      </p:to>
                                    </p:set>
                                    <p:anim to="" calcmode="lin" valueType="num">
                                      <p:cBhvr>
                                        <p:cTn id="217"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build="p"/>
      <p:bldP spid="1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512064"/>
            <a:ext cx="8401080" cy="1416738"/>
          </a:xfrm>
        </p:spPr>
        <p:txBody>
          <a:bodyPr>
            <a:normAutofit/>
          </a:bodyPr>
          <a:lstStyle/>
          <a:p>
            <a:pPr algn="ctr"/>
            <a:r>
              <a:rPr lang="en-US" sz="3200" dirty="0" smtClean="0">
                <a:solidFill>
                  <a:srgbClr val="9933FF"/>
                </a:solidFill>
              </a:rPr>
              <a:t>Which things are the most or least useful in the house from your point of view?</a:t>
            </a:r>
            <a:endParaRPr lang="ru-RU" sz="3200" dirty="0">
              <a:solidFill>
                <a:srgbClr val="9933FF"/>
              </a:solidFill>
            </a:endParaRPr>
          </a:p>
        </p:txBody>
      </p:sp>
      <p:sp>
        <p:nvSpPr>
          <p:cNvPr id="3" name="Содержимое 2"/>
          <p:cNvSpPr>
            <a:spLocks noGrp="1"/>
          </p:cNvSpPr>
          <p:nvPr>
            <p:ph idx="1"/>
          </p:nvPr>
        </p:nvSpPr>
        <p:spPr>
          <a:xfrm>
            <a:off x="285720" y="2285992"/>
            <a:ext cx="8401080" cy="3286148"/>
          </a:xfrm>
        </p:spPr>
        <p:txBody>
          <a:bodyPr/>
          <a:lstStyle/>
          <a:p>
            <a:pPr>
              <a:buNone/>
            </a:pPr>
            <a:r>
              <a:rPr lang="en-US" dirty="0" smtClean="0">
                <a:solidFill>
                  <a:srgbClr val="FFC000"/>
                </a:solidFill>
              </a:rPr>
              <a:t>1. I think that ….. is the most important thing</a:t>
            </a:r>
            <a:r>
              <a:rPr lang="ru-RU" dirty="0" smtClean="0">
                <a:solidFill>
                  <a:srgbClr val="FFC000"/>
                </a:solidFill>
              </a:rPr>
              <a:t>.</a:t>
            </a:r>
            <a:r>
              <a:rPr lang="en-US" dirty="0" smtClean="0">
                <a:solidFill>
                  <a:srgbClr val="FFC000"/>
                </a:solidFill>
              </a:rPr>
              <a:t> </a:t>
            </a:r>
          </a:p>
          <a:p>
            <a:pPr>
              <a:buNone/>
            </a:pPr>
            <a:r>
              <a:rPr lang="en-US" dirty="0" smtClean="0">
                <a:solidFill>
                  <a:srgbClr val="FF9966"/>
                </a:solidFill>
              </a:rPr>
              <a:t>2. We can …..</a:t>
            </a:r>
          </a:p>
          <a:p>
            <a:pPr>
              <a:buNone/>
            </a:pPr>
            <a:r>
              <a:rPr lang="en-US" dirty="0" smtClean="0">
                <a:solidFill>
                  <a:srgbClr val="00B0F0"/>
                </a:solidFill>
              </a:rPr>
              <a:t>3. Some of the inventions, for example …. is less important.</a:t>
            </a:r>
          </a:p>
          <a:p>
            <a:pPr>
              <a:buNone/>
            </a:pPr>
            <a:r>
              <a:rPr lang="en-US" dirty="0" smtClean="0">
                <a:solidFill>
                  <a:schemeClr val="accent2">
                    <a:lumMod val="75000"/>
                  </a:schemeClr>
                </a:solidFill>
              </a:rPr>
              <a:t>4. We do not often …..</a:t>
            </a:r>
          </a:p>
          <a:p>
            <a:pPr>
              <a:buNone/>
            </a:pPr>
            <a:r>
              <a:rPr lang="en-US" dirty="0" smtClean="0">
                <a:solidFill>
                  <a:srgbClr val="DD71B6"/>
                </a:solidFill>
              </a:rPr>
              <a:t>5. And I’m sure we can do without …..</a:t>
            </a:r>
            <a:endParaRPr lang="ru-RU" dirty="0">
              <a:solidFill>
                <a:srgbClr val="DD71B6"/>
              </a:solidFill>
            </a:endParaRPr>
          </a:p>
        </p:txBody>
      </p:sp>
      <p:pic>
        <p:nvPicPr>
          <p:cNvPr id="4" name="Рисунок 3" descr="bbk3209s.jpg"/>
          <p:cNvPicPr>
            <a:picLocks noChangeAspect="1"/>
          </p:cNvPicPr>
          <p:nvPr/>
        </p:nvPicPr>
        <p:blipFill>
          <a:blip r:embed="rId2" cstate="print"/>
          <a:stretch>
            <a:fillRect/>
          </a:stretch>
        </p:blipFill>
        <p:spPr>
          <a:xfrm>
            <a:off x="6500826" y="5715016"/>
            <a:ext cx="1000132" cy="916280"/>
          </a:xfrm>
          <a:prstGeom prst="rect">
            <a:avLst/>
          </a:prstGeom>
        </p:spPr>
      </p:pic>
      <p:pic>
        <p:nvPicPr>
          <p:cNvPr id="5" name="Рисунок 4" descr="FC9164.jpg"/>
          <p:cNvPicPr>
            <a:picLocks noChangeAspect="1"/>
          </p:cNvPicPr>
          <p:nvPr/>
        </p:nvPicPr>
        <p:blipFill>
          <a:blip r:embed="rId3" cstate="print"/>
          <a:stretch>
            <a:fillRect/>
          </a:stretch>
        </p:blipFill>
        <p:spPr>
          <a:xfrm>
            <a:off x="2071670" y="5715016"/>
            <a:ext cx="848591" cy="928694"/>
          </a:xfrm>
          <a:prstGeom prst="rect">
            <a:avLst/>
          </a:prstGeom>
        </p:spPr>
      </p:pic>
      <p:pic>
        <p:nvPicPr>
          <p:cNvPr id="3075" name="Picture 3" descr="C:\Documents and Settings\user\Рабочий стол\Открытый урок\УРОК\МЕБЕЛЬ\комп.jpg"/>
          <p:cNvPicPr>
            <a:picLocks noChangeAspect="1" noChangeArrowheads="1"/>
          </p:cNvPicPr>
          <p:nvPr/>
        </p:nvPicPr>
        <p:blipFill>
          <a:blip r:embed="rId4"/>
          <a:srcRect/>
          <a:stretch>
            <a:fillRect/>
          </a:stretch>
        </p:blipFill>
        <p:spPr bwMode="auto">
          <a:xfrm>
            <a:off x="3643306" y="5715016"/>
            <a:ext cx="904875" cy="904875"/>
          </a:xfrm>
          <a:prstGeom prst="rect">
            <a:avLst/>
          </a:prstGeom>
          <a:noFill/>
        </p:spPr>
      </p:pic>
      <p:pic>
        <p:nvPicPr>
          <p:cNvPr id="3076" name="Picture 4" descr="C:\Documents and Settings\user\Рабочий стол\Открытый урок\УРОК\МЕБЕЛЬ\холод.jpg"/>
          <p:cNvPicPr>
            <a:picLocks noChangeAspect="1" noChangeArrowheads="1"/>
          </p:cNvPicPr>
          <p:nvPr/>
        </p:nvPicPr>
        <p:blipFill>
          <a:blip r:embed="rId5"/>
          <a:srcRect/>
          <a:stretch>
            <a:fillRect/>
          </a:stretch>
        </p:blipFill>
        <p:spPr bwMode="auto">
          <a:xfrm>
            <a:off x="7929586" y="4357694"/>
            <a:ext cx="1001141" cy="2352682"/>
          </a:xfrm>
          <a:prstGeom prst="rect">
            <a:avLst/>
          </a:prstGeom>
          <a:noFill/>
        </p:spPr>
      </p:pic>
      <p:pic>
        <p:nvPicPr>
          <p:cNvPr id="3077" name="Picture 5" descr="C:\Documents and Settings\user\Рабочий стол\Открытый урок\УРОК\МЕБЕЛЬ\плита.jpg"/>
          <p:cNvPicPr>
            <a:picLocks noChangeAspect="1" noChangeArrowheads="1"/>
          </p:cNvPicPr>
          <p:nvPr/>
        </p:nvPicPr>
        <p:blipFill>
          <a:blip r:embed="rId6"/>
          <a:srcRect/>
          <a:stretch>
            <a:fillRect/>
          </a:stretch>
        </p:blipFill>
        <p:spPr bwMode="auto">
          <a:xfrm>
            <a:off x="500034" y="5715016"/>
            <a:ext cx="928689" cy="928689"/>
          </a:xfrm>
          <a:prstGeom prst="rect">
            <a:avLst/>
          </a:prstGeom>
          <a:noFill/>
        </p:spPr>
      </p:pic>
      <p:pic>
        <p:nvPicPr>
          <p:cNvPr id="12" name="Рисунок 3" descr="1211988458.jpg"/>
          <p:cNvPicPr>
            <a:picLocks noChangeAspect="1"/>
          </p:cNvPicPr>
          <p:nvPr/>
        </p:nvPicPr>
        <p:blipFill>
          <a:blip r:embed="rId7" cstate="print"/>
          <a:srcRect/>
          <a:stretch>
            <a:fillRect/>
          </a:stretch>
        </p:blipFill>
        <p:spPr bwMode="auto">
          <a:xfrm>
            <a:off x="5000628" y="5715016"/>
            <a:ext cx="1143008" cy="910835"/>
          </a:xfrm>
          <a:prstGeom prst="rect">
            <a:avLst/>
          </a:prstGeom>
          <a:noFill/>
          <a:ln w="9525">
            <a:noFill/>
            <a:miter lim="800000"/>
            <a:headEnd/>
            <a:tailEnd/>
          </a:ln>
        </p:spPr>
      </p:pic>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fade">
                                      <p:cBhvr>
                                        <p:cTn id="12" dur="2000"/>
                                        <p:tgtEl>
                                          <p:spTgt spid="307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7"/>
                                        </p:tgtEl>
                                        <p:attrNameLst>
                                          <p:attrName>style.visibility</p:attrName>
                                        </p:attrNameLst>
                                      </p:cBhvr>
                                      <p:to>
                                        <p:strVal val="visible"/>
                                      </p:to>
                                    </p:set>
                                    <p:animEffect transition="in" filter="fade">
                                      <p:cBhvr>
                                        <p:cTn id="17" dur="2000"/>
                                        <p:tgtEl>
                                          <p:spTgt spid="307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2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75"/>
                                        </p:tgtEl>
                                        <p:attrNameLst>
                                          <p:attrName>style.visibility</p:attrName>
                                        </p:attrNameLst>
                                      </p:cBhvr>
                                      <p:to>
                                        <p:strVal val="visible"/>
                                      </p:to>
                                    </p:set>
                                    <p:animEffect transition="in" filter="fade">
                                      <p:cBhvr>
                                        <p:cTn id="37" dur="2000"/>
                                        <p:tgtEl>
                                          <p:spTgt spid="3075"/>
                                        </p:tgtEl>
                                      </p:cBhvr>
                                    </p:animEffect>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3">
                                            <p:txEl>
                                              <p:pRg st="0" end="0"/>
                                            </p:txEl>
                                          </p:spTgt>
                                        </p:tgtEl>
                                        <p:attrNameLst>
                                          <p:attrName>style.visibility</p:attrName>
                                        </p:attrNameLst>
                                      </p:cBhvr>
                                      <p:to>
                                        <p:strVal val="visible"/>
                                      </p:to>
                                    </p:set>
                                    <p:anim to="" calcmode="lin" valueType="num">
                                      <p:cBhvr>
                                        <p:cTn id="42" dur="1" fill="hold"/>
                                        <p:tgtEl>
                                          <p:spTgt spid="3">
                                            <p:txEl>
                                              <p:pRg st="0" end="0"/>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3">
                                            <p:txEl>
                                              <p:pRg st="1" end="1"/>
                                            </p:txEl>
                                          </p:spTgt>
                                        </p:tgtEl>
                                        <p:attrNameLst>
                                          <p:attrName>style.visibility</p:attrName>
                                        </p:attrNameLst>
                                      </p:cBhvr>
                                      <p:to>
                                        <p:strVal val="visible"/>
                                      </p:to>
                                    </p:set>
                                    <p:anim to="" calcmode="lin" valueType="num">
                                      <p:cBhvr>
                                        <p:cTn id="47" dur="1" fill="hold"/>
                                        <p:tgtEl>
                                          <p:spTgt spid="3">
                                            <p:txEl>
                                              <p:pRg st="1" end="1"/>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3">
                                            <p:txEl>
                                              <p:pRg st="2" end="2"/>
                                            </p:txEl>
                                          </p:spTgt>
                                        </p:tgtEl>
                                        <p:attrNameLst>
                                          <p:attrName>style.visibility</p:attrName>
                                        </p:attrNameLst>
                                      </p:cBhvr>
                                      <p:to>
                                        <p:strVal val="visible"/>
                                      </p:to>
                                    </p:set>
                                    <p:anim to="" calcmode="lin" valueType="num">
                                      <p:cBhvr>
                                        <p:cTn id="52" dur="1" fill="hold"/>
                                        <p:tgtEl>
                                          <p:spTgt spid="3">
                                            <p:txEl>
                                              <p:pRg st="2" end="2"/>
                                            </p:txEl>
                                          </p:spTgt>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grpId="0" nodeType="clickEffect">
                                  <p:stCondLst>
                                    <p:cond delay="0"/>
                                  </p:stCondLst>
                                  <p:childTnLst>
                                    <p:set>
                                      <p:cBhvr>
                                        <p:cTn id="56" dur="1" fill="hold">
                                          <p:stCondLst>
                                            <p:cond delay="0"/>
                                          </p:stCondLst>
                                        </p:cTn>
                                        <p:tgtEl>
                                          <p:spTgt spid="3">
                                            <p:txEl>
                                              <p:pRg st="3" end="3"/>
                                            </p:txEl>
                                          </p:spTgt>
                                        </p:tgtEl>
                                        <p:attrNameLst>
                                          <p:attrName>style.visibility</p:attrName>
                                        </p:attrNameLst>
                                      </p:cBhvr>
                                      <p:to>
                                        <p:strVal val="visible"/>
                                      </p:to>
                                    </p:set>
                                    <p:anim to="" calcmode="lin" valueType="num">
                                      <p:cBhvr>
                                        <p:cTn id="57" dur="1" fill="hold"/>
                                        <p:tgtEl>
                                          <p:spTgt spid="3">
                                            <p:txEl>
                                              <p:pRg st="3" end="3"/>
                                            </p:txEl>
                                          </p:spTgt>
                                        </p:tgtEl>
                                        <p:attrNameLst>
                                          <p:attrName/>
                                        </p:attrNameLst>
                                      </p:cBhvr>
                                    </p:anim>
                                  </p:childTnLst>
                                </p:cTn>
                              </p:par>
                            </p:childTnLst>
                          </p:cTn>
                        </p:par>
                      </p:childTnLst>
                    </p:cTn>
                  </p:par>
                  <p:par>
                    <p:cTn id="58" fill="hold">
                      <p:stCondLst>
                        <p:cond delay="indefinite"/>
                      </p:stCondLst>
                      <p:childTnLst>
                        <p:par>
                          <p:cTn id="59" fill="hold">
                            <p:stCondLst>
                              <p:cond delay="0"/>
                            </p:stCondLst>
                            <p:childTnLst>
                              <p:par>
                                <p:cTn id="60" presetID="24" presetClass="entr" presetSubtype="0" fill="hold" grpId="0" nodeType="clickEffect">
                                  <p:stCondLst>
                                    <p:cond delay="0"/>
                                  </p:stCondLst>
                                  <p:childTnLst>
                                    <p:set>
                                      <p:cBhvr>
                                        <p:cTn id="61" dur="1" fill="hold">
                                          <p:stCondLst>
                                            <p:cond delay="0"/>
                                          </p:stCondLst>
                                        </p:cTn>
                                        <p:tgtEl>
                                          <p:spTgt spid="3">
                                            <p:txEl>
                                              <p:pRg st="4" end="4"/>
                                            </p:txEl>
                                          </p:spTgt>
                                        </p:tgtEl>
                                        <p:attrNameLst>
                                          <p:attrName>style.visibility</p:attrName>
                                        </p:attrNameLst>
                                      </p:cBhvr>
                                      <p:to>
                                        <p:strVal val="visible"/>
                                      </p:to>
                                    </p:set>
                                    <p:anim to="" calcmode="lin" valueType="num">
                                      <p:cBhvr>
                                        <p:cTn id="62"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3200" dirty="0" smtClean="0">
                <a:solidFill>
                  <a:srgbClr val="9933FF"/>
                </a:solidFill>
                <a:latin typeface="Times New Roman" pitchFamily="18" charset="0"/>
                <a:cs typeface="Times New Roman" pitchFamily="18" charset="0"/>
              </a:rPr>
              <a:t>INVENTIONS:</a:t>
            </a:r>
            <a:endParaRPr lang="ru-RU" sz="3200" dirty="0">
              <a:solidFill>
                <a:srgbClr val="9933FF"/>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214422"/>
            <a:ext cx="8258204" cy="5214974"/>
          </a:xfrm>
        </p:spPr>
        <p:txBody>
          <a:bodyPr>
            <a:normAutofit fontScale="25000" lnSpcReduction="20000"/>
          </a:bodyPr>
          <a:lstStyle/>
          <a:p>
            <a:pPr>
              <a:buNone/>
            </a:pPr>
            <a:r>
              <a:rPr lang="ru-RU" sz="6400" dirty="0" smtClean="0">
                <a:latin typeface="Times New Roman" pitchFamily="18" charset="0"/>
                <a:cs typeface="Times New Roman" pitchFamily="18" charset="0"/>
              </a:rPr>
              <a:t>1. </a:t>
            </a:r>
            <a:r>
              <a:rPr lang="en-US" sz="6400" dirty="0" smtClean="0">
                <a:solidFill>
                  <a:srgbClr val="FFC000"/>
                </a:solidFill>
                <a:latin typeface="Times New Roman" pitchFamily="18" charset="0"/>
                <a:cs typeface="Times New Roman" pitchFamily="18" charset="0"/>
              </a:rPr>
              <a:t>Nicephore Niepce from France pioneered photography in 1829.</a:t>
            </a:r>
            <a:endParaRPr lang="ru-RU" sz="6400" dirty="0" smtClean="0">
              <a:solidFill>
                <a:srgbClr val="FFC000"/>
              </a:solidFill>
              <a:latin typeface="Times New Roman" pitchFamily="18" charset="0"/>
              <a:cs typeface="Times New Roman" pitchFamily="18" charset="0"/>
            </a:endParaRPr>
          </a:p>
          <a:p>
            <a:pPr lvl="0">
              <a:buNone/>
            </a:pPr>
            <a:r>
              <a:rPr lang="ru-RU" sz="6400" dirty="0" smtClean="0">
                <a:latin typeface="Times New Roman" pitchFamily="18" charset="0"/>
                <a:cs typeface="Times New Roman" pitchFamily="18" charset="0"/>
              </a:rPr>
              <a:t>2. </a:t>
            </a:r>
            <a:r>
              <a:rPr lang="en-US" sz="6400" dirty="0" smtClean="0">
                <a:solidFill>
                  <a:schemeClr val="bg2">
                    <a:lumMod val="40000"/>
                    <a:lumOff val="60000"/>
                  </a:schemeClr>
                </a:solidFill>
                <a:latin typeface="Times New Roman" pitchFamily="18" charset="0"/>
                <a:cs typeface="Times New Roman" pitchFamily="18" charset="0"/>
              </a:rPr>
              <a:t>In 1876 Alexander Graham Bell, an American engineer, invented telephone.</a:t>
            </a:r>
            <a:endParaRPr lang="ru-RU" sz="6400" dirty="0" smtClean="0">
              <a:solidFill>
                <a:schemeClr val="bg2">
                  <a:lumMod val="40000"/>
                  <a:lumOff val="60000"/>
                </a:schemeClr>
              </a:solidFill>
              <a:latin typeface="Times New Roman" pitchFamily="18" charset="0"/>
              <a:cs typeface="Times New Roman" pitchFamily="18" charset="0"/>
            </a:endParaRPr>
          </a:p>
          <a:p>
            <a:pPr lvl="0">
              <a:buNone/>
            </a:pPr>
            <a:r>
              <a:rPr lang="ru-RU" sz="6400" dirty="0" smtClean="0">
                <a:latin typeface="Times New Roman" pitchFamily="18" charset="0"/>
                <a:cs typeface="Times New Roman" pitchFamily="18" charset="0"/>
              </a:rPr>
              <a:t>3. </a:t>
            </a:r>
            <a:r>
              <a:rPr lang="en-US" sz="6400" dirty="0" smtClean="0">
                <a:solidFill>
                  <a:srgbClr val="92D050"/>
                </a:solidFill>
                <a:latin typeface="Times New Roman" pitchFamily="18" charset="0"/>
                <a:cs typeface="Times New Roman" pitchFamily="18" charset="0"/>
              </a:rPr>
              <a:t>Karl Benz produced the world’s first petrol-driven car in Germany in 1878.</a:t>
            </a:r>
            <a:endParaRPr lang="ru-RU" sz="6400" dirty="0" smtClean="0">
              <a:solidFill>
                <a:srgbClr val="92D050"/>
              </a:solidFill>
              <a:latin typeface="Times New Roman" pitchFamily="18" charset="0"/>
              <a:cs typeface="Times New Roman" pitchFamily="18" charset="0"/>
            </a:endParaRPr>
          </a:p>
          <a:p>
            <a:pPr>
              <a:buNone/>
            </a:pPr>
            <a:r>
              <a:rPr lang="ru-RU" sz="6400" dirty="0" smtClean="0">
                <a:latin typeface="Times New Roman" pitchFamily="18" charset="0"/>
                <a:cs typeface="Times New Roman" pitchFamily="18" charset="0"/>
              </a:rPr>
              <a:t>4. </a:t>
            </a:r>
            <a:r>
              <a:rPr lang="en-US" sz="6400" dirty="0" smtClean="0">
                <a:solidFill>
                  <a:srgbClr val="DD71B6"/>
                </a:solidFill>
                <a:latin typeface="Times New Roman" pitchFamily="18" charset="0"/>
                <a:cs typeface="Times New Roman" pitchFamily="18" charset="0"/>
              </a:rPr>
              <a:t>In 1895 the Lumiere brothers patented their cinematography and opened the world’s first cinema in Paris.</a:t>
            </a:r>
            <a:endParaRPr lang="ru-RU" sz="6400" dirty="0" smtClean="0">
              <a:solidFill>
                <a:srgbClr val="DD71B6"/>
              </a:solidFill>
              <a:latin typeface="Times New Roman" pitchFamily="18" charset="0"/>
              <a:cs typeface="Times New Roman" pitchFamily="18" charset="0"/>
            </a:endParaRPr>
          </a:p>
          <a:p>
            <a:pPr>
              <a:buNone/>
            </a:pPr>
            <a:r>
              <a:rPr lang="ru-RU" sz="6400" dirty="0" smtClean="0">
                <a:latin typeface="Times New Roman" pitchFamily="18" charset="0"/>
                <a:cs typeface="Times New Roman" pitchFamily="18" charset="0"/>
              </a:rPr>
              <a:t>5. </a:t>
            </a:r>
            <a:r>
              <a:rPr lang="en-US" sz="6400" dirty="0" smtClean="0">
                <a:solidFill>
                  <a:srgbClr val="6699FF"/>
                </a:solidFill>
                <a:latin typeface="Times New Roman" pitchFamily="18" charset="0"/>
                <a:cs typeface="Times New Roman" pitchFamily="18" charset="0"/>
              </a:rPr>
              <a:t>The first Russia’s automobile was designed by P.A.Frez and E.A.Yakovlev. By May 1896 the car had been built.</a:t>
            </a:r>
          </a:p>
          <a:p>
            <a:pPr>
              <a:buNone/>
            </a:pPr>
            <a:r>
              <a:rPr lang="ru-RU" sz="6400" dirty="0" smtClean="0">
                <a:latin typeface="Times New Roman" pitchFamily="18" charset="0"/>
                <a:cs typeface="Times New Roman" pitchFamily="18" charset="0"/>
              </a:rPr>
              <a:t>6. </a:t>
            </a:r>
            <a:r>
              <a:rPr lang="en-US" sz="6400" dirty="0" smtClean="0">
                <a:solidFill>
                  <a:srgbClr val="00B050"/>
                </a:solidFill>
                <a:latin typeface="Times New Roman" pitchFamily="18" charset="0"/>
                <a:cs typeface="Times New Roman" pitchFamily="18" charset="0"/>
              </a:rPr>
              <a:t>Wilbur and Orville Wright built the first airplane in 1903. </a:t>
            </a:r>
          </a:p>
          <a:p>
            <a:pPr>
              <a:buNone/>
            </a:pPr>
            <a:r>
              <a:rPr lang="ru-RU" sz="6400" dirty="0" smtClean="0">
                <a:latin typeface="Times New Roman" pitchFamily="18" charset="0"/>
                <a:cs typeface="Times New Roman" pitchFamily="18" charset="0"/>
              </a:rPr>
              <a:t>7. </a:t>
            </a:r>
            <a:r>
              <a:rPr lang="en-US" sz="6400" dirty="0" smtClean="0">
                <a:solidFill>
                  <a:schemeClr val="accent2">
                    <a:lumMod val="75000"/>
                  </a:schemeClr>
                </a:solidFill>
                <a:latin typeface="Times New Roman" pitchFamily="18" charset="0"/>
                <a:cs typeface="Times New Roman" pitchFamily="18" charset="0"/>
              </a:rPr>
              <a:t>The first ballpoint pen was produced in 1940 though it had been invented by L. Biro, a Hungarian</a:t>
            </a:r>
            <a:r>
              <a:rPr lang="ru-RU" sz="6400" dirty="0" smtClean="0">
                <a:solidFill>
                  <a:schemeClr val="accent2">
                    <a:lumMod val="75000"/>
                  </a:schemeClr>
                </a:solidFill>
                <a:latin typeface="Times New Roman" pitchFamily="18" charset="0"/>
                <a:cs typeface="Times New Roman" pitchFamily="18" charset="0"/>
              </a:rPr>
              <a:t> </a:t>
            </a:r>
            <a:r>
              <a:rPr lang="en-US" sz="6400" dirty="0" smtClean="0">
                <a:solidFill>
                  <a:schemeClr val="accent2">
                    <a:lumMod val="75000"/>
                  </a:schemeClr>
                </a:solidFill>
                <a:latin typeface="Times New Roman" pitchFamily="18" charset="0"/>
                <a:cs typeface="Times New Roman" pitchFamily="18" charset="0"/>
              </a:rPr>
              <a:t>artist and journalist, in 1905.</a:t>
            </a:r>
            <a:endParaRPr lang="ru-RU" sz="6400" dirty="0" smtClean="0">
              <a:solidFill>
                <a:schemeClr val="accent2">
                  <a:lumMod val="75000"/>
                </a:schemeClr>
              </a:solidFill>
              <a:latin typeface="Times New Roman" pitchFamily="18" charset="0"/>
              <a:cs typeface="Times New Roman" pitchFamily="18" charset="0"/>
            </a:endParaRPr>
          </a:p>
          <a:p>
            <a:pPr lvl="0">
              <a:buNone/>
            </a:pPr>
            <a:r>
              <a:rPr lang="ru-RU" sz="6400" dirty="0" smtClean="0">
                <a:latin typeface="Times New Roman" pitchFamily="18" charset="0"/>
                <a:cs typeface="Times New Roman" pitchFamily="18" charset="0"/>
              </a:rPr>
              <a:t>8. </a:t>
            </a:r>
            <a:r>
              <a:rPr lang="en-US" sz="6400" dirty="0" smtClean="0">
                <a:solidFill>
                  <a:schemeClr val="accent4">
                    <a:lumMod val="60000"/>
                    <a:lumOff val="40000"/>
                  </a:schemeClr>
                </a:solidFill>
                <a:latin typeface="Times New Roman" pitchFamily="18" charset="0"/>
                <a:cs typeface="Times New Roman" pitchFamily="18" charset="0"/>
              </a:rPr>
              <a:t>In 1908 James M. Spangler from the USA built the first vacuum cleaner.</a:t>
            </a:r>
            <a:endParaRPr lang="ru-RU" sz="6400" dirty="0" smtClean="0">
              <a:solidFill>
                <a:schemeClr val="accent4">
                  <a:lumMod val="60000"/>
                  <a:lumOff val="40000"/>
                </a:schemeClr>
              </a:solidFill>
              <a:latin typeface="Times New Roman" pitchFamily="18" charset="0"/>
              <a:cs typeface="Times New Roman" pitchFamily="18" charset="0"/>
            </a:endParaRPr>
          </a:p>
          <a:p>
            <a:pPr lvl="0">
              <a:buNone/>
            </a:pPr>
            <a:r>
              <a:rPr lang="ru-RU" sz="6400" dirty="0" smtClean="0">
                <a:latin typeface="Times New Roman" pitchFamily="18" charset="0"/>
                <a:cs typeface="Times New Roman" pitchFamily="18" charset="0"/>
              </a:rPr>
              <a:t>9. </a:t>
            </a:r>
            <a:r>
              <a:rPr lang="en-US" sz="6400" dirty="0" smtClean="0">
                <a:solidFill>
                  <a:srgbClr val="33CCFF"/>
                </a:solidFill>
                <a:latin typeface="Times New Roman" pitchFamily="18" charset="0"/>
                <a:cs typeface="Times New Roman" pitchFamily="18" charset="0"/>
              </a:rPr>
              <a:t>In 1908 US automobile manufacturer Henry Ford created the world’s first car assembly line</a:t>
            </a:r>
            <a:r>
              <a:rPr lang="en-US" sz="6400" dirty="0" smtClean="0">
                <a:latin typeface="Times New Roman" pitchFamily="18" charset="0"/>
                <a:cs typeface="Times New Roman" pitchFamily="18" charset="0"/>
              </a:rPr>
              <a:t>.</a:t>
            </a:r>
            <a:endParaRPr lang="ru-RU" sz="6400" dirty="0" smtClean="0">
              <a:latin typeface="Times New Roman" pitchFamily="18" charset="0"/>
              <a:cs typeface="Times New Roman" pitchFamily="18" charset="0"/>
            </a:endParaRPr>
          </a:p>
          <a:p>
            <a:pPr>
              <a:buNone/>
            </a:pPr>
            <a:r>
              <a:rPr lang="ru-RU" sz="6400" dirty="0" smtClean="0">
                <a:latin typeface="Times New Roman" pitchFamily="18" charset="0"/>
                <a:cs typeface="Times New Roman" pitchFamily="18" charset="0"/>
              </a:rPr>
              <a:t>10. </a:t>
            </a:r>
            <a:r>
              <a:rPr lang="en-US" sz="6400" dirty="0" smtClean="0">
                <a:solidFill>
                  <a:srgbClr val="FF9966"/>
                </a:solidFill>
                <a:latin typeface="Times New Roman" pitchFamily="18" charset="0"/>
                <a:cs typeface="Times New Roman" pitchFamily="18" charset="0"/>
              </a:rPr>
              <a:t>John Logie Baird from Scotland invented television in 1926.</a:t>
            </a:r>
          </a:p>
          <a:p>
            <a:pPr>
              <a:buNone/>
            </a:pPr>
            <a:r>
              <a:rPr lang="ru-RU" sz="6400" dirty="0" smtClean="0">
                <a:latin typeface="Times New Roman" pitchFamily="18" charset="0"/>
                <a:cs typeface="Times New Roman" pitchFamily="18" charset="0"/>
              </a:rPr>
              <a:t>11. </a:t>
            </a:r>
            <a:r>
              <a:rPr lang="en-US" sz="6400" dirty="0" smtClean="0">
                <a:solidFill>
                  <a:srgbClr val="33CC33"/>
                </a:solidFill>
                <a:latin typeface="Times New Roman" pitchFamily="18" charset="0"/>
                <a:cs typeface="Times New Roman" pitchFamily="18" charset="0"/>
              </a:rPr>
              <a:t>In 1928 Richard Drew perfected the Scotch tape, which had been invented by Jim Kirst from the</a:t>
            </a:r>
            <a:r>
              <a:rPr lang="ru-RU" sz="6400" dirty="0" smtClean="0">
                <a:solidFill>
                  <a:srgbClr val="33CC33"/>
                </a:solidFill>
                <a:latin typeface="Times New Roman" pitchFamily="18" charset="0"/>
                <a:cs typeface="Times New Roman" pitchFamily="18" charset="0"/>
              </a:rPr>
              <a:t> </a:t>
            </a:r>
            <a:r>
              <a:rPr lang="en-US" sz="6400" dirty="0" smtClean="0">
                <a:solidFill>
                  <a:srgbClr val="33CC33"/>
                </a:solidFill>
                <a:latin typeface="Times New Roman" pitchFamily="18" charset="0"/>
                <a:cs typeface="Times New Roman" pitchFamily="18" charset="0"/>
              </a:rPr>
              <a:t>USA in 1923. </a:t>
            </a:r>
          </a:p>
          <a:p>
            <a:pPr>
              <a:buNone/>
            </a:pPr>
            <a:r>
              <a:rPr lang="ru-RU" sz="6400" dirty="0" smtClean="0">
                <a:latin typeface="Times New Roman" pitchFamily="18" charset="0"/>
                <a:cs typeface="Times New Roman" pitchFamily="18" charset="0"/>
              </a:rPr>
              <a:t>12.</a:t>
            </a:r>
            <a:r>
              <a:rPr lang="ru-RU" sz="6400" dirty="0" smtClean="0">
                <a:solidFill>
                  <a:srgbClr val="9999FF"/>
                </a:solidFill>
                <a:latin typeface="Times New Roman" pitchFamily="18" charset="0"/>
                <a:cs typeface="Times New Roman" pitchFamily="18" charset="0"/>
              </a:rPr>
              <a:t> </a:t>
            </a:r>
            <a:r>
              <a:rPr lang="en-US" sz="6400" dirty="0" smtClean="0">
                <a:solidFill>
                  <a:srgbClr val="9999FF"/>
                </a:solidFill>
                <a:latin typeface="Times New Roman" pitchFamily="18" charset="0"/>
                <a:cs typeface="Times New Roman" pitchFamily="18" charset="0"/>
              </a:rPr>
              <a:t>In 1945 the Nobel Prize was given to Alexander Fleming for penicillin that had been discovered in 1928. </a:t>
            </a:r>
            <a:endParaRPr lang="ru-RU" sz="6400" dirty="0" smtClean="0">
              <a:solidFill>
                <a:srgbClr val="9999FF"/>
              </a:solidFill>
              <a:latin typeface="Times New Roman" pitchFamily="18" charset="0"/>
              <a:cs typeface="Times New Roman" pitchFamily="18" charset="0"/>
            </a:endParaRPr>
          </a:p>
          <a:p>
            <a:pPr>
              <a:buNone/>
            </a:pPr>
            <a:r>
              <a:rPr lang="ru-RU" sz="6400" dirty="0" smtClean="0">
                <a:latin typeface="Times New Roman" pitchFamily="18" charset="0"/>
                <a:cs typeface="Times New Roman" pitchFamily="18" charset="0"/>
              </a:rPr>
              <a:t>13. </a:t>
            </a:r>
            <a:r>
              <a:rPr lang="en-US" sz="6400" dirty="0" smtClean="0">
                <a:solidFill>
                  <a:srgbClr val="FF0066"/>
                </a:solidFill>
                <a:latin typeface="Times New Roman" pitchFamily="18" charset="0"/>
                <a:cs typeface="Times New Roman" pitchFamily="18" charset="0"/>
              </a:rPr>
              <a:t>Sergey Korolyev designed the first artificial satellite in 1957.</a:t>
            </a:r>
            <a:endParaRPr lang="ru-RU" sz="6400" dirty="0" smtClean="0">
              <a:solidFill>
                <a:srgbClr val="FF0066"/>
              </a:solidFill>
              <a:latin typeface="Times New Roman" pitchFamily="18" charset="0"/>
              <a:cs typeface="Times New Roman" pitchFamily="18" charset="0"/>
            </a:endParaRPr>
          </a:p>
          <a:p>
            <a:pPr>
              <a:buNone/>
            </a:pPr>
            <a:r>
              <a:rPr lang="ru-RU" sz="6400" dirty="0" smtClean="0">
                <a:latin typeface="Times New Roman" pitchFamily="18" charset="0"/>
                <a:cs typeface="Times New Roman" pitchFamily="18" charset="0"/>
              </a:rPr>
              <a:t>14. </a:t>
            </a:r>
            <a:r>
              <a:rPr lang="en-US" sz="6400" dirty="0" smtClean="0">
                <a:solidFill>
                  <a:srgbClr val="FFC000"/>
                </a:solidFill>
                <a:latin typeface="Times New Roman" pitchFamily="18" charset="0"/>
                <a:cs typeface="Times New Roman" pitchFamily="18" charset="0"/>
              </a:rPr>
              <a:t>Akio Morita  developed the first personal stereo – Sony Walkman in 1957.</a:t>
            </a:r>
            <a:endParaRPr lang="ru-RU" sz="6400" dirty="0" smtClean="0">
              <a:solidFill>
                <a:srgbClr val="FFC000"/>
              </a:solidFill>
              <a:latin typeface="Times New Roman" pitchFamily="18" charset="0"/>
              <a:cs typeface="Times New Roman" pitchFamily="18" charset="0"/>
            </a:endParaRPr>
          </a:p>
          <a:p>
            <a:pPr lvl="0">
              <a:buNone/>
            </a:pPr>
            <a:r>
              <a:rPr lang="ru-RU" sz="6400" dirty="0" smtClean="0">
                <a:latin typeface="Times New Roman" pitchFamily="18" charset="0"/>
                <a:cs typeface="Times New Roman" pitchFamily="18" charset="0"/>
              </a:rPr>
              <a:t>15. </a:t>
            </a:r>
            <a:r>
              <a:rPr lang="en-US" sz="6400" dirty="0" smtClean="0">
                <a:solidFill>
                  <a:schemeClr val="accent1">
                    <a:lumMod val="75000"/>
                  </a:schemeClr>
                </a:solidFill>
                <a:latin typeface="Times New Roman" pitchFamily="18" charset="0"/>
                <a:cs typeface="Times New Roman" pitchFamily="18" charset="0"/>
              </a:rPr>
              <a:t>In 1981 Bill Gates created Microsoft-DOS (Disk Operating System).</a:t>
            </a:r>
            <a:endParaRPr lang="ru-RU" sz="6400" dirty="0" smtClean="0">
              <a:solidFill>
                <a:schemeClr val="accent1">
                  <a:lumMod val="75000"/>
                </a:schemeClr>
              </a:solidFill>
              <a:latin typeface="Times New Roman" pitchFamily="18" charset="0"/>
              <a:cs typeface="Times New Roman" pitchFamily="18" charset="0"/>
            </a:endParaRPr>
          </a:p>
          <a:p>
            <a:pPr lvl="0">
              <a:buNone/>
            </a:pPr>
            <a:r>
              <a:rPr lang="ru-RU" sz="6400" dirty="0" smtClean="0">
                <a:latin typeface="Times New Roman" pitchFamily="18" charset="0"/>
                <a:cs typeface="Times New Roman" pitchFamily="18" charset="0"/>
              </a:rPr>
              <a:t>16. </a:t>
            </a:r>
            <a:r>
              <a:rPr lang="en-US" sz="6400" dirty="0" smtClean="0">
                <a:solidFill>
                  <a:srgbClr val="FF0000"/>
                </a:solidFill>
                <a:latin typeface="Times New Roman" pitchFamily="18" charset="0"/>
                <a:cs typeface="Times New Roman" pitchFamily="18" charset="0"/>
              </a:rPr>
              <a:t>Scottish scientist Ian Wilmat developed the idea of cloning in 1997.</a:t>
            </a:r>
          </a:p>
          <a:p>
            <a:pPr lvl="0">
              <a:buNone/>
            </a:pPr>
            <a:endParaRPr lang="ru-RU" dirty="0" smtClean="0"/>
          </a:p>
          <a:p>
            <a:pPr lvl="0">
              <a:buNone/>
            </a:pPr>
            <a:endParaRPr lang="ru-RU" dirty="0" smtClean="0"/>
          </a:p>
          <a:p>
            <a:pPr lvl="0"/>
            <a:endParaRPr lang="ru-RU" dirty="0" smtClean="0"/>
          </a:p>
          <a:p>
            <a:endParaRPr lang="ru-RU"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2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20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20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2000"/>
                                        <p:tgtEl>
                                          <p:spTgt spid="3">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2000"/>
                                        <p:tgtEl>
                                          <p:spTgt spid="3">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fade">
                                      <p:cBhvr>
                                        <p:cTn id="53" dur="2000"/>
                                        <p:tgtEl>
                                          <p:spTgt spid="3">
                                            <p:txEl>
                                              <p:pRg st="8" end="8"/>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Effect transition="in" filter="fade">
                                      <p:cBhvr>
                                        <p:cTn id="58" dur="2000"/>
                                        <p:tgtEl>
                                          <p:spTgt spid="3">
                                            <p:txEl>
                                              <p:pRg st="9" end="9"/>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Effect transition="in" filter="fade">
                                      <p:cBhvr>
                                        <p:cTn id="63" dur="2000"/>
                                        <p:tgtEl>
                                          <p:spTgt spid="3">
                                            <p:txEl>
                                              <p:pRg st="10" end="1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
                                            <p:txEl>
                                              <p:pRg st="11" end="11"/>
                                            </p:txEl>
                                          </p:spTgt>
                                        </p:tgtEl>
                                        <p:attrNameLst>
                                          <p:attrName>style.visibility</p:attrName>
                                        </p:attrNameLst>
                                      </p:cBhvr>
                                      <p:to>
                                        <p:strVal val="visible"/>
                                      </p:to>
                                    </p:set>
                                    <p:animEffect transition="in" filter="fade">
                                      <p:cBhvr>
                                        <p:cTn id="68" dur="2000"/>
                                        <p:tgtEl>
                                          <p:spTgt spid="3">
                                            <p:txEl>
                                              <p:pRg st="11" end="11"/>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3">
                                            <p:txEl>
                                              <p:pRg st="12" end="12"/>
                                            </p:txEl>
                                          </p:spTgt>
                                        </p:tgtEl>
                                        <p:attrNameLst>
                                          <p:attrName>style.visibility</p:attrName>
                                        </p:attrNameLst>
                                      </p:cBhvr>
                                      <p:to>
                                        <p:strVal val="visible"/>
                                      </p:to>
                                    </p:set>
                                    <p:animEffect transition="in" filter="fade">
                                      <p:cBhvr>
                                        <p:cTn id="73" dur="2000"/>
                                        <p:tgtEl>
                                          <p:spTgt spid="3">
                                            <p:txEl>
                                              <p:pRg st="12" end="12"/>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3">
                                            <p:txEl>
                                              <p:pRg st="13" end="13"/>
                                            </p:txEl>
                                          </p:spTgt>
                                        </p:tgtEl>
                                        <p:attrNameLst>
                                          <p:attrName>style.visibility</p:attrName>
                                        </p:attrNameLst>
                                      </p:cBhvr>
                                      <p:to>
                                        <p:strVal val="visible"/>
                                      </p:to>
                                    </p:set>
                                    <p:animEffect transition="in" filter="fade">
                                      <p:cBhvr>
                                        <p:cTn id="78" dur="2000"/>
                                        <p:tgtEl>
                                          <p:spTgt spid="3">
                                            <p:txEl>
                                              <p:pRg st="13" end="13"/>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3">
                                            <p:txEl>
                                              <p:pRg st="14" end="14"/>
                                            </p:txEl>
                                          </p:spTgt>
                                        </p:tgtEl>
                                        <p:attrNameLst>
                                          <p:attrName>style.visibility</p:attrName>
                                        </p:attrNameLst>
                                      </p:cBhvr>
                                      <p:to>
                                        <p:strVal val="visible"/>
                                      </p:to>
                                    </p:set>
                                    <p:animEffect transition="in" filter="fade">
                                      <p:cBhvr>
                                        <p:cTn id="83" dur="2000"/>
                                        <p:tgtEl>
                                          <p:spTgt spid="3">
                                            <p:txEl>
                                              <p:pRg st="14" end="14"/>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3">
                                            <p:txEl>
                                              <p:pRg st="15" end="15"/>
                                            </p:txEl>
                                          </p:spTgt>
                                        </p:tgtEl>
                                        <p:attrNameLst>
                                          <p:attrName>style.visibility</p:attrName>
                                        </p:attrNameLst>
                                      </p:cBhvr>
                                      <p:to>
                                        <p:strVal val="visible"/>
                                      </p:to>
                                    </p:set>
                                    <p:animEffect transition="in" filter="fade">
                                      <p:cBhvr>
                                        <p:cTn id="88" dur="20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3200" dirty="0" smtClean="0">
                <a:solidFill>
                  <a:srgbClr val="9933FF"/>
                </a:solidFill>
                <a:latin typeface="Times New Roman" pitchFamily="18" charset="0"/>
                <a:cs typeface="Times New Roman" pitchFamily="18" charset="0"/>
              </a:rPr>
              <a:t>Joseph </a:t>
            </a:r>
            <a:r>
              <a:rPr lang="en-US" sz="3200" dirty="0" err="1" smtClean="0">
                <a:solidFill>
                  <a:srgbClr val="9933FF"/>
                </a:solidFill>
                <a:latin typeface="Times New Roman" pitchFamily="18" charset="0"/>
                <a:cs typeface="Times New Roman" pitchFamily="18" charset="0"/>
              </a:rPr>
              <a:t>Nicéphore</a:t>
            </a:r>
            <a:r>
              <a:rPr lang="en-US" sz="3200" dirty="0" smtClean="0">
                <a:solidFill>
                  <a:srgbClr val="9933FF"/>
                </a:solidFill>
                <a:latin typeface="Times New Roman" pitchFamily="18" charset="0"/>
                <a:cs typeface="Times New Roman" pitchFamily="18" charset="0"/>
              </a:rPr>
              <a:t> </a:t>
            </a:r>
            <a:r>
              <a:rPr lang="en-US" sz="3200" dirty="0" err="1" smtClean="0">
                <a:solidFill>
                  <a:srgbClr val="9933FF"/>
                </a:solidFill>
                <a:latin typeface="Times New Roman" pitchFamily="18" charset="0"/>
                <a:cs typeface="Times New Roman" pitchFamily="18" charset="0"/>
              </a:rPr>
              <a:t>Niépce</a:t>
            </a:r>
            <a:r>
              <a:rPr lang="en-US" sz="3200" dirty="0" smtClean="0">
                <a:solidFill>
                  <a:srgbClr val="9933FF"/>
                </a:solidFill>
                <a:latin typeface="Times New Roman" pitchFamily="18" charset="0"/>
                <a:cs typeface="Times New Roman" pitchFamily="18" charset="0"/>
              </a:rPr>
              <a:t> </a:t>
            </a:r>
            <a:br>
              <a:rPr lang="en-US" sz="3200" dirty="0" smtClean="0">
                <a:solidFill>
                  <a:srgbClr val="9933FF"/>
                </a:solidFill>
                <a:latin typeface="Times New Roman" pitchFamily="18" charset="0"/>
                <a:cs typeface="Times New Roman" pitchFamily="18" charset="0"/>
              </a:rPr>
            </a:br>
            <a:r>
              <a:rPr lang="en-US" sz="3200" dirty="0" smtClean="0">
                <a:solidFill>
                  <a:srgbClr val="9933FF"/>
                </a:solidFill>
                <a:latin typeface="Times New Roman" pitchFamily="18" charset="0"/>
                <a:cs typeface="Times New Roman" pitchFamily="18" charset="0"/>
              </a:rPr>
              <a:t>(1765 – 1833)</a:t>
            </a:r>
            <a:endParaRPr lang="ru-RU" sz="3200" dirty="0">
              <a:solidFill>
                <a:srgbClr val="9933FF"/>
              </a:solidFill>
              <a:latin typeface="Times New Roman" pitchFamily="18" charset="0"/>
              <a:cs typeface="Times New Roman" pitchFamily="18" charset="0"/>
            </a:endParaRPr>
          </a:p>
        </p:txBody>
      </p:sp>
      <p:pic>
        <p:nvPicPr>
          <p:cNvPr id="3" name="Picture 6" descr="niepce"/>
          <p:cNvPicPr>
            <a:picLocks noChangeAspect="1" noChangeArrowheads="1"/>
          </p:cNvPicPr>
          <p:nvPr/>
        </p:nvPicPr>
        <p:blipFill>
          <a:blip r:embed="rId2"/>
          <a:srcRect l="6709" t="5669" r="6709" b="5669"/>
          <a:stretch>
            <a:fillRect/>
          </a:stretch>
        </p:blipFill>
        <p:spPr bwMode="auto">
          <a:xfrm>
            <a:off x="7050928" y="1193030"/>
            <a:ext cx="1567468" cy="1900172"/>
          </a:xfrm>
          <a:prstGeom prst="rect">
            <a:avLst/>
          </a:prstGeom>
          <a:noFill/>
        </p:spPr>
      </p:pic>
      <p:pic>
        <p:nvPicPr>
          <p:cNvPr id="4" name="Picture 8" descr="m20020763-04"/>
          <p:cNvPicPr>
            <a:picLocks noChangeAspect="1" noChangeArrowheads="1"/>
          </p:cNvPicPr>
          <p:nvPr/>
        </p:nvPicPr>
        <p:blipFill>
          <a:blip r:embed="rId3"/>
          <a:srcRect/>
          <a:stretch>
            <a:fillRect/>
          </a:stretch>
        </p:blipFill>
        <p:spPr bwMode="auto">
          <a:xfrm>
            <a:off x="571472" y="4786322"/>
            <a:ext cx="1785950" cy="1421601"/>
          </a:xfrm>
          <a:prstGeom prst="rect">
            <a:avLst/>
          </a:prstGeom>
          <a:noFill/>
        </p:spPr>
      </p:pic>
      <p:sp>
        <p:nvSpPr>
          <p:cNvPr id="5" name="Прямоугольник 4"/>
          <p:cNvSpPr/>
          <p:nvPr/>
        </p:nvSpPr>
        <p:spPr>
          <a:xfrm>
            <a:off x="2000232" y="2000240"/>
            <a:ext cx="4857768" cy="2523768"/>
          </a:xfrm>
          <a:prstGeom prst="rect">
            <a:avLst/>
          </a:prstGeom>
        </p:spPr>
        <p:txBody>
          <a:bodyPr wrap="square">
            <a:spAutoFit/>
          </a:bodyPr>
          <a:lstStyle/>
          <a:p>
            <a:pPr>
              <a:buFontTx/>
              <a:buNone/>
            </a:pPr>
            <a:r>
              <a:rPr lang="en-US" sz="16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Joseph </a:t>
            </a:r>
            <a:r>
              <a:rPr lang="en-US" sz="2000" dirty="0" err="1" smtClean="0">
                <a:latin typeface="Times New Roman" pitchFamily="18" charset="0"/>
                <a:cs typeface="Times New Roman" pitchFamily="18" charset="0"/>
              </a:rPr>
              <a:t>Nicéphore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Niépce</a:t>
            </a:r>
            <a:r>
              <a:rPr lang="en-US" sz="2000" dirty="0" smtClean="0">
                <a:latin typeface="Times New Roman" pitchFamily="18" charset="0"/>
                <a:cs typeface="Times New Roman" pitchFamily="18" charset="0"/>
              </a:rPr>
              <a:t> was a French inventor, most noted as one of the inventors of photography and a pioneer in the field. He is well-known for taking some of the earliest photographs, dating to the 1820s. As revolutionary as his invention was, </a:t>
            </a:r>
            <a:r>
              <a:rPr lang="en-US" sz="2000" dirty="0" err="1" smtClean="0">
                <a:latin typeface="Times New Roman" pitchFamily="18" charset="0"/>
                <a:cs typeface="Times New Roman" pitchFamily="18" charset="0"/>
              </a:rPr>
              <a:t>Niépce</a:t>
            </a:r>
            <a:r>
              <a:rPr lang="en-US" sz="2000" dirty="0" smtClean="0">
                <a:latin typeface="Times New Roman" pitchFamily="18" charset="0"/>
                <a:cs typeface="Times New Roman" pitchFamily="18" charset="0"/>
              </a:rPr>
              <a:t> is little known even today.</a:t>
            </a:r>
            <a:endParaRPr lang="ru-RU" sz="2000" dirty="0" smtClean="0">
              <a:latin typeface="Times New Roman" pitchFamily="18" charset="0"/>
              <a:cs typeface="Times New Roman" pitchFamily="18" charset="0"/>
            </a:endParaRPr>
          </a:p>
          <a:p>
            <a:pPr>
              <a:buFontTx/>
              <a:buNone/>
            </a:pPr>
            <a:endParaRPr lang="ru-RU" b="1" dirty="0">
              <a:solidFill>
                <a:srgbClr val="FFFF00"/>
              </a:solidFill>
              <a:latin typeface="Comic Sans MS" pitchFamily="66" charset="0"/>
            </a:endParaRPr>
          </a:p>
        </p:txBody>
      </p:sp>
      <p:pic>
        <p:nvPicPr>
          <p:cNvPr id="6" name="Рисунок 5" descr="20d.jpg"/>
          <p:cNvPicPr>
            <a:picLocks noChangeAspect="1"/>
          </p:cNvPicPr>
          <p:nvPr/>
        </p:nvPicPr>
        <p:blipFill>
          <a:blip r:embed="rId4"/>
          <a:stretch>
            <a:fillRect/>
          </a:stretch>
        </p:blipFill>
        <p:spPr>
          <a:xfrm>
            <a:off x="7106588" y="4857760"/>
            <a:ext cx="1394502" cy="1500198"/>
          </a:xfrm>
          <a:prstGeom prst="rect">
            <a:avLst/>
          </a:prstGeom>
        </p:spPr>
      </p:pic>
      <p:pic>
        <p:nvPicPr>
          <p:cNvPr id="7" name="Picture 6" descr="C:\Documents and Settings\user\Рабочий стол\razn22.gif"/>
          <p:cNvPicPr>
            <a:picLocks noChangeAspect="1" noChangeArrowheads="1" noCrop="1"/>
          </p:cNvPicPr>
          <p:nvPr/>
        </p:nvPicPr>
        <p:blipFill>
          <a:blip r:embed="rId5"/>
          <a:srcRect/>
          <a:stretch>
            <a:fillRect/>
          </a:stretch>
        </p:blipFill>
        <p:spPr bwMode="auto">
          <a:xfrm>
            <a:off x="4143372" y="5286388"/>
            <a:ext cx="714380" cy="595316"/>
          </a:xfrm>
          <a:prstGeom prst="rect">
            <a:avLst/>
          </a:prstGeom>
          <a:noFill/>
        </p:spPr>
      </p:pic>
      <p:pic>
        <p:nvPicPr>
          <p:cNvPr id="8" name="Picture 7" descr="C:\Documents and Settings\user\Рабочий стол\AN199.gif"/>
          <p:cNvPicPr>
            <a:picLocks noChangeAspect="1" noChangeArrowheads="1" noCrop="1"/>
          </p:cNvPicPr>
          <p:nvPr/>
        </p:nvPicPr>
        <p:blipFill>
          <a:blip r:embed="rId6"/>
          <a:srcRect/>
          <a:stretch>
            <a:fillRect/>
          </a:stretch>
        </p:blipFill>
        <p:spPr bwMode="auto">
          <a:xfrm>
            <a:off x="500034" y="1643050"/>
            <a:ext cx="1214446" cy="1465711"/>
          </a:xfrm>
          <a:prstGeom prst="rect">
            <a:avLst/>
          </a:prstGeom>
          <a:noFill/>
        </p:spPr>
      </p:pic>
    </p:spTree>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to="" calcmode="lin" valueType="num">
                                      <p:cBhvr>
                                        <p:cTn id="22" dur="1" fill="hold"/>
                                        <p:tgtEl>
                                          <p:spTgt spid="4"/>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ox(in)">
                                      <p:cBhvr>
                                        <p:cTn id="2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857356" y="274638"/>
            <a:ext cx="5214974" cy="1143000"/>
          </a:xfrm>
        </p:spPr>
        <p:txBody>
          <a:bodyPr>
            <a:normAutofit/>
          </a:bodyPr>
          <a:lstStyle/>
          <a:p>
            <a:pPr algn="ctr"/>
            <a:r>
              <a:rPr lang="en-US" sz="3200" dirty="0" smtClean="0">
                <a:solidFill>
                  <a:srgbClr val="9933FF"/>
                </a:solidFill>
                <a:latin typeface="Times New Roman" pitchFamily="18" charset="0"/>
                <a:cs typeface="Times New Roman" pitchFamily="18" charset="0"/>
              </a:rPr>
              <a:t>Alexander Graham Bell</a:t>
            </a:r>
            <a:br>
              <a:rPr lang="en-US" sz="3200" dirty="0" smtClean="0">
                <a:solidFill>
                  <a:srgbClr val="9933FF"/>
                </a:solidFill>
                <a:latin typeface="Times New Roman" pitchFamily="18" charset="0"/>
                <a:cs typeface="Times New Roman" pitchFamily="18" charset="0"/>
              </a:rPr>
            </a:br>
            <a:r>
              <a:rPr lang="en-US" sz="3200" dirty="0" smtClean="0">
                <a:solidFill>
                  <a:srgbClr val="9933FF"/>
                </a:solidFill>
                <a:latin typeface="Times New Roman" pitchFamily="18" charset="0"/>
                <a:cs typeface="Times New Roman" pitchFamily="18" charset="0"/>
              </a:rPr>
              <a:t>(1847 – 1922) </a:t>
            </a:r>
            <a:endParaRPr lang="ru-RU" sz="3200" dirty="0">
              <a:solidFill>
                <a:srgbClr val="9933FF"/>
              </a:solidFill>
              <a:latin typeface="Times New Roman" pitchFamily="18" charset="0"/>
              <a:cs typeface="Times New Roman" pitchFamily="18" charset="0"/>
            </a:endParaRPr>
          </a:p>
        </p:txBody>
      </p:sp>
      <p:sp>
        <p:nvSpPr>
          <p:cNvPr id="7" name="Содержимое 6"/>
          <p:cNvSpPr>
            <a:spLocks noGrp="1"/>
          </p:cNvSpPr>
          <p:nvPr>
            <p:ph idx="1"/>
          </p:nvPr>
        </p:nvSpPr>
        <p:spPr>
          <a:xfrm>
            <a:off x="1928794" y="1857364"/>
            <a:ext cx="4714908" cy="2471742"/>
          </a:xfrm>
        </p:spPr>
        <p:txBody>
          <a:bodyPr>
            <a:normAutofit fontScale="32500" lnSpcReduction="20000"/>
          </a:bodyPr>
          <a:lstStyle/>
          <a:p>
            <a:pPr>
              <a:buNone/>
            </a:pPr>
            <a:r>
              <a:rPr lang="en-US" dirty="0" smtClean="0"/>
              <a:t>		</a:t>
            </a:r>
            <a:r>
              <a:rPr lang="en-US" sz="6400" dirty="0" smtClean="0">
                <a:latin typeface="Times New Roman" pitchFamily="18" charset="0"/>
                <a:cs typeface="Times New Roman" pitchFamily="18" charset="0"/>
              </a:rPr>
              <a:t>Alexander Graham Bell was an eminent scientist, inventor, engineer and innovator who is credited with inventing the first practical telephone. His research on hearing and speech led him to experiment with hearing devices which eventually culminated in Bell being awarded the first U.S. patent for the telephone in 1876. </a:t>
            </a:r>
            <a:endParaRPr lang="ru-RU" sz="6400" dirty="0">
              <a:latin typeface="Times New Roman" pitchFamily="18" charset="0"/>
              <a:cs typeface="Times New Roman" pitchFamily="18" charset="0"/>
            </a:endParaRPr>
          </a:p>
        </p:txBody>
      </p:sp>
      <p:pic>
        <p:nvPicPr>
          <p:cNvPr id="9" name="Picture 4" descr="hist044"/>
          <p:cNvPicPr>
            <a:picLocks noChangeAspect="1" noChangeArrowheads="1"/>
          </p:cNvPicPr>
          <p:nvPr/>
        </p:nvPicPr>
        <p:blipFill>
          <a:blip r:embed="rId2"/>
          <a:srcRect/>
          <a:stretch>
            <a:fillRect/>
          </a:stretch>
        </p:blipFill>
        <p:spPr bwMode="auto">
          <a:xfrm>
            <a:off x="2643174" y="4572008"/>
            <a:ext cx="3000396" cy="1876770"/>
          </a:xfrm>
          <a:prstGeom prst="rect">
            <a:avLst/>
          </a:prstGeom>
          <a:noFill/>
          <a:ln w="9525">
            <a:noFill/>
            <a:miter lim="800000"/>
            <a:headEnd/>
            <a:tailEnd/>
          </a:ln>
        </p:spPr>
      </p:pic>
      <p:pic>
        <p:nvPicPr>
          <p:cNvPr id="15" name="Picture 11" descr="C:\Documents and Settings\user\Рабочий стол\Alexander_Graham_Bell_Biography_2.jpg"/>
          <p:cNvPicPr>
            <a:picLocks noChangeAspect="1" noChangeArrowheads="1"/>
          </p:cNvPicPr>
          <p:nvPr/>
        </p:nvPicPr>
        <p:blipFill>
          <a:blip r:embed="rId3"/>
          <a:srcRect/>
          <a:stretch>
            <a:fillRect/>
          </a:stretch>
        </p:blipFill>
        <p:spPr bwMode="auto">
          <a:xfrm>
            <a:off x="6643702" y="1500174"/>
            <a:ext cx="2162269" cy="3143272"/>
          </a:xfrm>
          <a:prstGeom prst="rect">
            <a:avLst/>
          </a:prstGeom>
          <a:noFill/>
        </p:spPr>
      </p:pic>
      <p:pic>
        <p:nvPicPr>
          <p:cNvPr id="16" name="Picture 2" descr="C:\Documents and Settings\user\Рабочий стол\1.jpeg"/>
          <p:cNvPicPr>
            <a:picLocks noChangeAspect="1" noChangeArrowheads="1"/>
          </p:cNvPicPr>
          <p:nvPr/>
        </p:nvPicPr>
        <p:blipFill>
          <a:blip r:embed="rId4"/>
          <a:srcRect/>
          <a:stretch>
            <a:fillRect/>
          </a:stretch>
        </p:blipFill>
        <p:spPr bwMode="auto">
          <a:xfrm>
            <a:off x="357158" y="1928802"/>
            <a:ext cx="1357322" cy="1102824"/>
          </a:xfrm>
          <a:prstGeom prst="rect">
            <a:avLst/>
          </a:prstGeom>
          <a:noFill/>
        </p:spPr>
      </p:pic>
      <p:pic>
        <p:nvPicPr>
          <p:cNvPr id="10" name="Picture 3" descr="C:\Documents and Settings\user\Рабочий стол\15.gif"/>
          <p:cNvPicPr>
            <a:picLocks noChangeAspect="1" noChangeArrowheads="1" noCrop="1"/>
          </p:cNvPicPr>
          <p:nvPr/>
        </p:nvPicPr>
        <p:blipFill>
          <a:blip r:embed="rId5"/>
          <a:srcRect/>
          <a:stretch>
            <a:fillRect/>
          </a:stretch>
        </p:blipFill>
        <p:spPr bwMode="auto">
          <a:xfrm>
            <a:off x="571472" y="5000636"/>
            <a:ext cx="857251" cy="857251"/>
          </a:xfrm>
          <a:prstGeom prst="rect">
            <a:avLst/>
          </a:prstGeom>
          <a:noFill/>
        </p:spPr>
      </p:pic>
      <p:pic>
        <p:nvPicPr>
          <p:cNvPr id="11" name="Picture 5" descr="C:\Documents and Settings\user\Рабочий стол\AN385.gif"/>
          <p:cNvPicPr>
            <a:picLocks noChangeAspect="1" noChangeArrowheads="1" noCrop="1"/>
          </p:cNvPicPr>
          <p:nvPr/>
        </p:nvPicPr>
        <p:blipFill>
          <a:blip r:embed="rId6"/>
          <a:srcRect/>
          <a:stretch>
            <a:fillRect/>
          </a:stretch>
        </p:blipFill>
        <p:spPr bwMode="auto">
          <a:xfrm>
            <a:off x="7286644" y="5500702"/>
            <a:ext cx="1200150" cy="8001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to="" calcmode="lin" valueType="num">
                                      <p:cBhvr>
                                        <p:cTn id="13" dur="1" fill="hold"/>
                                        <p:tgtEl>
                                          <p:spTgt spid="15"/>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grpId="0"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wheel(4)">
                                      <p:cBhvr>
                                        <p:cTn id="18" dur="20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20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diamond(in)">
                                      <p:cBhvr>
                                        <p:cTn id="28" dur="20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dissolve">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2786050" y="357166"/>
            <a:ext cx="5643602" cy="1143000"/>
          </a:xfrm>
        </p:spPr>
        <p:txBody>
          <a:bodyPr>
            <a:normAutofit/>
          </a:bodyPr>
          <a:lstStyle/>
          <a:p>
            <a:pPr algn="ctr"/>
            <a:r>
              <a:rPr lang="en-US" sz="3200" dirty="0" smtClean="0">
                <a:solidFill>
                  <a:srgbClr val="9933FF"/>
                </a:solidFill>
                <a:latin typeface="Times New Roman" pitchFamily="18" charset="0"/>
                <a:cs typeface="Times New Roman" pitchFamily="18" charset="0"/>
              </a:rPr>
              <a:t>Karl Friedrich Benz</a:t>
            </a:r>
            <a:br>
              <a:rPr lang="en-US" sz="3200" dirty="0" smtClean="0">
                <a:solidFill>
                  <a:srgbClr val="9933FF"/>
                </a:solidFill>
                <a:latin typeface="Times New Roman" pitchFamily="18" charset="0"/>
                <a:cs typeface="Times New Roman" pitchFamily="18" charset="0"/>
              </a:rPr>
            </a:br>
            <a:r>
              <a:rPr lang="en-US" sz="3200" dirty="0" smtClean="0">
                <a:solidFill>
                  <a:srgbClr val="9933FF"/>
                </a:solidFill>
                <a:latin typeface="Times New Roman" pitchFamily="18" charset="0"/>
                <a:cs typeface="Times New Roman" pitchFamily="18" charset="0"/>
              </a:rPr>
              <a:t>(1844 – 1929)</a:t>
            </a:r>
            <a:endParaRPr lang="ru-RU" sz="3200" dirty="0">
              <a:solidFill>
                <a:srgbClr val="9933FF"/>
              </a:solidFill>
              <a:latin typeface="Times New Roman" pitchFamily="18" charset="0"/>
              <a:cs typeface="Times New Roman" pitchFamily="18" charset="0"/>
            </a:endParaRPr>
          </a:p>
        </p:txBody>
      </p:sp>
      <p:sp>
        <p:nvSpPr>
          <p:cNvPr id="8" name="Содержимое 7"/>
          <p:cNvSpPr>
            <a:spLocks noGrp="1"/>
          </p:cNvSpPr>
          <p:nvPr>
            <p:ph idx="1"/>
          </p:nvPr>
        </p:nvSpPr>
        <p:spPr>
          <a:xfrm>
            <a:off x="2714612" y="2285992"/>
            <a:ext cx="5572164" cy="1785950"/>
          </a:xfrm>
        </p:spPr>
        <p:txBody>
          <a:bodyPr>
            <a:normAutofit/>
          </a:bodyPr>
          <a:lstStyle/>
          <a:p>
            <a:pPr>
              <a:buNone/>
            </a:pPr>
            <a:r>
              <a:rPr lang="en-US" dirty="0" smtClean="0"/>
              <a:t>	</a:t>
            </a:r>
            <a:r>
              <a:rPr lang="en-US" sz="23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Karl Friedrich Benz was a German engine designer and automobile engineer, generally regarded as the inventor of the petrol-powered automobile and pioneering founder of the automobile manufacturer, Mercedes-Benz.</a:t>
            </a:r>
            <a:endParaRPr lang="ru-RU" sz="2000" dirty="0" smtClean="0">
              <a:latin typeface="Times New Roman" pitchFamily="18" charset="0"/>
              <a:cs typeface="Times New Roman" pitchFamily="18" charset="0"/>
            </a:endParaRPr>
          </a:p>
          <a:p>
            <a:endParaRPr lang="ru-RU" dirty="0"/>
          </a:p>
        </p:txBody>
      </p:sp>
      <p:pic>
        <p:nvPicPr>
          <p:cNvPr id="3" name="Picture 12" descr="C:\Documents and Settings\user\Рабочий стол\11.jpeg"/>
          <p:cNvPicPr>
            <a:picLocks noChangeAspect="1" noChangeArrowheads="1"/>
          </p:cNvPicPr>
          <p:nvPr/>
        </p:nvPicPr>
        <p:blipFill>
          <a:blip r:embed="rId2"/>
          <a:srcRect l="2509" t="1928" r="5017" b="1928"/>
          <a:stretch>
            <a:fillRect/>
          </a:stretch>
        </p:blipFill>
        <p:spPr bwMode="auto">
          <a:xfrm>
            <a:off x="571472" y="857232"/>
            <a:ext cx="2000264" cy="2705337"/>
          </a:xfrm>
          <a:prstGeom prst="rect">
            <a:avLst/>
          </a:prstGeom>
          <a:noFill/>
        </p:spPr>
      </p:pic>
      <p:pic>
        <p:nvPicPr>
          <p:cNvPr id="4" name="Picture 15" descr="C:\Documents and Settings\user\Рабочий стол\14.jpeg"/>
          <p:cNvPicPr>
            <a:picLocks noChangeAspect="1" noChangeArrowheads="1"/>
          </p:cNvPicPr>
          <p:nvPr/>
        </p:nvPicPr>
        <p:blipFill>
          <a:blip r:embed="rId3"/>
          <a:srcRect/>
          <a:stretch>
            <a:fillRect/>
          </a:stretch>
        </p:blipFill>
        <p:spPr bwMode="auto">
          <a:xfrm>
            <a:off x="6858016" y="4857760"/>
            <a:ext cx="1871548" cy="1509715"/>
          </a:xfrm>
          <a:prstGeom prst="rect">
            <a:avLst/>
          </a:prstGeom>
          <a:noFill/>
        </p:spPr>
      </p:pic>
      <p:pic>
        <p:nvPicPr>
          <p:cNvPr id="5" name="Picture 13" descr="C:\Documents and Settings\user\Рабочий стол\12.jpeg"/>
          <p:cNvPicPr>
            <a:picLocks noChangeAspect="1" noChangeArrowheads="1"/>
          </p:cNvPicPr>
          <p:nvPr/>
        </p:nvPicPr>
        <p:blipFill>
          <a:blip r:embed="rId4"/>
          <a:srcRect/>
          <a:stretch>
            <a:fillRect/>
          </a:stretch>
        </p:blipFill>
        <p:spPr bwMode="auto">
          <a:xfrm>
            <a:off x="857224" y="4786322"/>
            <a:ext cx="1928826" cy="1543061"/>
          </a:xfrm>
          <a:prstGeom prst="rect">
            <a:avLst/>
          </a:prstGeom>
          <a:noFill/>
        </p:spPr>
      </p:pic>
      <p:pic>
        <p:nvPicPr>
          <p:cNvPr id="6" name="Picture 16" descr="C:\Documents and Settings\user\Рабочий стол\15.jpeg"/>
          <p:cNvPicPr>
            <a:picLocks noChangeAspect="1" noChangeArrowheads="1"/>
          </p:cNvPicPr>
          <p:nvPr/>
        </p:nvPicPr>
        <p:blipFill>
          <a:blip r:embed="rId5"/>
          <a:srcRect/>
          <a:stretch>
            <a:fillRect/>
          </a:stretch>
        </p:blipFill>
        <p:spPr bwMode="auto">
          <a:xfrm>
            <a:off x="4214810" y="5357826"/>
            <a:ext cx="1134120" cy="847726"/>
          </a:xfrm>
          <a:prstGeom prst="rect">
            <a:avLst/>
          </a:prstGeom>
          <a:noFill/>
        </p:spPr>
      </p:pic>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1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grpId="0"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wheel(4)">
                                      <p:cBhvr>
                                        <p:cTn id="18" dur="2000"/>
                                        <p:tgtEl>
                                          <p:spTgt spid="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strVal val="#ppt_w*0.70"/>
                                          </p:val>
                                        </p:tav>
                                        <p:tav tm="100000">
                                          <p:val>
                                            <p:strVal val="#ppt_w"/>
                                          </p:val>
                                        </p:tav>
                                      </p:tavLst>
                                    </p:anim>
                                    <p:anim calcmode="lin" valueType="num">
                                      <p:cBhvr>
                                        <p:cTn id="24" dur="1000" fill="hold"/>
                                        <p:tgtEl>
                                          <p:spTgt spid="4"/>
                                        </p:tgtEl>
                                        <p:attrNameLst>
                                          <p:attrName>ppt_h</p:attrName>
                                        </p:attrNameLst>
                                      </p:cBhvr>
                                      <p:tavLst>
                                        <p:tav tm="0">
                                          <p:val>
                                            <p:strVal val="#ppt_h"/>
                                          </p:val>
                                        </p:tav>
                                        <p:tav tm="100000">
                                          <p:val>
                                            <p:strVal val="#ppt_h"/>
                                          </p:val>
                                        </p:tav>
                                      </p:tavLst>
                                    </p:anim>
                                    <p:animEffect transition="in" filter="fade">
                                      <p:cBhvr>
                                        <p:cTn id="25" dur="1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55"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1000" fill="hold"/>
                                        <p:tgtEl>
                                          <p:spTgt spid="5"/>
                                        </p:tgtEl>
                                        <p:attrNameLst>
                                          <p:attrName>ppt_w</p:attrName>
                                        </p:attrNameLst>
                                      </p:cBhvr>
                                      <p:tavLst>
                                        <p:tav tm="0">
                                          <p:val>
                                            <p:strVal val="#ppt_w*0.70"/>
                                          </p:val>
                                        </p:tav>
                                        <p:tav tm="100000">
                                          <p:val>
                                            <p:strVal val="#ppt_w"/>
                                          </p:val>
                                        </p:tav>
                                      </p:tavLst>
                                    </p:anim>
                                    <p:anim calcmode="lin" valueType="num">
                                      <p:cBhvr>
                                        <p:cTn id="31" dur="1000" fill="hold"/>
                                        <p:tgtEl>
                                          <p:spTgt spid="5"/>
                                        </p:tgtEl>
                                        <p:attrNameLst>
                                          <p:attrName>ppt_h</p:attrName>
                                        </p:attrNameLst>
                                      </p:cBhvr>
                                      <p:tavLst>
                                        <p:tav tm="0">
                                          <p:val>
                                            <p:strVal val="#ppt_h"/>
                                          </p:val>
                                        </p:tav>
                                        <p:tav tm="100000">
                                          <p:val>
                                            <p:strVal val="#ppt_h"/>
                                          </p:val>
                                        </p:tav>
                                      </p:tavLst>
                                    </p:anim>
                                    <p:animEffect transition="in" filter="fade">
                                      <p:cBhvr>
                                        <p:cTn id="32" dur="1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1000" fill="hold"/>
                                        <p:tgtEl>
                                          <p:spTgt spid="6"/>
                                        </p:tgtEl>
                                        <p:attrNameLst>
                                          <p:attrName>ppt_x</p:attrName>
                                        </p:attrNameLst>
                                      </p:cBhvr>
                                      <p:tavLst>
                                        <p:tav tm="0">
                                          <p:val>
                                            <p:strVal val="#ppt_x"/>
                                          </p:val>
                                        </p:tav>
                                        <p:tav tm="100000">
                                          <p:val>
                                            <p:strVal val="#ppt_x"/>
                                          </p:val>
                                        </p:tav>
                                      </p:tavLst>
                                    </p:anim>
                                    <p:anim calcmode="lin" valueType="num">
                                      <p:cBhvr additive="base">
                                        <p:cTn id="3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Lst>
  </p:timing>
</p:sld>
</file>

<file path=ppt/theme/theme1.xml><?xml version="1.0" encoding="utf-8"?>
<a:theme xmlns:a="http://schemas.openxmlformats.org/drawingml/2006/main" name="Техническая">
  <a:themeElements>
    <a:clrScheme name="Техническая">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610</TotalTime>
  <Words>783</Words>
  <Application>Microsoft Office PowerPoint</Application>
  <PresentationFormat>Экран (4:3)</PresentationFormat>
  <Paragraphs>118</Paragraphs>
  <Slides>26</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Техническая</vt:lpstr>
      <vt:lpstr>Презентация по теме  «Изобретатели и изобретения»  подготовлена учителем английского языка Моу «сош №2 г.Калининска САРАТОВСКОЙ ОБЛАСТИ» ШОХ М.В.  </vt:lpstr>
      <vt:lpstr>Слайд 2</vt:lpstr>
      <vt:lpstr>To invent is to see anew. </vt:lpstr>
      <vt:lpstr>Match the words and definitions:</vt:lpstr>
      <vt:lpstr>Which things are the most or least useful in the house from your point of view?</vt:lpstr>
      <vt:lpstr>INVENTIONS:</vt:lpstr>
      <vt:lpstr>Joseph Nicéphore Niépce  (1765 – 1833)</vt:lpstr>
      <vt:lpstr>Alexander Graham Bell (1847 – 1922) </vt:lpstr>
      <vt:lpstr>Karl Friedrich Benz (1844 – 1929)</vt:lpstr>
      <vt:lpstr>The Lumière brothers:  Auguste Marie Louis Nicolas (1862 – 1954)  Louis Jean (1864– 1948)</vt:lpstr>
      <vt:lpstr>The Wright brothers:  Orville (1871 – 1948)   Wilbur (1867 – 1912) </vt:lpstr>
      <vt:lpstr>László József Bíró  (1899 – 1985) </vt:lpstr>
      <vt:lpstr>James Murray Spangler (1848 - 1915)  </vt:lpstr>
      <vt:lpstr>John Logie Baird  (1888 – 1946) </vt:lpstr>
      <vt:lpstr>John Gorrie  (1803 – 1855)</vt:lpstr>
      <vt:lpstr>Henry Ford  (1863 – 1947) </vt:lpstr>
      <vt:lpstr>Richard G.Drew  (1886-1982)</vt:lpstr>
      <vt:lpstr>Alexander Fleming  (1881 – 1955) </vt:lpstr>
      <vt:lpstr>Sergey Pavlovich Korolyov (1907 – 1966)</vt:lpstr>
      <vt:lpstr>Akio Morita  (1921 — 1999) </vt:lpstr>
      <vt:lpstr>William Henry "Bill" Gates III  (born October 28, 1955)</vt:lpstr>
      <vt:lpstr>Sir Ian Wilmut (born 7 July 1944) </vt:lpstr>
      <vt:lpstr>GRAMMAR IN FOCUS</vt:lpstr>
      <vt:lpstr>By the end of the 19th century</vt:lpstr>
      <vt:lpstr>What inventions had been made by the end of the 19-20th century?  </vt:lpstr>
      <vt:lpstr>HOMEWORK:    PROJECT:</vt:lpstr>
    </vt:vector>
  </TitlesOfParts>
  <Company>SamForum.ws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It’s Difficult to Imagine It as an Invention</dc:title>
  <dc:creator>SamLab.ws</dc:creator>
  <cp:lastModifiedBy>1</cp:lastModifiedBy>
  <cp:revision>300</cp:revision>
  <dcterms:created xsi:type="dcterms:W3CDTF">2008-12-12T12:25:12Z</dcterms:created>
  <dcterms:modified xsi:type="dcterms:W3CDTF">2010-01-04T14:16:48Z</dcterms:modified>
</cp:coreProperties>
</file>