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CCC73B-D413-4ECA-93B1-8E9DA31558DE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5E311F-3B63-49CE-8ACD-0D910E5195C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Conference</a:t>
            </a:r>
            <a:br>
              <a:rPr lang="en-US" dirty="0" smtClean="0"/>
            </a:br>
            <a:r>
              <a:rPr lang="en-US" dirty="0" smtClean="0"/>
              <a:t>The Siberian National Region unites its nationalities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01060" cy="535307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b="1" i="1" dirty="0" smtClean="0"/>
          </a:p>
          <a:p>
            <a:endParaRPr lang="en-US" sz="3900" b="1" i="1" dirty="0">
              <a:solidFill>
                <a:schemeClr val="tx1">
                  <a:lumMod val="85000"/>
                </a:schemeClr>
              </a:solidFill>
              <a:latin typeface="Garamond" pitchFamily="18" charset="0"/>
            </a:endParaRPr>
          </a:p>
          <a:p>
            <a:endParaRPr lang="en-US" sz="3900" b="1" i="1" dirty="0" smtClean="0">
              <a:solidFill>
                <a:srgbClr val="92D050"/>
              </a:solidFill>
              <a:latin typeface="Garamond" pitchFamily="18" charset="0"/>
            </a:endParaRPr>
          </a:p>
          <a:p>
            <a:endParaRPr lang="en-US" sz="3900" b="1" i="1" dirty="0">
              <a:solidFill>
                <a:srgbClr val="92D050"/>
              </a:solidFill>
              <a:latin typeface="Garamond" pitchFamily="18" charset="0"/>
            </a:endParaRPr>
          </a:p>
          <a:p>
            <a:endParaRPr lang="en-US" sz="3900" b="1" i="1" dirty="0" smtClean="0">
              <a:solidFill>
                <a:srgbClr val="92D050"/>
              </a:solidFill>
              <a:latin typeface="Garamond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fld id="{6287D49C-3FEF-4873-9651-B14828CD51AF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Harlow Solid Italic" pitchFamily="82" charset="0"/>
              </a:rPr>
              <a:t>Epigraph</a:t>
            </a:r>
            <a:endParaRPr lang="ru-RU" u="sng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6">
                    <a:lumMod val="60000"/>
                    <a:lumOff val="40000"/>
                  </a:schemeClr>
                </a:solidFill>
              </a:u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lackadder ITC" pitchFamily="82" charset="0"/>
              </a:rPr>
              <a:t>   </a:t>
            </a:r>
            <a:r>
              <a:rPr lang="en-US" dirty="0" smtClean="0">
                <a:solidFill>
                  <a:srgbClr val="339966"/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lackadder ITC" pitchFamily="82" charset="0"/>
              </a:rPr>
              <a:t>No man is an _Island_, </a:t>
            </a:r>
            <a:r>
              <a:rPr lang="en-US" dirty="0" smtClean="0">
                <a:solidFill>
                  <a:srgbClr val="339966"/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lackadder ITC" pitchFamily="82" charset="0"/>
              </a:rPr>
              <a:t>entire </a:t>
            </a:r>
            <a:r>
              <a:rPr lang="en-US" dirty="0" smtClean="0">
                <a:solidFill>
                  <a:srgbClr val="339966"/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lackadder ITC" pitchFamily="82" charset="0"/>
              </a:rPr>
              <a:t>of it </a:t>
            </a:r>
            <a:r>
              <a:rPr lang="en-US" dirty="0" smtClean="0">
                <a:solidFill>
                  <a:srgbClr val="339966"/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lackadder ITC" pitchFamily="82" charset="0"/>
              </a:rPr>
              <a:t>self; </a:t>
            </a:r>
            <a:r>
              <a:rPr lang="en-US" dirty="0" smtClean="0">
                <a:solidFill>
                  <a:srgbClr val="339966"/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lackadder ITC" pitchFamily="82" charset="0"/>
              </a:rPr>
              <a:t>every man is a </a:t>
            </a:r>
            <a:r>
              <a:rPr lang="en-US" dirty="0" smtClean="0">
                <a:solidFill>
                  <a:srgbClr val="339966"/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lackadder ITC" pitchFamily="82" charset="0"/>
              </a:rPr>
              <a:t>piece </a:t>
            </a:r>
            <a:r>
              <a:rPr lang="en-US" dirty="0" smtClean="0">
                <a:solidFill>
                  <a:srgbClr val="339966"/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lackadder ITC" pitchFamily="82" charset="0"/>
              </a:rPr>
              <a:t>of the _Continent_, a part of the _maine_; if a _Clod_ bee washed away by the _Sea_, _Europe_ is the lesse, as well as if a _Promontorie_ were, as well as if a _Mannor_ of thy _friends_ or of _thine owne_ were; any mans _death_ diminishes me, because I am involved in </a:t>
            </a:r>
            <a:r>
              <a:rPr lang="en-US" dirty="0" smtClean="0">
                <a:solidFill>
                  <a:srgbClr val="339966"/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lackadder ITC" pitchFamily="82" charset="0"/>
              </a:rPr>
              <a:t>_Mankind_; </a:t>
            </a:r>
            <a:r>
              <a:rPr lang="en-US" dirty="0" smtClean="0">
                <a:solidFill>
                  <a:srgbClr val="339966"/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lackadder ITC" pitchFamily="82" charset="0"/>
              </a:rPr>
              <a:t>And therefore never send to know for whom the _bell_ tolls; It tolls for _thee_.</a:t>
            </a:r>
            <a:endParaRPr lang="ru-RU" dirty="0" smtClean="0">
              <a:solidFill>
                <a:srgbClr val="339966"/>
              </a:solidFill>
              <a:uFill>
                <a:solidFill>
                  <a:schemeClr val="accent6">
                    <a:lumMod val="60000"/>
                    <a:lumOff val="40000"/>
                  </a:schemeClr>
                </a:solidFill>
              </a:uFill>
            </a:endParaRPr>
          </a:p>
          <a:p>
            <a:pPr algn="r">
              <a:buNone/>
            </a:pPr>
            <a:r>
              <a:rPr lang="en-US" dirty="0" smtClean="0">
                <a:solidFill>
                  <a:srgbClr val="339966"/>
                </a:solidFill>
                <a:latin typeface="Blackadder ITC" pitchFamily="82" charset="0"/>
              </a:rPr>
              <a:t>	</a:t>
            </a:r>
            <a:r>
              <a:rPr lang="en-US" dirty="0" smtClean="0">
                <a:latin typeface="Blackadder ITC" pitchFamily="82" charset="0"/>
              </a:rPr>
              <a:t>	</a:t>
            </a: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Blackadder ITC" pitchFamily="82" charset="0"/>
              </a:rPr>
              <a:t>We shall discuss the following issues: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i="1" dirty="0" smtClean="0"/>
              <a:t> Social  situation of minor nationalities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i="1" dirty="0" smtClean="0"/>
              <a:t> Disappearing of the ethnic groups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n-US" i="1" dirty="0" smtClean="0"/>
              <a:t>  The measures and activities for keeping  ethnic culture. The positive and negative results of the problem.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i="1" dirty="0" smtClean="0"/>
              <a:t> Your approach and  proposals in the future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r>
              <a:rPr lang="en-US" i="1" dirty="0" smtClean="0"/>
              <a:t> The meaning of this question for the mankind.</a:t>
            </a:r>
            <a:endParaRPr lang="ru-RU" i="1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Monotype Corsiva" pitchFamily="66" charset="0"/>
              </a:rPr>
              <a:t>The Creative proposals for saving and development ethnic groups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schools for preparing national language teachers;</a:t>
            </a:r>
          </a:p>
          <a:p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Publishing House of national Literature for children and the adults;</a:t>
            </a:r>
          </a:p>
          <a:p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libraries, national literature and historical documents;</a:t>
            </a:r>
          </a:p>
          <a:p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Museum of History and Ethnography;</a:t>
            </a:r>
          </a:p>
          <a:p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Clubs;</a:t>
            </a:r>
          </a:p>
          <a:p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Café of national dishes;</a:t>
            </a:r>
          </a:p>
          <a:p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Judicial service;</a:t>
            </a:r>
          </a:p>
          <a:p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national Art Gallery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CC66"/>
                </a:solidFill>
              </a:rPr>
              <a:t>New words</a:t>
            </a:r>
            <a:endParaRPr lang="ru-RU" b="1" i="1" dirty="0">
              <a:solidFill>
                <a:srgbClr val="00CC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Nouns                      verbs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Ethnic groups         establish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Globalization          frustrate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Majority                   survive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Minority                   to   be     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                              devoted to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Minority                become 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                                    extinct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Insinuation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Sovereignty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arrangement</a:t>
            </a:r>
            <a:endParaRPr lang="ru-RU" i="1" u="sng" dirty="0">
              <a:solidFill>
                <a:srgbClr val="0066FF"/>
              </a:solidFill>
              <a:uFill>
                <a:solidFill>
                  <a:schemeClr val="bg2">
                    <a:lumMod val="90000"/>
                  </a:schemeClr>
                </a:solidFill>
              </a:u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Adjectives                adverbs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Irreversible             evidently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Ethnographic         gradually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Ethnic                undoubtedly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Judicial                    rapidly</a:t>
            </a:r>
          </a:p>
          <a:p>
            <a:pPr>
              <a:buNone/>
            </a:pPr>
            <a:endParaRPr lang="en-US" i="1" u="sng" dirty="0" smtClean="0">
              <a:solidFill>
                <a:srgbClr val="0066FF"/>
              </a:solidFill>
              <a:uFill>
                <a:solidFill>
                  <a:schemeClr val="bg2">
                    <a:lumMod val="90000"/>
                  </a:schemeClr>
                </a:solidFill>
              </a:uFill>
            </a:endParaRP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           word combination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National character/traits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66FF"/>
                </a:solidFill>
                <a:uFill>
                  <a:solidFill>
                    <a:schemeClr val="bg2">
                      <a:lumMod val="90000"/>
                    </a:schemeClr>
                  </a:solidFill>
                </a:uFill>
              </a:rPr>
              <a:t>Remote corners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281</Words>
  <Application>Microsoft Office PowerPoint</Application>
  <PresentationFormat>Экран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Conference The Siberian National Region unites its nationalities</vt:lpstr>
      <vt:lpstr>Epigraph</vt:lpstr>
      <vt:lpstr>We shall discuss the following issues:</vt:lpstr>
      <vt:lpstr>The Creative proposals for saving and development ethnic groups</vt:lpstr>
      <vt:lpstr>New words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The Siberian National Region unites its nationalities</dc:title>
  <dc:creator>User</dc:creator>
  <cp:lastModifiedBy>User</cp:lastModifiedBy>
  <cp:revision>21</cp:revision>
  <dcterms:created xsi:type="dcterms:W3CDTF">2010-01-12T09:48:37Z</dcterms:created>
  <dcterms:modified xsi:type="dcterms:W3CDTF">2010-01-17T09:35:25Z</dcterms:modified>
</cp:coreProperties>
</file>