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62" r:id="rId3"/>
    <p:sldId id="265" r:id="rId4"/>
    <p:sldId id="256" r:id="rId5"/>
    <p:sldId id="258" r:id="rId6"/>
    <p:sldId id="259" r:id="rId7"/>
    <p:sldId id="267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3" r:id="rId16"/>
    <p:sldId id="278" r:id="rId17"/>
    <p:sldId id="279" r:id="rId18"/>
    <p:sldId id="280" r:id="rId19"/>
    <p:sldId id="277" r:id="rId20"/>
    <p:sldId id="281" r:id="rId21"/>
    <p:sldId id="263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2600-83C1-455F-9C4D-B703E44C8D9A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6889-14F2-4252-9763-CBF57EB08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6889-14F2-4252-9763-CBF57EB08AA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438400"/>
            <a:ext cx="5257800" cy="914400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3276600"/>
            <a:ext cx="5257800" cy="7493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5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19240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61975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505575"/>
            <a:ext cx="2895600" cy="2762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Образовательный центр «Нива»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0DA934-FB9D-4688-88AE-B303EF028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505575"/>
            <a:ext cx="2895600" cy="2762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Образовательный центр «Нива»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4C0196-636C-464F-A7D2-9616F65453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38700" y="16764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4E06DAEF-068A-48AD-83D8-15D6E18C1722}" type="datetimeFigureOut">
              <a:rPr lang="ru-RU" smtClean="0"/>
              <a:pPr/>
              <a:t>16.12.2009</a:t>
            </a:fld>
            <a:endParaRPr lang="ru-RU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4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70E0C5-40E5-4908-8ED0-C6D719B4E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7696200" cy="4972064"/>
          </a:xfrm>
        </p:spPr>
        <p:txBody>
          <a:bodyPr/>
          <a:lstStyle/>
          <a:p>
            <a:r>
              <a:rPr lang="ru-RU" dirty="0" smtClean="0"/>
              <a:t>Сформировать знания о биологической роли витаминов в обмене веществ и их практическом значении для здоровья человека</a:t>
            </a:r>
          </a:p>
          <a:p>
            <a:r>
              <a:rPr lang="ru-RU" dirty="0" smtClean="0"/>
              <a:t>Воспитывать у учащихся сознательное отношение к своему здоровью;</a:t>
            </a:r>
          </a:p>
          <a:p>
            <a:r>
              <a:rPr lang="ru-RU" dirty="0" smtClean="0"/>
              <a:t>Обеспечить активную жизненную позицию на уроке.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144000" cy="27146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dirty="0" smtClean="0">
                <a:effectLst/>
                <a:cs typeface="Times New Roman" pitchFamily="18" charset="0"/>
              </a:rPr>
              <a:t>Когда организм долгое время не получает  витамина С, развивается </a:t>
            </a:r>
            <a:r>
              <a:rPr lang="ru-RU" sz="2000" b="1" i="1" dirty="0" smtClean="0">
                <a:solidFill>
                  <a:schemeClr val="tx2"/>
                </a:solidFill>
                <a:effectLst/>
                <a:cs typeface="Times New Roman" pitchFamily="18" charset="0"/>
              </a:rPr>
              <a:t>ЦИНГА</a:t>
            </a:r>
            <a:r>
              <a:rPr lang="ru-RU" sz="2000" b="1" dirty="0" smtClean="0">
                <a:effectLst/>
                <a:cs typeface="Times New Roman" pitchFamily="18" charset="0"/>
              </a:rPr>
              <a:t> - заболевание, известное путешественникам и мореплавателям. </a:t>
            </a:r>
          </a:p>
          <a:p>
            <a:r>
              <a:rPr lang="ru-RU" sz="2000" b="1" dirty="0" smtClean="0">
                <a:effectLst/>
                <a:cs typeface="Times New Roman" pitchFamily="18" charset="0"/>
              </a:rPr>
              <a:t>При этом заболевании появляется кровоточивость  десен, язвы на слизистых оболочках рта, расшатываются и выпадают зубы. Кости становятся хрупкими, возникают боли в суставах. Наступает малокровие, и резко  снижается сопротивляемость организма инфекционным заболеваниям.</a:t>
            </a:r>
          </a:p>
          <a:p>
            <a:endParaRPr lang="ru-RU" b="1" dirty="0">
              <a:effectLst/>
            </a:endParaRPr>
          </a:p>
        </p:txBody>
      </p:sp>
      <p:pic>
        <p:nvPicPr>
          <p:cNvPr id="5" name="Содержимое 4" descr="Scorbutic_gum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57422" y="3500438"/>
            <a:ext cx="4449773" cy="26698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772400" cy="12335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>
                <a:solidFill>
                  <a:schemeClr val="accent2"/>
                </a:solidFill>
              </a:rPr>
              <a:t>Заболевания при недостатке витамина С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42910" y="6072206"/>
            <a:ext cx="85010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 dirty="0"/>
              <a:t>Цинга. Точечные и пятнистые кровоизлияния на туловище и конечностях.</a:t>
            </a:r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0" y="1571612"/>
            <a:ext cx="4953000" cy="436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772400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9900CC"/>
                </a:solidFill>
                <a:cs typeface="Times New Roman" pitchFamily="18" charset="0"/>
              </a:rPr>
              <a:t>Витамин В1 (тиамин)</a:t>
            </a:r>
            <a:endParaRPr 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571612"/>
            <a:ext cx="6096000" cy="45243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90000"/>
              </a:lnSpc>
            </a:pPr>
            <a:r>
              <a:rPr lang="ru-RU" sz="1800" b="1" dirty="0" smtClean="0">
                <a:effectLst/>
                <a:cs typeface="Times New Roman" pitchFamily="18" charset="0"/>
              </a:rPr>
              <a:t>влияет   </a:t>
            </a:r>
            <a:r>
              <a:rPr lang="ru-RU" sz="1800" b="1" dirty="0">
                <a:effectLst/>
                <a:cs typeface="Times New Roman" pitchFamily="18" charset="0"/>
              </a:rPr>
              <a:t>на процессы обмена  углеводов. Он необходим  для нормальной   деятельности тех органов, где наиболее интенсивен  обмен  углеводов: нервной системы, сердца, мышц. </a:t>
            </a:r>
            <a:endParaRPr lang="ru-RU" sz="1800" b="1" dirty="0" smtClean="0">
              <a:effectLst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ru-RU" sz="1800" b="1" dirty="0" smtClean="0">
                <a:effectLst/>
                <a:cs typeface="Times New Roman" pitchFamily="18" charset="0"/>
              </a:rPr>
              <a:t>Витамин </a:t>
            </a:r>
            <a:r>
              <a:rPr lang="ru-RU" sz="1800" b="1" dirty="0">
                <a:effectLst/>
                <a:cs typeface="Times New Roman" pitchFamily="18" charset="0"/>
              </a:rPr>
              <a:t>В1 содержится в неочищенных  зернах злаков, семенах бобовых  растений, в яичном желтке.  </a:t>
            </a:r>
            <a:endParaRPr lang="ru-RU" sz="1800" b="1" dirty="0" smtClean="0">
              <a:effectLst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ru-RU" sz="1800" b="1" dirty="0" smtClean="0">
                <a:effectLst/>
                <a:cs typeface="Times New Roman" pitchFamily="18" charset="0"/>
              </a:rPr>
              <a:t>При </a:t>
            </a:r>
            <a:r>
              <a:rPr lang="ru-RU" sz="1800" b="1" dirty="0">
                <a:effectLst/>
                <a:cs typeface="Times New Roman" pitchFamily="18" charset="0"/>
              </a:rPr>
              <a:t>отсутствии в пище витамина В1 возникает тяжелая болезнь </a:t>
            </a:r>
            <a:r>
              <a:rPr lang="ru-RU" sz="1800" b="1" i="1" dirty="0">
                <a:solidFill>
                  <a:srgbClr val="FF0000"/>
                </a:solidFill>
                <a:effectLst/>
                <a:cs typeface="Times New Roman" pitchFamily="18" charset="0"/>
              </a:rPr>
              <a:t>БЕРИ-БЕРИ</a:t>
            </a:r>
            <a:r>
              <a:rPr lang="ru-RU" sz="1800" b="1" dirty="0">
                <a:solidFill>
                  <a:srgbClr val="FF0000"/>
                </a:solidFill>
                <a:effectLst/>
                <a:cs typeface="Times New Roman" pitchFamily="18" charset="0"/>
              </a:rPr>
              <a:t>.</a:t>
            </a:r>
            <a:r>
              <a:rPr lang="ru-RU" sz="1800" b="1" dirty="0">
                <a:effectLst/>
                <a:cs typeface="Times New Roman" pitchFamily="18" charset="0"/>
              </a:rPr>
              <a:t> Раньше  она   была     распространена на некоторых тихоокеанских островах, где  основу питания составлял очищенный рис. В нем нет  витамина В1. У заболевших  людей расстраивалась деятельность нервной системы: начинались судороги, развивались  параличи. Эта болезнь часто кончалось  смертью. </a:t>
            </a:r>
            <a:endParaRPr lang="ru-RU" sz="1800" b="1" dirty="0">
              <a:effectLst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086600" y="3214686"/>
            <a:ext cx="2057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Судороги  </a:t>
            </a:r>
            <a:r>
              <a:rPr lang="ru-RU" sz="1600" i="1" dirty="0" smtClean="0"/>
              <a:t>при </a:t>
            </a:r>
            <a:r>
              <a:rPr lang="ru-RU" sz="1600" i="1" dirty="0"/>
              <a:t>авитаминозе  витамина В1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2750" y="1000108"/>
            <a:ext cx="2481250" cy="2197897"/>
          </a:xfrm>
          <a:prstGeom prst="rect">
            <a:avLst/>
          </a:prstGeom>
          <a:noFill/>
        </p:spPr>
      </p:pic>
      <p:pic>
        <p:nvPicPr>
          <p:cNvPr id="2050" name="Picture 2" descr="E:\8 класс\обмен веществ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076242"/>
            <a:ext cx="2357422" cy="2781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  <p:bldP spid="1434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Витамин 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676400"/>
            <a:ext cx="4472018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effectLst/>
                <a:cs typeface="Times New Roman" pitchFamily="18" charset="0"/>
              </a:rPr>
              <a:t>содержится в рыбьем жире , печени, желтке  куриного яйца и многих других продуктах. </a:t>
            </a:r>
          </a:p>
          <a:p>
            <a:r>
              <a:rPr lang="ru-RU" sz="2000" dirty="0" smtClean="0">
                <a:effectLst/>
                <a:cs typeface="Times New Roman" pitchFamily="18" charset="0"/>
              </a:rPr>
              <a:t>При недостатке  в пище витамина </a:t>
            </a:r>
            <a:r>
              <a:rPr lang="en-US" sz="2000" dirty="0" smtClean="0">
                <a:effectLst/>
                <a:cs typeface="Times New Roman" pitchFamily="18" charset="0"/>
              </a:rPr>
              <a:t>D</a:t>
            </a:r>
            <a:r>
              <a:rPr lang="ru-RU" sz="2000" dirty="0" smtClean="0">
                <a:effectLst/>
                <a:cs typeface="Times New Roman" pitchFamily="18" charset="0"/>
              </a:rPr>
              <a:t> у детей развивается </a:t>
            </a:r>
            <a:r>
              <a:rPr lang="ru-RU" sz="2000" b="1" i="1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РАХИТ</a:t>
            </a:r>
            <a:r>
              <a:rPr lang="ru-RU" sz="2000" dirty="0" smtClean="0">
                <a:effectLst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effectLst/>
                <a:cs typeface="Times New Roman" pitchFamily="18" charset="0"/>
              </a:rPr>
              <a:t>При рахите содержание солей в костях, оказывается пониженным, поэтому  рост ребенка замедляется. Скелет формируется неправильно. У больных рахитом детей искривлены ноги, голова и живот увеличены</a:t>
            </a:r>
            <a:endParaRPr lang="ru-RU" sz="2000" dirty="0">
              <a:effectLst/>
            </a:endParaRPr>
          </a:p>
        </p:txBody>
      </p:sp>
      <p:pic>
        <p:nvPicPr>
          <p:cNvPr id="8" name="Содержимое 7" descr="Витамин D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49676" y="1785926"/>
            <a:ext cx="4294324" cy="41964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b="1" i="1" dirty="0"/>
              <a:t>Заболевания при недостатке витамина </a:t>
            </a:r>
            <a:r>
              <a:rPr lang="en-US" b="1" i="1" dirty="0"/>
              <a:t>D</a:t>
            </a:r>
            <a:r>
              <a:rPr lang="ru-RU" dirty="0"/>
              <a:t>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0034" y="6072206"/>
            <a:ext cx="8429684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Авитаминоз </a:t>
            </a:r>
            <a:r>
              <a:rPr lang="en-US" sz="1600" i="1" dirty="0"/>
              <a:t>D</a:t>
            </a:r>
            <a:r>
              <a:rPr lang="ru-RU" sz="1600" i="1" dirty="0"/>
              <a:t> .Рахит. А- непропорционально большая голова. </a:t>
            </a:r>
            <a:r>
              <a:rPr lang="ru-RU" sz="1600" i="1" dirty="0" err="1"/>
              <a:t>Б-искривление</a:t>
            </a:r>
            <a:r>
              <a:rPr lang="ru-RU" sz="1600" i="1" dirty="0"/>
              <a:t> ног.</a:t>
            </a:r>
          </a:p>
        </p:txBody>
      </p:sp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443288" cy="4114800"/>
          </a:xfrm>
          <a:prstGeom prst="rect">
            <a:avLst/>
          </a:prstGeom>
          <a:noFill/>
        </p:spPr>
      </p:pic>
      <p:pic>
        <p:nvPicPr>
          <p:cNvPr id="8" name="Содержимое 4" descr="1200507368_rakhit_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2357430"/>
            <a:ext cx="428628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8" grpId="1"/>
      <p:bldP spid="45062" grpId="0" autoUpdateAnimBg="0"/>
      <p:bldP spid="4506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Витамин А (</a:t>
            </a:r>
            <a:r>
              <a:rPr lang="ru-RU" dirty="0" err="1" smtClean="0"/>
              <a:t>ретинол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071934" y="1357298"/>
            <a:ext cx="5072066" cy="5500702"/>
          </a:xfrm>
        </p:spPr>
        <p:txBody>
          <a:bodyPr/>
          <a:lstStyle/>
          <a:p>
            <a:r>
              <a:rPr lang="ru-RU" sz="2400" dirty="0" smtClean="0">
                <a:effectLst/>
              </a:rPr>
              <a:t>Лучшие источники витамина А - рыбий жир и печень, сливочное масло, яичные желтки, сливки и цельное молоко.</a:t>
            </a:r>
          </a:p>
          <a:p>
            <a:r>
              <a:rPr lang="ru-RU" sz="2400" dirty="0" smtClean="0">
                <a:effectLst/>
              </a:rPr>
              <a:t>симптомы недостаточности витамина А: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effectLst/>
              </a:rPr>
              <a:t>Повышенная чувствительность зубной эмали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effectLst/>
              </a:rPr>
              <a:t>Слезящиеся на холоде глаза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effectLst/>
              </a:rPr>
              <a:t>Скопление корок и слизи в углах глаз, ощущение "песка" в глазах, покраснение век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effectLst/>
              </a:rPr>
              <a:t>"куриная слепота" </a:t>
            </a:r>
          </a:p>
          <a:p>
            <a:endParaRPr lang="ru-RU" sz="2000" dirty="0">
              <a:effectLst/>
            </a:endParaRPr>
          </a:p>
        </p:txBody>
      </p:sp>
      <p:pic>
        <p:nvPicPr>
          <p:cNvPr id="8" name="Содержимое 7" descr="Витамин А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" y="1714488"/>
            <a:ext cx="4056290" cy="42148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CC"/>
                </a:solidFill>
                <a:cs typeface="Times New Roman" pitchFamily="18" charset="0"/>
              </a:rPr>
              <a:t>Витамин  РР</a:t>
            </a:r>
            <a:br>
              <a:rPr lang="ru-RU" b="1" dirty="0" smtClean="0">
                <a:solidFill>
                  <a:srgbClr val="9900CC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9900CC"/>
                </a:solidFill>
                <a:cs typeface="Times New Roman" pitchFamily="18" charset="0"/>
              </a:rPr>
              <a:t>(никотиновая  кислота)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858280" cy="542926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dirty="0" smtClean="0">
                <a:effectLst/>
                <a:cs typeface="Times New Roman" pitchFamily="18" charset="0"/>
              </a:rPr>
              <a:t>Биологическое </a:t>
            </a:r>
            <a:r>
              <a:rPr lang="ru-RU" sz="2400" dirty="0">
                <a:effectLst/>
                <a:cs typeface="Times New Roman" pitchFamily="18" charset="0"/>
              </a:rPr>
              <a:t>значение витамина заключается в том ,что он является  частью   ферментов, катализирующих  различные окислительные реакции, также участвуют в синтезе жирных кислот, обмене  аминокислот. </a:t>
            </a:r>
            <a:endParaRPr lang="ru-RU" sz="2400" dirty="0" smtClean="0">
              <a:effectLst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z="2400" dirty="0" smtClean="0">
                <a:effectLst/>
                <a:cs typeface="Times New Roman" pitchFamily="18" charset="0"/>
              </a:rPr>
              <a:t> </a:t>
            </a:r>
            <a:r>
              <a:rPr lang="ru-RU" sz="2400" dirty="0">
                <a:effectLst/>
                <a:cs typeface="Times New Roman" pitchFamily="18" charset="0"/>
              </a:rPr>
              <a:t>Авитаминоз  витамина РР (</a:t>
            </a:r>
            <a:r>
              <a:rPr lang="ru-RU" sz="2400" i="1" dirty="0">
                <a:effectLst/>
                <a:cs typeface="Times New Roman" pitchFamily="18" charset="0"/>
              </a:rPr>
              <a:t>пеллагра</a:t>
            </a:r>
            <a:r>
              <a:rPr lang="ru-RU" sz="2400" dirty="0">
                <a:effectLst/>
                <a:cs typeface="Times New Roman" pitchFamily="18" charset="0"/>
              </a:rPr>
              <a:t>) часто называют    </a:t>
            </a:r>
            <a:r>
              <a:rPr lang="ru-RU" sz="2400" dirty="0">
                <a:effectLst/>
              </a:rPr>
              <a:t>«</a:t>
            </a:r>
            <a:r>
              <a:rPr lang="ru-RU" sz="2400" dirty="0">
                <a:effectLst/>
                <a:cs typeface="Times New Roman" pitchFamily="18" charset="0"/>
              </a:rPr>
              <a:t>болезнью</a:t>
            </a:r>
            <a:r>
              <a:rPr lang="ru-RU" sz="2400" dirty="0">
                <a:effectLst/>
              </a:rPr>
              <a:t> </a:t>
            </a:r>
            <a:r>
              <a:rPr lang="ru-RU" sz="2400" dirty="0">
                <a:effectLst/>
                <a:cs typeface="Times New Roman" pitchFamily="18" charset="0"/>
              </a:rPr>
              <a:t>трех  Д</a:t>
            </a:r>
            <a:r>
              <a:rPr lang="ru-RU" sz="2400" dirty="0">
                <a:effectLst/>
              </a:rPr>
              <a:t>»</a:t>
            </a:r>
            <a:r>
              <a:rPr lang="ru-RU" sz="2400" dirty="0">
                <a:effectLst/>
                <a:cs typeface="Times New Roman" pitchFamily="18" charset="0"/>
              </a:rPr>
              <a:t>,</a:t>
            </a:r>
            <a:r>
              <a:rPr lang="ru-RU" sz="2400" dirty="0">
                <a:effectLst/>
              </a:rPr>
              <a:t> </a:t>
            </a:r>
            <a:r>
              <a:rPr lang="ru-RU" sz="2400" dirty="0">
                <a:effectLst/>
                <a:cs typeface="Times New Roman" pitchFamily="18" charset="0"/>
              </a:rPr>
              <a:t>понимая под этим три ее основные симптома- дерматит, диарея(сильные поносы), деменция (приобретенное слабоумие).  </a:t>
            </a:r>
            <a:endParaRPr lang="ru-RU" sz="2400" dirty="0" smtClean="0">
              <a:effectLst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z="2400" dirty="0" smtClean="0">
                <a:effectLst/>
                <a:cs typeface="Times New Roman" pitchFamily="18" charset="0"/>
              </a:rPr>
              <a:t> </a:t>
            </a:r>
            <a:r>
              <a:rPr lang="ru-RU" sz="2400" dirty="0">
                <a:effectLst/>
                <a:cs typeface="Times New Roman" pitchFamily="18" charset="0"/>
              </a:rPr>
              <a:t>Витамин РР содержится в больших количествах в отрубях, пивных   дрожжах, печени ,мясе. </a:t>
            </a:r>
            <a:endParaRPr lang="ru-RU" sz="2400" dirty="0" smtClean="0">
              <a:effectLst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effectLst/>
              </a:rPr>
              <a:t>Суточная потребность в никотиновой кислоте (и в </a:t>
            </a:r>
            <a:r>
              <a:rPr lang="ru-RU" sz="2400" dirty="0" err="1" smtClean="0">
                <a:effectLst/>
              </a:rPr>
              <a:t>никотинамиде</a:t>
            </a:r>
            <a:r>
              <a:rPr lang="ru-RU" sz="2400" dirty="0" smtClean="0">
                <a:effectLst/>
              </a:rPr>
              <a:t>) составляет для взрослого человека около 20 мг</a:t>
            </a:r>
          </a:p>
          <a:p>
            <a:pPr marL="0" indent="0">
              <a:buFontTx/>
              <a:buNone/>
            </a:pPr>
            <a:endParaRPr lang="ru-RU" sz="2400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6" grpId="1"/>
      <p:bldP spid="41987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{CCF8300A-3B9F-4454-89D9-D64CC2CBAB02}.gi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649103" y="0"/>
            <a:ext cx="5730391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772400" cy="1143000"/>
          </a:xfrm>
        </p:spPr>
        <p:txBody>
          <a:bodyPr/>
          <a:lstStyle/>
          <a:p>
            <a:r>
              <a:rPr lang="ru-RU" b="1" i="1" dirty="0" smtClean="0"/>
              <a:t>Отсутствие  </a:t>
            </a:r>
            <a:r>
              <a:rPr lang="ru-RU" b="1" i="1" dirty="0"/>
              <a:t>витамина РР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 smtClean="0">
                <a:solidFill>
                  <a:schemeClr val="tx2"/>
                </a:solidFill>
              </a:rPr>
              <a:t>Пеллагра. </a:t>
            </a:r>
          </a:p>
          <a:p>
            <a:pPr>
              <a:spcBef>
                <a:spcPct val="50000"/>
              </a:spcBef>
            </a:pPr>
            <a:r>
              <a:rPr lang="ru-RU" sz="2400" i="1" dirty="0" smtClean="0">
                <a:solidFill>
                  <a:schemeClr val="tx2"/>
                </a:solidFill>
              </a:rPr>
              <a:t>Специфический </a:t>
            </a:r>
            <a:r>
              <a:rPr lang="ru-RU" sz="2400" i="1" dirty="0">
                <a:solidFill>
                  <a:schemeClr val="tx2"/>
                </a:solidFill>
              </a:rPr>
              <a:t>дерматит, располагающийся симметрично на не защищенных одеждой поверхностях тела.</a:t>
            </a: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3490913" cy="4114800"/>
          </a:xfrm>
          <a:prstGeom prst="roundRect">
            <a:avLst/>
          </a:prstGeom>
          <a:noFill/>
        </p:spPr>
      </p:pic>
      <p:pic>
        <p:nvPicPr>
          <p:cNvPr id="7" name="Picture 4" descr="Pellagra_NI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84604"/>
            <a:ext cx="3857620" cy="4288792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0" grpId="1"/>
      <p:bldP spid="17415" grpId="0" animBg="1" autoUpdateAnimBg="0"/>
      <p:bldP spid="1741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конкурс\Витамины\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70" y="3071810"/>
            <a:ext cx="2500330" cy="1712726"/>
          </a:xfrm>
          <a:prstGeom prst="round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Витамин 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5143504" cy="5429264"/>
          </a:xfrm>
        </p:spPr>
        <p:txBody>
          <a:bodyPr/>
          <a:lstStyle/>
          <a:p>
            <a:r>
              <a:rPr lang="ru-RU" b="1" dirty="0" smtClean="0"/>
              <a:t>Источники</a:t>
            </a:r>
          </a:p>
          <a:p>
            <a:pPr marL="80963" indent="-80963">
              <a:buNone/>
            </a:pPr>
            <a:r>
              <a:rPr lang="ru-RU" sz="2400" dirty="0" smtClean="0">
                <a:effectLst/>
              </a:rPr>
              <a:t>Растительные масла; семечки яблок, орехи (миндаль, арахис), турнепс, зеленые листовые овощи, злаковые, бобовые, яичный желток, печень, молоко, овсянка, соя, пшеница и ее проростки.</a:t>
            </a:r>
          </a:p>
          <a:p>
            <a:pPr lvl="0"/>
            <a:r>
              <a:rPr lang="ru-RU" sz="2400" dirty="0" smtClean="0">
                <a:effectLst/>
              </a:rPr>
              <a:t>участвует в синтезе гормонов; </a:t>
            </a:r>
          </a:p>
          <a:p>
            <a:pPr lvl="0"/>
            <a:r>
              <a:rPr lang="ru-RU" sz="2400" dirty="0" smtClean="0">
                <a:effectLst/>
              </a:rPr>
              <a:t>поддерживает иммунитет; </a:t>
            </a:r>
          </a:p>
          <a:p>
            <a:r>
              <a:rPr lang="ru-RU" sz="2400" dirty="0" smtClean="0">
                <a:effectLst/>
              </a:rPr>
              <a:t>обладает антиканцерогенным эффектом; </a:t>
            </a:r>
          </a:p>
          <a:p>
            <a:endParaRPr lang="ru-RU" dirty="0"/>
          </a:p>
        </p:txBody>
      </p:sp>
      <p:pic>
        <p:nvPicPr>
          <p:cNvPr id="5" name="Содержимое 4" descr="b2-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1285860"/>
            <a:ext cx="2214546" cy="3012988"/>
          </a:xfrm>
          <a:prstGeom prst="roundRect">
            <a:avLst/>
          </a:prstGeom>
        </p:spPr>
      </p:pic>
      <p:pic>
        <p:nvPicPr>
          <p:cNvPr id="1026" name="Picture 2" descr="C:\Documents and Settings\user\Рабочий стол\конкурс\Витамины\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318000"/>
            <a:ext cx="2235200" cy="25400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опорных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143932" cy="5072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effectLst/>
              </a:rPr>
              <a:t>Как используются пищевые вещества, попавшие в клетку?</a:t>
            </a:r>
          </a:p>
          <a:p>
            <a:r>
              <a:rPr lang="ru-RU" sz="2400" dirty="0" smtClean="0">
                <a:effectLst/>
              </a:rPr>
              <a:t>Ткани, пересаженные от одного организма к другому часто отторгаются , а белки пищи усваиваются и служат строительным материалом в клетке любого человека. Почему?</a:t>
            </a:r>
          </a:p>
          <a:p>
            <a:r>
              <a:rPr lang="ru-RU" sz="2400" dirty="0" smtClean="0">
                <a:effectLst/>
              </a:rPr>
              <a:t>При откорме животных использовали корм богатый углеводами. Однако, несмотря на отсутствие жиров, у животных  образовался толстый слой жира. Почему?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357298"/>
            <a:ext cx="8110566" cy="5043502"/>
          </a:xfrm>
        </p:spPr>
        <p:txBody>
          <a:bodyPr/>
          <a:lstStyle/>
          <a:p>
            <a:pPr lvl="0"/>
            <a:r>
              <a:rPr lang="ru-RU" dirty="0" smtClean="0"/>
              <a:t>Витамины </a:t>
            </a:r>
            <a:r>
              <a:rPr lang="ru-RU" dirty="0" smtClean="0"/>
              <a:t>– необходимые компоненты пищи:</a:t>
            </a:r>
          </a:p>
          <a:p>
            <a:pPr lvl="0"/>
            <a:r>
              <a:rPr lang="ru-RU" dirty="0" smtClean="0"/>
              <a:t>Витамины должны </a:t>
            </a:r>
            <a:r>
              <a:rPr lang="ru-RU" dirty="0" smtClean="0"/>
              <a:t>обязательно поступать в организм;</a:t>
            </a:r>
          </a:p>
          <a:p>
            <a:pPr lvl="0"/>
            <a:r>
              <a:rPr lang="ru-RU" dirty="0" smtClean="0"/>
              <a:t>При </a:t>
            </a:r>
            <a:r>
              <a:rPr lang="ru-RU" dirty="0" smtClean="0"/>
              <a:t>недостатке или избытке витаминов в организме возникают нарушения обмена веществ, а отсутствие витаминов ведет к возникновению заболеваний;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итамин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7"/>
            <a:ext cx="6000792" cy="6858047"/>
          </a:xfrm>
        </p:spPr>
      </p:pic>
      <p:sp>
        <p:nvSpPr>
          <p:cNvPr id="5" name="Прямоугольник 4"/>
          <p:cNvSpPr/>
          <p:nvPr/>
        </p:nvSpPr>
        <p:spPr>
          <a:xfrm>
            <a:off x="6143636" y="2967335"/>
            <a:ext cx="300036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Пища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трелка вверх 5"/>
          <p:cNvSpPr/>
          <p:nvPr/>
        </p:nvSpPr>
        <p:spPr bwMode="auto">
          <a:xfrm rot="17806144">
            <a:off x="6759403" y="622932"/>
            <a:ext cx="1156538" cy="2731406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</a:rPr>
              <a:t>Растительная </a:t>
            </a:r>
          </a:p>
        </p:txBody>
      </p:sp>
      <p:sp>
        <p:nvSpPr>
          <p:cNvPr id="7" name="Стрелка вверх 6"/>
          <p:cNvSpPr/>
          <p:nvPr/>
        </p:nvSpPr>
        <p:spPr bwMode="auto">
          <a:xfrm rot="14352940">
            <a:off x="6794235" y="3690922"/>
            <a:ext cx="1222772" cy="2542078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</a:rPr>
              <a:t>Животная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параграф</a:t>
            </a:r>
            <a:endParaRPr lang="ru-RU" dirty="0" smtClean="0"/>
          </a:p>
          <a:p>
            <a:pPr lvl="0"/>
            <a:r>
              <a:rPr lang="ru-RU" dirty="0" smtClean="0"/>
              <a:t>термины и понятия выучить </a:t>
            </a:r>
          </a:p>
          <a:p>
            <a:pPr lvl="0"/>
            <a:r>
              <a:rPr lang="ru-RU" dirty="0" smtClean="0"/>
              <a:t>записать в таблицу тетради еще о 1-2 витаминах о которых на уроке не говорили.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785918" y="1357298"/>
            <a:ext cx="4071966" cy="114298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i="1" dirty="0" smtClean="0">
                <a:latin typeface="Times New Roman" pitchFamily="18" charset="0"/>
              </a:rPr>
              <a:t>Витамины</a:t>
            </a:r>
            <a:r>
              <a:rPr lang="ru-RU" sz="7200" b="1" i="1" dirty="0" smtClean="0">
                <a:latin typeface="Times New Roman" pitchFamily="18" charset="0"/>
              </a:rPr>
              <a:t> 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57224" y="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Ферменты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214910" y="0"/>
            <a:ext cx="3929090" cy="12144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Биологические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катализаторы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714480" y="271462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Пища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378619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Гиповитаминоз 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214910" y="378619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Авитаминоз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14612" y="4786322"/>
            <a:ext cx="4286248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Гипервитаминоз 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607455" y="6143620"/>
            <a:ext cx="3929090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Продукты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rot="5400000" flipH="1" flipV="1">
            <a:off x="3357554" y="1000108"/>
            <a:ext cx="571504" cy="158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4" idx="2"/>
          </p:cNvCxnSpPr>
          <p:nvPr/>
        </p:nvCxnSpPr>
        <p:spPr bwMode="auto">
          <a:xfrm rot="16200000" flipH="1">
            <a:off x="3661153" y="2661029"/>
            <a:ext cx="357216" cy="35721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7" idx="2"/>
          </p:cNvCxnSpPr>
          <p:nvPr/>
        </p:nvCxnSpPr>
        <p:spPr bwMode="auto">
          <a:xfrm rot="5400000">
            <a:off x="3125381" y="3232546"/>
            <a:ext cx="357190" cy="750099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Прямая со стрелкой 24"/>
          <p:cNvCxnSpPr>
            <a:stCxn id="7" idx="2"/>
          </p:cNvCxnSpPr>
          <p:nvPr/>
        </p:nvCxnSpPr>
        <p:spPr bwMode="auto">
          <a:xfrm rot="16200000" flipH="1">
            <a:off x="4411264" y="2696760"/>
            <a:ext cx="285752" cy="1750231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Прямая со стрелкой 26"/>
          <p:cNvCxnSpPr>
            <a:stCxn id="7" idx="2"/>
          </p:cNvCxnSpPr>
          <p:nvPr/>
        </p:nvCxnSpPr>
        <p:spPr bwMode="auto">
          <a:xfrm rot="16200000" flipH="1">
            <a:off x="3518289" y="3589735"/>
            <a:ext cx="1357322" cy="1035851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Правая фигурная скобка 28"/>
          <p:cNvSpPr/>
          <p:nvPr/>
        </p:nvSpPr>
        <p:spPr bwMode="auto">
          <a:xfrm rot="5400000">
            <a:off x="3857619" y="1214423"/>
            <a:ext cx="1357324" cy="8643998"/>
          </a:xfrm>
          <a:prstGeom prst="rightBrace">
            <a:avLst/>
          </a:prstGeom>
          <a:noFill/>
          <a:ln w="381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>
            <a:stCxn id="5" idx="3"/>
          </p:cNvCxnSpPr>
          <p:nvPr/>
        </p:nvCxnSpPr>
        <p:spPr bwMode="auto">
          <a:xfrm flipV="1">
            <a:off x="4786314" y="357166"/>
            <a:ext cx="428628" cy="24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4786314" y="500042"/>
            <a:ext cx="50006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Прямоугольник 29"/>
          <p:cNvSpPr/>
          <p:nvPr/>
        </p:nvSpPr>
        <p:spPr bwMode="auto">
          <a:xfrm>
            <a:off x="5214942" y="0"/>
            <a:ext cx="3929058" cy="121442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1785918" y="1428736"/>
            <a:ext cx="4071966" cy="1143008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0" y="3786190"/>
            <a:ext cx="3929058" cy="71438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214942" y="3786190"/>
            <a:ext cx="3929058" cy="71438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2714612" y="4786322"/>
            <a:ext cx="4286280" cy="71438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785926"/>
            <a:ext cx="5643570" cy="15668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Витамины. Чудесные вещества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8 класс\обмен веществ\vitam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357556"/>
            <a:ext cx="3500444" cy="350044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00" y="428604"/>
            <a:ext cx="7696200" cy="1066800"/>
          </a:xfrm>
        </p:spPr>
        <p:txBody>
          <a:bodyPr/>
          <a:lstStyle/>
          <a:p>
            <a:r>
              <a:rPr lang="ru-RU" b="1" dirty="0" smtClean="0"/>
              <a:t>Лунин Николай Иванович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429288" cy="504350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effectLst/>
              </a:rPr>
              <a:t>В 1881 г. Н.И. Лунин произвел опыты над двумя группами белых мышей. Одну группу мышей он кормил натуральным молоком, а другую – искусственной смесью из белков, жиров и углеводов, соли и воды, являющихся составными частями молока.</a:t>
            </a:r>
          </a:p>
          <a:p>
            <a:r>
              <a:rPr lang="ru-RU" sz="2000" dirty="0" smtClean="0">
                <a:effectLst/>
              </a:rPr>
              <a:t> Н.И. Лунин установил, что мыши первой группы, питаясь цельным молоком, были здоровы, нормально развивались и росли. Мыши второй группы погибли.</a:t>
            </a:r>
          </a:p>
          <a:p>
            <a:r>
              <a:rPr lang="ru-RU" sz="2000" dirty="0" smtClean="0">
                <a:effectLst/>
              </a:rPr>
              <a:t> Ученый предположил, что естественные пищевые продукты содержат какие-то вещества, необходимые для жизни организмов. </a:t>
            </a:r>
            <a:endParaRPr lang="ru-RU" sz="2000" dirty="0">
              <a:effectLst/>
            </a:endParaRPr>
          </a:p>
        </p:txBody>
      </p:sp>
      <p:pic>
        <p:nvPicPr>
          <p:cNvPr id="1027" name="Picture 3" descr="C:\Program Files\Образовательные комплексы\Биология, 8 кл. Человек\edu_r75_bio8\data\res\resAB371091-8BD6-4871-8FBF-1672B6940F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14488"/>
            <a:ext cx="3459673" cy="4691082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5951" y="214290"/>
            <a:ext cx="5072098" cy="10049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Витамины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Это биологически активные вещества действующие в очень малых количествах.</a:t>
            </a:r>
          </a:p>
          <a:p>
            <a:r>
              <a:rPr lang="ru-RU" dirty="0" smtClean="0"/>
              <a:t>Они способствуют нормальному протеканию биохимических процессов в организме, т.е. обмену веществ.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Витамины обозначают буквами латинского алфавита А, В, С, D и цифрами, определяющими порядок открытия витаминов данной группы – В</a:t>
            </a:r>
            <a:r>
              <a:rPr lang="ru-RU" baseline="-25000" dirty="0" smtClean="0"/>
              <a:t>1</a:t>
            </a:r>
            <a:r>
              <a:rPr lang="ru-RU" dirty="0" smtClean="0"/>
              <a:t>, В</a:t>
            </a:r>
            <a:r>
              <a:rPr lang="ru-RU" baseline="-25000" dirty="0" smtClean="0"/>
              <a:t>2</a:t>
            </a:r>
            <a:r>
              <a:rPr lang="ru-RU" dirty="0" smtClean="0"/>
              <a:t>, В</a:t>
            </a:r>
            <a:r>
              <a:rPr lang="ru-RU" baseline="-25000" dirty="0" smtClean="0"/>
              <a:t>12</a:t>
            </a:r>
            <a:r>
              <a:rPr lang="ru-RU" dirty="0" smtClean="0"/>
              <a:t>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643050"/>
            <a:ext cx="9144000" cy="2714644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144032" cy="245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24"/>
                <a:gridCol w="1928826"/>
                <a:gridCol w="1428760"/>
                <a:gridCol w="1500198"/>
                <a:gridCol w="1571636"/>
                <a:gridCol w="1857388"/>
              </a:tblGrid>
              <a:tr h="500074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витамин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Продукты, содержащие витамины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Роль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vert="wordArtVertRtl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Суточная норма витамина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Избытка витамина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Недостатка витамина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Витамин С </a:t>
            </a:r>
            <a:br>
              <a:rPr lang="ru-RU" dirty="0" smtClean="0"/>
            </a:br>
            <a:r>
              <a:rPr lang="ru-RU" dirty="0" smtClean="0">
                <a:cs typeface="Times New Roman" pitchFamily="18" charset="0"/>
              </a:rPr>
              <a:t>(аскорбиновая </a:t>
            </a:r>
            <a:r>
              <a:rPr lang="ru-RU" dirty="0" smtClean="0"/>
              <a:t>к</a:t>
            </a:r>
            <a:r>
              <a:rPr lang="ru-RU" dirty="0" smtClean="0">
                <a:cs typeface="Times New Roman" pitchFamily="18" charset="0"/>
              </a:rPr>
              <a:t>ислота) </a:t>
            </a:r>
            <a:endParaRPr lang="ru-RU" dirty="0"/>
          </a:p>
        </p:txBody>
      </p:sp>
      <p:pic>
        <p:nvPicPr>
          <p:cNvPr id="4" name="Содержимое 3" descr="Витамин С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1714488"/>
            <a:ext cx="4262437" cy="4276321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1928802"/>
            <a:ext cx="4572032" cy="37862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dirty="0" smtClean="0">
                <a:effectLst/>
                <a:cs typeface="Times New Roman" pitchFamily="18" charset="0"/>
              </a:rPr>
              <a:t>является сильным восстановителем и легко превращается в свою </a:t>
            </a:r>
            <a:r>
              <a:rPr lang="ru-RU" sz="2000" b="1" dirty="0" err="1" smtClean="0">
                <a:effectLst/>
                <a:cs typeface="Times New Roman" pitchFamily="18" charset="0"/>
              </a:rPr>
              <a:t>дегидроформу</a:t>
            </a:r>
            <a:r>
              <a:rPr lang="ru-RU" sz="2000" b="1" dirty="0" smtClean="0">
                <a:effectLst/>
                <a:cs typeface="Times New Roman" pitchFamily="18" charset="0"/>
              </a:rPr>
              <a:t>, она участвует в образовании дентина, хряща, усиливает процесс всасывания железа в кишечнике, </a:t>
            </a:r>
          </a:p>
          <a:p>
            <a:r>
              <a:rPr lang="ru-RU" sz="2000" b="1" dirty="0" smtClean="0">
                <a:effectLst/>
                <a:cs typeface="Times New Roman" pitchFamily="18" charset="0"/>
              </a:rPr>
              <a:t>  Содержится  в шиповнике, черной смородине, клюкве, лимоне, апельсинах. </a:t>
            </a:r>
            <a:endParaRPr lang="ru-RU" b="1" dirty="0" smtClean="0">
              <a:effectLst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Питание'">
  <a:themeElements>
    <a:clrScheme name="">
      <a:dk1>
        <a:srgbClr val="000000"/>
      </a:dk1>
      <a:lt1>
        <a:srgbClr val="FFFFFF"/>
      </a:lt1>
      <a:dk2>
        <a:srgbClr val="B2B2B2"/>
      </a:dk2>
      <a:lt2>
        <a:srgbClr val="333333"/>
      </a:lt2>
      <a:accent1>
        <a:srgbClr val="FFFF99"/>
      </a:accent1>
      <a:accent2>
        <a:srgbClr val="FFCC99"/>
      </a:accent2>
      <a:accent3>
        <a:srgbClr val="D5D5D5"/>
      </a:accent3>
      <a:accent4>
        <a:srgbClr val="DADADA"/>
      </a:accent4>
      <a:accent5>
        <a:srgbClr val="FFFFCA"/>
      </a:accent5>
      <a:accent6>
        <a:srgbClr val="E7B98A"/>
      </a:accent6>
      <a:hlink>
        <a:srgbClr val="FF9933"/>
      </a:hlink>
      <a:folHlink>
        <a:srgbClr val="FF6600"/>
      </a:folHlink>
    </a:clrScheme>
    <a:fontScheme name="Шаблон оформления 'Питание'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'Питание' 1">
        <a:dk1>
          <a:srgbClr val="333333"/>
        </a:dk1>
        <a:lt1>
          <a:srgbClr val="B2B2B2"/>
        </a:lt1>
        <a:dk2>
          <a:srgbClr val="FFFFFF"/>
        </a:dk2>
        <a:lt2>
          <a:srgbClr val="000000"/>
        </a:lt2>
        <a:accent1>
          <a:srgbClr val="FFFF99"/>
        </a:accent1>
        <a:accent2>
          <a:srgbClr val="FFCC99"/>
        </a:accent2>
        <a:accent3>
          <a:srgbClr val="D5D5D5"/>
        </a:accent3>
        <a:accent4>
          <a:srgbClr val="2A2A2A"/>
        </a:accent4>
        <a:accent5>
          <a:srgbClr val="FFFFCA"/>
        </a:accent5>
        <a:accent6>
          <a:srgbClr val="E7B98A"/>
        </a:accent6>
        <a:hlink>
          <a:srgbClr val="FF993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Презентация1556</Template>
  <TotalTime>767</TotalTime>
  <Words>792</Words>
  <Application>Microsoft Office PowerPoint</Application>
  <PresentationFormat>Экран (4:3)</PresentationFormat>
  <Paragraphs>86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Шаблон оформления 'Питание'</vt:lpstr>
      <vt:lpstr>Цели урока:</vt:lpstr>
      <vt:lpstr>Актуализация опорных знаний</vt:lpstr>
      <vt:lpstr>Слайд 3</vt:lpstr>
      <vt:lpstr>Витамины. Чудесные вещества </vt:lpstr>
      <vt:lpstr>Лунин Николай Иванович </vt:lpstr>
      <vt:lpstr>Витамины </vt:lpstr>
      <vt:lpstr>Слайд 7</vt:lpstr>
      <vt:lpstr>Заполните таблицу:</vt:lpstr>
      <vt:lpstr>Витамин С  (аскорбиновая кислота) </vt:lpstr>
      <vt:lpstr>Слайд 10</vt:lpstr>
      <vt:lpstr>Заболевания при недостатке витамина С</vt:lpstr>
      <vt:lpstr>Витамин В1 (тиамин)</vt:lpstr>
      <vt:lpstr>Витамин Д</vt:lpstr>
      <vt:lpstr>Заболевания при недостатке витамина D </vt:lpstr>
      <vt:lpstr>Витамин А (ретинол)</vt:lpstr>
      <vt:lpstr>Витамин  РР (никотиновая  кислота)</vt:lpstr>
      <vt:lpstr>Слайд 17</vt:lpstr>
      <vt:lpstr>Отсутствие  витамина РР</vt:lpstr>
      <vt:lpstr>Витамин Е</vt:lpstr>
      <vt:lpstr>Выводы:</vt:lpstr>
      <vt:lpstr>Слайд 21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Витамины. Чудесные вещества </dc:title>
  <dc:creator>светлана</dc:creator>
  <cp:lastModifiedBy>Sirius</cp:lastModifiedBy>
  <cp:revision>29</cp:revision>
  <dcterms:created xsi:type="dcterms:W3CDTF">2008-12-10T04:49:40Z</dcterms:created>
  <dcterms:modified xsi:type="dcterms:W3CDTF">2009-12-16T09:04:51Z</dcterms:modified>
</cp:coreProperties>
</file>