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3" r:id="rId9"/>
    <p:sldId id="268" r:id="rId10"/>
    <p:sldId id="262" r:id="rId11"/>
    <p:sldId id="264" r:id="rId12"/>
    <p:sldId id="267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52923B-BD67-4667-A4CE-014089F9300A}" type="datetimeFigureOut">
              <a:rPr lang="ru-RU" smtClean="0"/>
              <a:pPr/>
              <a:t>21.12.2009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AE44626-574C-4585-8553-7CE45B1DBD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643073"/>
          </a:xfrm>
        </p:spPr>
        <p:txBody>
          <a:bodyPr>
            <a:noAutofit/>
          </a:bodyPr>
          <a:lstStyle/>
          <a:p>
            <a:pPr algn="r"/>
            <a:r>
              <a:rPr lang="ru-RU" sz="3200" b="1" i="1" dirty="0" smtClean="0"/>
              <a:t> </a:t>
            </a:r>
            <a:r>
              <a:rPr lang="ru-RU" sz="3200" b="1" i="1" dirty="0" smtClean="0"/>
              <a:t>Расскажи – и я забуду,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Покажи – и я запомню,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Дай попробовать – и я пойму.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Урок русского языка</a:t>
            </a:r>
            <a:endParaRPr lang="ru-RU" sz="4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Работа в парах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i="1" dirty="0" smtClean="0"/>
              <a:t> </a:t>
            </a:r>
            <a:r>
              <a:rPr lang="ru-RU" i="1" dirty="0" smtClean="0"/>
              <a:t>                                                  </a:t>
            </a:r>
            <a:r>
              <a:rPr lang="ru-RU" dirty="0" smtClean="0"/>
              <a:t>И.п.</a:t>
            </a:r>
          </a:p>
          <a:p>
            <a:pPr>
              <a:buNone/>
            </a:pPr>
            <a:r>
              <a:rPr lang="ru-RU" i="1" dirty="0" smtClean="0"/>
              <a:t>На урок позвал веселый </a:t>
            </a:r>
            <a:r>
              <a:rPr lang="ru-RU" b="1" i="1" dirty="0" smtClean="0"/>
              <a:t>звонок</a:t>
            </a:r>
            <a:r>
              <a:rPr lang="ru-RU" i="1" dirty="0" smtClean="0"/>
              <a:t>. Каждый </a:t>
            </a:r>
          </a:p>
          <a:p>
            <a:pPr>
              <a:buNone/>
            </a:pPr>
            <a:r>
              <a:rPr lang="ru-RU" i="1" dirty="0" smtClean="0"/>
              <a:t>   </a:t>
            </a:r>
            <a:r>
              <a:rPr lang="ru-RU" i="1" dirty="0" smtClean="0"/>
              <a:t>И.п.</a:t>
            </a:r>
            <a:r>
              <a:rPr lang="ru-RU" i="1" dirty="0" smtClean="0"/>
              <a:t>                                                            В.п</a:t>
            </a:r>
            <a:r>
              <a:rPr lang="ru-RU" i="1" dirty="0" smtClean="0"/>
              <a:t>.</a:t>
            </a:r>
            <a:endParaRPr lang="en-US" i="1" dirty="0" smtClean="0"/>
          </a:p>
          <a:p>
            <a:pPr>
              <a:buNone/>
            </a:pPr>
            <a:r>
              <a:rPr lang="ru-RU" b="1" i="1" dirty="0" smtClean="0"/>
              <a:t>ученик </a:t>
            </a:r>
            <a:r>
              <a:rPr lang="ru-RU" i="1" dirty="0" smtClean="0"/>
              <a:t>сел за свой стол, достал </a:t>
            </a:r>
            <a:r>
              <a:rPr lang="ru-RU" b="1" i="1" dirty="0" smtClean="0"/>
              <a:t>учебник</a:t>
            </a:r>
            <a:r>
              <a:rPr lang="ru-RU" i="1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И.п.                                                 В.п.</a:t>
            </a:r>
          </a:p>
          <a:p>
            <a:pPr>
              <a:buNone/>
            </a:pPr>
            <a:r>
              <a:rPr lang="ru-RU" b="1" i="1" dirty="0" smtClean="0"/>
              <a:t>Учебник</a:t>
            </a:r>
            <a:r>
              <a:rPr lang="ru-RU" i="1" dirty="0" smtClean="0"/>
              <a:t> помог ему вывести </a:t>
            </a:r>
            <a:r>
              <a:rPr lang="ru-RU" b="1" i="1" dirty="0" smtClean="0"/>
              <a:t>алгоритм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dirty="0" smtClean="0"/>
              <a:t>         И.п.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b="1" i="1" dirty="0" smtClean="0"/>
              <a:t>Алгоритм</a:t>
            </a:r>
            <a:r>
              <a:rPr lang="ru-RU" i="1" dirty="0" smtClean="0"/>
              <a:t> поможет определить падеж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ru-RU" i="1" dirty="0" smtClean="0"/>
              <a:t>имен существительных.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500826" y="3571876"/>
            <a:ext cx="71438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1500174"/>
            <a:ext cx="4500594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786058"/>
            <a:ext cx="4286280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28794" y="4572008"/>
            <a:ext cx="4286280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429552" cy="5429288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457200" indent="-457200" algn="ctr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1</a:t>
            </a:r>
            <a:r>
              <a:rPr lang="ru-RU" sz="2000" b="1" dirty="0" smtClean="0">
                <a:solidFill>
                  <a:srgbClr val="7030A0"/>
                </a:solidFill>
              </a:rPr>
              <a:t>. Задать вопрос к существительному.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457200" indent="-457200" algn="ctr">
              <a:buNone/>
            </a:pPr>
            <a:endParaRPr lang="ru-RU" sz="2000" b="1" dirty="0" smtClean="0"/>
          </a:p>
          <a:p>
            <a:pPr marL="457200" indent="-457200" algn="ctr">
              <a:buNone/>
            </a:pPr>
            <a:r>
              <a:rPr lang="ru-RU" sz="2000" b="1" dirty="0" smtClean="0"/>
              <a:t>Существительное отвечает на вопрос </a:t>
            </a:r>
            <a:r>
              <a:rPr lang="ru-RU" sz="2000" b="1" i="1" dirty="0" smtClean="0"/>
              <a:t>что</a:t>
            </a:r>
            <a:r>
              <a:rPr lang="ru-RU" sz="2000" b="1" dirty="0" smtClean="0"/>
              <a:t>?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457200" indent="-457200" algn="ctr">
              <a:buNone/>
            </a:pPr>
            <a:endParaRPr lang="en-US" sz="2000" b="1" dirty="0" smtClean="0">
              <a:solidFill>
                <a:srgbClr val="7030A0"/>
              </a:solidFill>
            </a:endParaRPr>
          </a:p>
          <a:p>
            <a:pPr marL="457200" indent="-457200" algn="ctr"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Да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457200" indent="-457200" algn="ctr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2.Найти грамматическую основу предложения.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</a:t>
            </a:r>
            <a:r>
              <a:rPr lang="ru-RU" sz="2000" b="1" dirty="0" smtClean="0"/>
              <a:t>Нет                                                                                                   Да</a:t>
            </a:r>
          </a:p>
          <a:p>
            <a:pPr marL="457200" indent="-457200">
              <a:buNone/>
            </a:pPr>
            <a:r>
              <a:rPr lang="ru-RU" sz="2000" b="1" dirty="0" smtClean="0"/>
              <a:t>                                        Это главный член предложения?                                                      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                                                                                                   </a:t>
            </a:r>
            <a:endParaRPr lang="ru-RU" sz="2000" dirty="0"/>
          </a:p>
          <a:p>
            <a:pPr marL="457200" indent="-457200">
              <a:buNone/>
            </a:pPr>
            <a:r>
              <a:rPr lang="ru-RU" sz="2000" dirty="0" smtClean="0"/>
              <a:t>                                                                                                                      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                                                                                                         </a:t>
            </a:r>
            <a:r>
              <a:rPr lang="ru-RU" sz="2000" b="1" dirty="0" smtClean="0"/>
              <a:t>И.п.</a:t>
            </a:r>
            <a:r>
              <a:rPr lang="ru-RU" sz="2000" dirty="0" smtClean="0"/>
              <a:t> </a:t>
            </a:r>
          </a:p>
          <a:p>
            <a:pPr marL="457200" indent="-457200">
              <a:buNone/>
            </a:pPr>
            <a:r>
              <a:rPr lang="ru-RU" sz="2000" dirty="0" smtClean="0"/>
              <a:t>             </a:t>
            </a:r>
          </a:p>
          <a:p>
            <a:pPr marL="457200" indent="-45720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</a:t>
            </a:r>
            <a:r>
              <a:rPr lang="ru-RU" sz="2000" b="1" dirty="0" smtClean="0">
                <a:solidFill>
                  <a:srgbClr val="7030A0"/>
                </a:solidFill>
              </a:rPr>
              <a:t>3. Выяснить, есть ли предлог у существительного.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</a:t>
            </a:r>
          </a:p>
          <a:p>
            <a:pPr marL="457200" indent="-457200">
              <a:buNone/>
            </a:pPr>
            <a:r>
              <a:rPr lang="ru-RU" sz="2000" b="1" dirty="0" smtClean="0"/>
              <a:t>                   </a:t>
            </a:r>
            <a:r>
              <a:rPr lang="ru-RU" sz="2000" dirty="0" smtClean="0"/>
              <a:t> </a:t>
            </a:r>
            <a:r>
              <a:rPr lang="ru-RU" sz="2000" b="1" dirty="0" smtClean="0"/>
              <a:t>Да                   У существительного есть предлог?         Нет</a:t>
            </a:r>
          </a:p>
          <a:p>
            <a:pPr marL="457200" indent="-457200">
              <a:buNone/>
            </a:pPr>
            <a:endParaRPr lang="ru-RU" sz="2000" dirty="0"/>
          </a:p>
          <a:p>
            <a:pPr marL="457200" indent="-457200">
              <a:buNone/>
            </a:pPr>
            <a:r>
              <a:rPr lang="ru-RU" sz="2000" dirty="0" smtClean="0"/>
              <a:t>                                                                                                 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                                        </a:t>
            </a:r>
          </a:p>
          <a:p>
            <a:pPr marL="457200" indent="-45720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</a:t>
            </a:r>
            <a:endParaRPr lang="ru-RU" sz="2800" b="1" dirty="0" smtClean="0"/>
          </a:p>
          <a:p>
            <a:pPr marL="457200" indent="-457200">
              <a:buNone/>
            </a:pPr>
            <a:endParaRPr lang="ru-RU" sz="20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1072332" y="3356768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000100" y="5500702"/>
            <a:ext cx="714380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В.п.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3643314"/>
            <a:ext cx="71438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В.п.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72386" cy="8572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b="1" dirty="0" smtClean="0"/>
              <a:t>Алгоритм </a:t>
            </a:r>
            <a:r>
              <a:rPr lang="ru-RU" sz="2700" b="1" dirty="0"/>
              <a:t>определения И.п. и В.п.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неодушевлённых </a:t>
            </a:r>
            <a:r>
              <a:rPr lang="ru-RU" sz="2700" b="1" dirty="0"/>
              <a:t>имен </a:t>
            </a:r>
            <a:r>
              <a:rPr lang="ru-RU" sz="2700" b="1" dirty="0" smtClean="0"/>
              <a:t>существительных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215074" y="3000372"/>
            <a:ext cx="64294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6573058" y="3285330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1357290" y="3071810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1357290" y="4929198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072332" y="5214156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215074" y="4929198"/>
            <a:ext cx="64294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786976" y="2213760"/>
            <a:ext cx="42862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6501620" y="5214156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429132"/>
            <a:ext cx="1211278" cy="199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Прямоугольник 25"/>
          <p:cNvSpPr/>
          <p:nvPr/>
        </p:nvSpPr>
        <p:spPr>
          <a:xfrm>
            <a:off x="6429388" y="5500702"/>
            <a:ext cx="78581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И.п.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22313" y="1142984"/>
            <a:ext cx="7772400" cy="157163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Спасибо за работу!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М о л о </a:t>
            </a:r>
            <a:r>
              <a:rPr lang="ru-RU" sz="8000" b="1" dirty="0" err="1" smtClean="0">
                <a:solidFill>
                  <a:srgbClr val="0070C0"/>
                </a:solidFill>
              </a:rPr>
              <a:t>д</a:t>
            </a:r>
            <a:r>
              <a:rPr lang="ru-RU" sz="8000" b="1" dirty="0" smtClean="0">
                <a:solidFill>
                  <a:srgbClr val="0070C0"/>
                </a:solidFill>
              </a:rPr>
              <a:t> </a:t>
            </a:r>
            <a:r>
              <a:rPr lang="ru-RU" sz="8000" b="1" dirty="0" err="1" smtClean="0">
                <a:solidFill>
                  <a:srgbClr val="0070C0"/>
                </a:solidFill>
              </a:rPr>
              <a:t>ц</a:t>
            </a:r>
            <a:r>
              <a:rPr lang="ru-RU" sz="8000" b="1" dirty="0" smtClean="0">
                <a:solidFill>
                  <a:srgbClr val="0070C0"/>
                </a:solidFill>
              </a:rPr>
              <a:t> </a:t>
            </a:r>
            <a:r>
              <a:rPr lang="ru-RU" sz="8000" b="1" dirty="0" err="1" smtClean="0">
                <a:solidFill>
                  <a:srgbClr val="0070C0"/>
                </a:solidFill>
              </a:rPr>
              <a:t>ы</a:t>
            </a:r>
            <a:r>
              <a:rPr lang="ru-RU" sz="8000" b="1" dirty="0" smtClean="0">
                <a:solidFill>
                  <a:srgbClr val="0070C0"/>
                </a:solidFill>
              </a:rPr>
              <a:t> !</a:t>
            </a:r>
            <a:endParaRPr lang="ru-RU" sz="8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Лестница знаний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Имя существительное</a:t>
            </a:r>
            <a:endParaRPr lang="en-US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5200" dirty="0" smtClean="0">
                <a:solidFill>
                  <a:srgbClr val="C00000"/>
                </a:solidFill>
              </a:rPr>
              <a:t>    !?</a:t>
            </a:r>
            <a:endParaRPr lang="en-US" sz="5200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  роль </a:t>
            </a:r>
            <a:r>
              <a:rPr lang="ru-RU" b="1" i="1" dirty="0">
                <a:solidFill>
                  <a:srgbClr val="002060"/>
                </a:solidFill>
              </a:rPr>
              <a:t>в предложении</a:t>
            </a:r>
            <a:endParaRPr lang="en-US" b="1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морфологич</a:t>
            </a:r>
            <a:r>
              <a:rPr lang="ru-RU" b="1" i="1" dirty="0">
                <a:solidFill>
                  <a:srgbClr val="002060"/>
                </a:solidFill>
              </a:rPr>
              <a:t>.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признаки</a:t>
            </a:r>
            <a:endParaRPr lang="en-US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                </a:t>
            </a:r>
            <a:r>
              <a:rPr lang="ru-RU" b="1" i="1" dirty="0" smtClean="0">
                <a:solidFill>
                  <a:srgbClr val="002060"/>
                </a:solidFill>
              </a:rPr>
              <a:t>         </a:t>
            </a:r>
            <a:r>
              <a:rPr lang="en-US" b="1" i="1" dirty="0" smtClean="0">
                <a:solidFill>
                  <a:srgbClr val="002060"/>
                </a:solidFill>
              </a:rPr>
              <a:t>  </a:t>
            </a:r>
            <a:r>
              <a:rPr lang="ru-RU" b="1" i="1" dirty="0" smtClean="0">
                <a:solidFill>
                  <a:srgbClr val="002060"/>
                </a:solidFill>
              </a:rPr>
              <a:t>вопросы </a:t>
            </a:r>
            <a:r>
              <a:rPr lang="ru-RU" b="1" i="1" dirty="0">
                <a:solidFill>
                  <a:srgbClr val="002060"/>
                </a:solidFill>
              </a:rPr>
              <a:t>кто? и что</a:t>
            </a:r>
            <a:r>
              <a:rPr lang="ru-RU" b="1" i="1" dirty="0" smtClean="0">
                <a:solidFill>
                  <a:srgbClr val="002060"/>
                </a:solidFill>
              </a:rPr>
              <a:t>?</a:t>
            </a:r>
            <a:endParaRPr lang="en-US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                                    </a:t>
            </a:r>
            <a:r>
              <a:rPr lang="ru-RU" b="1" i="1" dirty="0" smtClean="0">
                <a:solidFill>
                  <a:srgbClr val="002060"/>
                </a:solidFill>
              </a:rPr>
              <a:t>        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>
                <a:solidFill>
                  <a:srgbClr val="002060"/>
                </a:solidFill>
              </a:rPr>
              <a:t>о</a:t>
            </a:r>
            <a:r>
              <a:rPr lang="ru-RU" b="1" i="1" dirty="0" smtClean="0">
                <a:solidFill>
                  <a:srgbClr val="002060"/>
                </a:solidFill>
              </a:rPr>
              <a:t>бозначает </a:t>
            </a:r>
            <a:r>
              <a:rPr lang="ru-RU" b="1" i="1" dirty="0">
                <a:solidFill>
                  <a:srgbClr val="002060"/>
                </a:solidFill>
              </a:rPr>
              <a:t>предмет</a:t>
            </a:r>
            <a:endParaRPr lang="en-US" b="1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</a:rPr>
              <a:t>                                                          </a:t>
            </a:r>
            <a:r>
              <a:rPr lang="ru-RU" b="1" i="1" dirty="0" smtClean="0">
                <a:solidFill>
                  <a:srgbClr val="002060"/>
                </a:solidFill>
              </a:rPr>
              <a:t>               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002060"/>
                </a:solidFill>
              </a:rPr>
              <a:t>часть </a:t>
            </a:r>
            <a:r>
              <a:rPr lang="ru-RU" b="1" i="1" dirty="0">
                <a:solidFill>
                  <a:srgbClr val="002060"/>
                </a:solidFill>
              </a:rPr>
              <a:t>речи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/>
          </a:p>
          <a:p>
            <a:endParaRPr lang="ru-RU" dirty="0"/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>
            <a:off x="642910" y="1928802"/>
            <a:ext cx="1714512" cy="71438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оединительная линия уступом 5"/>
          <p:cNvCxnSpPr/>
          <p:nvPr/>
        </p:nvCxnSpPr>
        <p:spPr>
          <a:xfrm>
            <a:off x="2357422" y="2643182"/>
            <a:ext cx="1714512" cy="71438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ная линия уступом 7"/>
          <p:cNvCxnSpPr/>
          <p:nvPr/>
        </p:nvCxnSpPr>
        <p:spPr>
          <a:xfrm>
            <a:off x="4071934" y="3357562"/>
            <a:ext cx="1714512" cy="71438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оединительная линия уступом 9"/>
          <p:cNvCxnSpPr/>
          <p:nvPr/>
        </p:nvCxnSpPr>
        <p:spPr>
          <a:xfrm>
            <a:off x="5786446" y="4071942"/>
            <a:ext cx="1714512" cy="71438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/>
          <p:nvPr/>
        </p:nvCxnSpPr>
        <p:spPr>
          <a:xfrm>
            <a:off x="7500958" y="4786322"/>
            <a:ext cx="1643042" cy="714380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Разбейте слова на </a:t>
            </a:r>
            <a:r>
              <a:rPr lang="ru-RU" dirty="0"/>
              <a:t>две </a:t>
            </a:r>
            <a:r>
              <a:rPr lang="ru-RU" dirty="0" smtClean="0"/>
              <a:t>группы 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i="1" dirty="0"/>
              <a:t>островной </a:t>
            </a:r>
            <a:endParaRPr lang="ru-RU" dirty="0"/>
          </a:p>
          <a:p>
            <a:r>
              <a:rPr lang="ru-RU" i="1" dirty="0"/>
              <a:t>остров</a:t>
            </a:r>
            <a:endParaRPr lang="ru-RU" dirty="0"/>
          </a:p>
          <a:p>
            <a:r>
              <a:rPr lang="ru-RU" i="1" dirty="0"/>
              <a:t>острову</a:t>
            </a:r>
            <a:endParaRPr lang="ru-RU" dirty="0"/>
          </a:p>
          <a:p>
            <a:r>
              <a:rPr lang="ru-RU" i="1" dirty="0"/>
              <a:t> островом</a:t>
            </a:r>
            <a:endParaRPr lang="ru-RU" dirty="0"/>
          </a:p>
          <a:p>
            <a:r>
              <a:rPr lang="ru-RU" i="1" dirty="0"/>
              <a:t>островитяне</a:t>
            </a:r>
            <a:endParaRPr lang="ru-RU" dirty="0"/>
          </a:p>
          <a:p>
            <a:r>
              <a:rPr lang="ru-RU" i="1" dirty="0"/>
              <a:t>у острова</a:t>
            </a:r>
            <a:endParaRPr lang="ru-RU" dirty="0"/>
          </a:p>
          <a:p>
            <a:r>
              <a:rPr lang="ru-RU" i="1" dirty="0" err="1"/>
              <a:t>островочек</a:t>
            </a:r>
            <a:endParaRPr lang="ru-RU" dirty="0"/>
          </a:p>
          <a:p>
            <a:r>
              <a:rPr lang="ru-RU" i="1" dirty="0"/>
              <a:t>об острове</a:t>
            </a:r>
            <a:endParaRPr lang="ru-RU" dirty="0"/>
          </a:p>
          <a:p>
            <a:r>
              <a:rPr lang="ru-RU" i="1" dirty="0"/>
              <a:t>островок</a:t>
            </a:r>
            <a:endParaRPr lang="ru-RU" dirty="0"/>
          </a:p>
          <a:p>
            <a:r>
              <a:rPr lang="ru-RU" i="1" dirty="0" smtClean="0"/>
              <a:t>остров</a:t>
            </a:r>
          </a:p>
          <a:p>
            <a:pPr>
              <a:buNone/>
            </a:pPr>
            <a:r>
              <a:rPr lang="ru-RU" b="1" i="1" dirty="0">
                <a:solidFill>
                  <a:srgbClr val="7030A0"/>
                </a:solidFill>
              </a:rPr>
              <a:t>О</a:t>
            </a:r>
            <a:r>
              <a:rPr lang="ru-RU" b="1" i="1" dirty="0" smtClean="0">
                <a:solidFill>
                  <a:srgbClr val="7030A0"/>
                </a:solidFill>
              </a:rPr>
              <a:t>днокоренные слова         Форма слова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17968 0.01227 L 0.43177 0.012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16 0.00857 L 0.41129 0.0085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903 0.00115 L 0.41614 0.001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302 0.01482 L 0.41233 0.0148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.06285 0.00764 L 0.43299 0.0076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86808" cy="421484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</a:t>
            </a:r>
          </a:p>
          <a:p>
            <a:pPr>
              <a:buNone/>
            </a:pPr>
            <a:r>
              <a:rPr lang="ru-RU" sz="5400" b="1" dirty="0" smtClean="0"/>
              <a:t>         </a:t>
            </a:r>
          </a:p>
          <a:p>
            <a:pPr>
              <a:buNone/>
            </a:pPr>
            <a:r>
              <a:rPr lang="ru-RU" sz="6600" b="1" dirty="0"/>
              <a:t> </a:t>
            </a:r>
            <a:r>
              <a:rPr lang="ru-RU" sz="6600" b="1" dirty="0" smtClean="0"/>
              <a:t>    </a:t>
            </a:r>
            <a:r>
              <a:rPr lang="ru-RU" sz="8000" b="1" dirty="0" smtClean="0"/>
              <a:t>В.п.      </a:t>
            </a:r>
            <a:r>
              <a:rPr lang="ru-RU" sz="8000" b="1" dirty="0" smtClean="0">
                <a:solidFill>
                  <a:srgbClr val="FF0000"/>
                </a:solidFill>
              </a:rPr>
              <a:t>?</a:t>
            </a:r>
            <a:r>
              <a:rPr lang="ru-RU" sz="8000" b="1" dirty="0" smtClean="0"/>
              <a:t>     И.п.</a:t>
            </a:r>
            <a:endParaRPr lang="ru-RU" sz="6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 С Т Р О В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1211278" cy="199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4400" dirty="0" smtClean="0"/>
              <a:t>Научиться </a:t>
            </a:r>
            <a:r>
              <a:rPr lang="ru-RU" sz="4400" dirty="0"/>
              <a:t>различать </a:t>
            </a:r>
            <a:endParaRPr lang="ru-RU" sz="4400" dirty="0" smtClean="0"/>
          </a:p>
          <a:p>
            <a:pPr algn="just">
              <a:buNone/>
            </a:pPr>
            <a:r>
              <a:rPr lang="ru-RU" sz="4400" dirty="0" smtClean="0"/>
              <a:t>   И.п</a:t>
            </a:r>
            <a:r>
              <a:rPr lang="ru-RU" sz="4400" dirty="0"/>
              <a:t>. и В.п. </a:t>
            </a:r>
            <a:r>
              <a:rPr lang="ru-RU" sz="4400" dirty="0" smtClean="0"/>
              <a:t>неодушевлённых </a:t>
            </a:r>
          </a:p>
          <a:p>
            <a:pPr>
              <a:buNone/>
            </a:pPr>
            <a:r>
              <a:rPr lang="ru-RU" sz="4400" dirty="0" smtClean="0"/>
              <a:t>   имён существительных.</a:t>
            </a:r>
            <a:endParaRPr lang="ru-RU" sz="4400" dirty="0"/>
          </a:p>
          <a:p>
            <a:pPr algn="just"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3600" dirty="0" smtClean="0"/>
              <a:t>« </a:t>
            </a:r>
            <a:r>
              <a:rPr lang="ru-RU" sz="3600" dirty="0"/>
              <a:t>Винительный падеж и именительный падеж </a:t>
            </a:r>
            <a:r>
              <a:rPr lang="ru-RU" sz="3600" dirty="0" smtClean="0"/>
              <a:t>неодушевлённых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имён существительных</a:t>
            </a:r>
            <a:r>
              <a:rPr lang="ru-RU" sz="3600" dirty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>
                <a:solidFill>
                  <a:srgbClr val="7030A0"/>
                </a:solidFill>
              </a:rPr>
              <a:t>Понаблюдайте над ролью существительного </a:t>
            </a:r>
            <a:r>
              <a:rPr lang="ru-RU" sz="2400" b="1" i="1" dirty="0" smtClean="0">
                <a:solidFill>
                  <a:srgbClr val="7030A0"/>
                </a:solidFill>
              </a:rPr>
              <a:t>остров</a:t>
            </a:r>
            <a:r>
              <a:rPr lang="ru-RU" sz="2400" dirty="0" smtClean="0">
                <a:solidFill>
                  <a:srgbClr val="7030A0"/>
                </a:solidFill>
              </a:rPr>
              <a:t> в предложении. Определить его падеж. </a:t>
            </a:r>
            <a:r>
              <a:rPr lang="en-US" sz="2400" dirty="0" smtClean="0">
                <a:solidFill>
                  <a:srgbClr val="7030A0"/>
                </a:solidFill>
              </a:rPr>
              <a:t/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Объясните свой выбор.</a:t>
            </a:r>
            <a:br>
              <a:rPr lang="ru-RU" sz="2400" dirty="0" smtClean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742950" indent="-742950">
              <a:buAutoNum type="arabicPeriod"/>
            </a:pPr>
            <a:r>
              <a:rPr lang="ru-RU" sz="3600" dirty="0" smtClean="0"/>
              <a:t>В </a:t>
            </a:r>
            <a:r>
              <a:rPr lang="ru-RU" sz="3600" dirty="0" smtClean="0"/>
              <a:t>океане затерялся необитаемый </a:t>
            </a:r>
            <a:endParaRPr lang="ru-RU" sz="3600" dirty="0" smtClean="0"/>
          </a:p>
          <a:p>
            <a:pPr marL="742950" indent="-742950">
              <a:buNone/>
            </a:pPr>
            <a:r>
              <a:rPr lang="ru-RU" sz="2800" b="1" dirty="0" smtClean="0"/>
              <a:t>      </a:t>
            </a:r>
            <a:r>
              <a:rPr lang="ru-RU" sz="2800" i="1" dirty="0" smtClean="0"/>
              <a:t>И.п.</a:t>
            </a:r>
          </a:p>
          <a:p>
            <a:pPr marL="742950" indent="-742950">
              <a:buNone/>
            </a:pPr>
            <a:r>
              <a:rPr lang="ru-RU" sz="3600" b="1" dirty="0" smtClean="0"/>
              <a:t>остров</a:t>
            </a:r>
            <a:r>
              <a:rPr lang="ru-RU" sz="3600" dirty="0" smtClean="0"/>
              <a:t>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2. Мореплаватели открыли необитаемый </a:t>
            </a:r>
          </a:p>
          <a:p>
            <a:pPr>
              <a:buNone/>
            </a:pPr>
            <a:r>
              <a:rPr lang="ru-RU" sz="3600" b="1" dirty="0" smtClean="0"/>
              <a:t>    </a:t>
            </a:r>
            <a:r>
              <a:rPr lang="ru-RU" sz="2800" i="1" dirty="0" smtClean="0"/>
              <a:t>В.п.</a:t>
            </a:r>
            <a:endParaRPr lang="ru-RU" sz="3600" i="1" dirty="0" smtClean="0"/>
          </a:p>
          <a:p>
            <a:pPr>
              <a:buNone/>
            </a:pPr>
            <a:r>
              <a:rPr lang="ru-RU" sz="3600" b="1" dirty="0" smtClean="0"/>
              <a:t>остров.</a:t>
            </a:r>
            <a:endParaRPr lang="ru-RU" sz="36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28596" y="3500438"/>
            <a:ext cx="135732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000364" y="2143116"/>
            <a:ext cx="18573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00364" y="2285992"/>
            <a:ext cx="1857388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857224" y="4714884"/>
            <a:ext cx="300039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071934" y="4714884"/>
            <a:ext cx="157163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071934" y="4857760"/>
            <a:ext cx="157163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Понаблюдайте над </a:t>
            </a:r>
            <a:r>
              <a:rPr lang="ru-RU" sz="2400" dirty="0" smtClean="0">
                <a:solidFill>
                  <a:srgbClr val="7030A0"/>
                </a:solidFill>
              </a:rPr>
              <a:t>существительным </a:t>
            </a:r>
            <a:r>
              <a:rPr lang="ru-RU" sz="2400" b="1" i="1" dirty="0" smtClean="0">
                <a:solidFill>
                  <a:srgbClr val="7030A0"/>
                </a:solidFill>
              </a:rPr>
              <a:t>остров</a:t>
            </a:r>
            <a:r>
              <a:rPr lang="ru-RU" sz="2400" dirty="0" smtClean="0">
                <a:solidFill>
                  <a:srgbClr val="7030A0"/>
                </a:solidFill>
              </a:rPr>
              <a:t> в предложении. Определить его падеж. </a:t>
            </a:r>
            <a:r>
              <a:rPr lang="en-US" sz="2400" dirty="0" smtClean="0">
                <a:solidFill>
                  <a:srgbClr val="7030A0"/>
                </a:solidFill>
              </a:rPr>
              <a:t/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Объясните свой выбор.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i="1" dirty="0" smtClean="0"/>
              <a:t>В.п.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b="1" dirty="0" smtClean="0"/>
              <a:t>На остров</a:t>
            </a:r>
            <a:r>
              <a:rPr lang="ru-RU" dirty="0" smtClean="0"/>
              <a:t> отправились туристы.</a:t>
            </a:r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                             И.п.</a:t>
            </a:r>
          </a:p>
          <a:p>
            <a:pPr>
              <a:buNone/>
            </a:pPr>
            <a:r>
              <a:rPr lang="ru-RU" dirty="0" smtClean="0"/>
              <a:t>4</a:t>
            </a:r>
            <a:r>
              <a:rPr lang="ru-RU" dirty="0" smtClean="0"/>
              <a:t>. Туристам понравился </a:t>
            </a:r>
            <a:r>
              <a:rPr lang="ru-RU" b="1" dirty="0" smtClean="0"/>
              <a:t>остров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72066" y="2786058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786050" y="2786058"/>
            <a:ext cx="207170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786050" y="2928934"/>
            <a:ext cx="207170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571736" y="4643446"/>
            <a:ext cx="207170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571736" y="4500570"/>
            <a:ext cx="207170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14876" y="4572008"/>
            <a:ext cx="1285884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285852" y="2714620"/>
            <a:ext cx="28575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500826" y="3571876"/>
            <a:ext cx="71438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1500174"/>
            <a:ext cx="4500594" cy="500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786058"/>
            <a:ext cx="4286280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928794" y="4572008"/>
            <a:ext cx="4286280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429552" cy="5429288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457200" indent="-457200" algn="ctr"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1</a:t>
            </a:r>
            <a:r>
              <a:rPr lang="ru-RU" sz="2000" b="1" dirty="0" smtClean="0">
                <a:solidFill>
                  <a:srgbClr val="7030A0"/>
                </a:solidFill>
              </a:rPr>
              <a:t>. Задать вопрос к существительному.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457200" indent="-457200" algn="ctr">
              <a:buNone/>
            </a:pPr>
            <a:endParaRPr lang="ru-RU" sz="2000" b="1" dirty="0" smtClean="0"/>
          </a:p>
          <a:p>
            <a:pPr marL="457200" indent="-457200" algn="ctr">
              <a:buNone/>
            </a:pPr>
            <a:r>
              <a:rPr lang="ru-RU" sz="2000" b="1" dirty="0" smtClean="0"/>
              <a:t>Существительное отвечает на вопрос </a:t>
            </a:r>
            <a:r>
              <a:rPr lang="ru-RU" sz="2000" b="1" i="1" dirty="0" smtClean="0"/>
              <a:t>что</a:t>
            </a:r>
            <a:r>
              <a:rPr lang="ru-RU" sz="2000" b="1" dirty="0" smtClean="0"/>
              <a:t>?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457200" indent="-457200" algn="ctr">
              <a:buNone/>
            </a:pPr>
            <a:endParaRPr lang="en-US" sz="2000" b="1" dirty="0" smtClean="0">
              <a:solidFill>
                <a:srgbClr val="7030A0"/>
              </a:solidFill>
            </a:endParaRPr>
          </a:p>
          <a:p>
            <a:pPr marL="457200" indent="-457200" algn="ctr"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Да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marL="457200" indent="-457200" algn="ctr"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2.Найти грамматическую основу предложения.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</a:t>
            </a:r>
            <a:r>
              <a:rPr lang="ru-RU" sz="2000" b="1" dirty="0" smtClean="0"/>
              <a:t>Нет                                                                                                   Да</a:t>
            </a:r>
          </a:p>
          <a:p>
            <a:pPr marL="457200" indent="-457200">
              <a:buNone/>
            </a:pPr>
            <a:r>
              <a:rPr lang="ru-RU" sz="2000" b="1" dirty="0" smtClean="0"/>
              <a:t>                                        Это главный член предложения?                                                      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                                                                                                   </a:t>
            </a:r>
            <a:endParaRPr lang="ru-RU" sz="2000" dirty="0"/>
          </a:p>
          <a:p>
            <a:pPr marL="457200" indent="-457200">
              <a:buNone/>
            </a:pPr>
            <a:r>
              <a:rPr lang="ru-RU" sz="2000" dirty="0" smtClean="0"/>
              <a:t>                                                                                                                      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                                                                                                         </a:t>
            </a:r>
            <a:r>
              <a:rPr lang="ru-RU" sz="2000" b="1" dirty="0" smtClean="0"/>
              <a:t>И.п.</a:t>
            </a:r>
            <a:r>
              <a:rPr lang="ru-RU" sz="2000" dirty="0" smtClean="0"/>
              <a:t> </a:t>
            </a:r>
          </a:p>
          <a:p>
            <a:pPr marL="457200" indent="-457200">
              <a:buNone/>
            </a:pPr>
            <a:r>
              <a:rPr lang="ru-RU" sz="2000" dirty="0" smtClean="0"/>
              <a:t>             </a:t>
            </a:r>
          </a:p>
          <a:p>
            <a:pPr marL="457200" indent="-45720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</a:t>
            </a:r>
            <a:r>
              <a:rPr lang="ru-RU" sz="2000" b="1" dirty="0" smtClean="0">
                <a:solidFill>
                  <a:srgbClr val="7030A0"/>
                </a:solidFill>
              </a:rPr>
              <a:t>3. Выяснить, есть ли предлог у существительного.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</a:t>
            </a:r>
          </a:p>
          <a:p>
            <a:pPr marL="457200" indent="-457200">
              <a:buNone/>
            </a:pPr>
            <a:r>
              <a:rPr lang="ru-RU" sz="2000" b="1" dirty="0" smtClean="0"/>
              <a:t>                   </a:t>
            </a:r>
            <a:r>
              <a:rPr lang="ru-RU" sz="2000" dirty="0" smtClean="0"/>
              <a:t> </a:t>
            </a:r>
            <a:r>
              <a:rPr lang="ru-RU" sz="2000" b="1" dirty="0" smtClean="0"/>
              <a:t>Да                   У существительного есть предлог?         Нет</a:t>
            </a:r>
          </a:p>
          <a:p>
            <a:pPr marL="457200" indent="-457200">
              <a:buNone/>
            </a:pPr>
            <a:endParaRPr lang="ru-RU" sz="2000" dirty="0"/>
          </a:p>
          <a:p>
            <a:pPr marL="457200" indent="-457200">
              <a:buNone/>
            </a:pPr>
            <a:r>
              <a:rPr lang="ru-RU" sz="2000" dirty="0" smtClean="0"/>
              <a:t>                                                                                                 </a:t>
            </a:r>
          </a:p>
          <a:p>
            <a:pPr marL="457200" indent="-457200">
              <a:buNone/>
            </a:pPr>
            <a:r>
              <a:rPr lang="ru-RU" sz="2000" dirty="0" smtClean="0"/>
              <a:t>                                                           </a:t>
            </a:r>
          </a:p>
          <a:p>
            <a:pPr marL="457200" indent="-45720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</a:t>
            </a:r>
            <a:endParaRPr lang="ru-RU" sz="2800" b="1" dirty="0" smtClean="0"/>
          </a:p>
          <a:p>
            <a:pPr marL="457200" indent="-457200">
              <a:buNone/>
            </a:pPr>
            <a:endParaRPr lang="ru-RU" sz="200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1072332" y="3356768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000100" y="5500702"/>
            <a:ext cx="714380" cy="4286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В.п.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0100" y="3643314"/>
            <a:ext cx="714380" cy="3571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В.п.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72386" cy="8572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b="1" dirty="0" smtClean="0"/>
              <a:t>Алгоритм </a:t>
            </a:r>
            <a:r>
              <a:rPr lang="ru-RU" sz="2700" b="1" dirty="0"/>
              <a:t>определения И.п. и В.п.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неодушевлённых </a:t>
            </a:r>
            <a:r>
              <a:rPr lang="ru-RU" sz="2700" b="1" dirty="0"/>
              <a:t>имен </a:t>
            </a:r>
            <a:r>
              <a:rPr lang="ru-RU" sz="2700" b="1" dirty="0" smtClean="0"/>
              <a:t>существительных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215074" y="3000372"/>
            <a:ext cx="64294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6573058" y="3285330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1357290" y="3071810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1357290" y="4929198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072332" y="5214156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215074" y="4929198"/>
            <a:ext cx="642942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3786976" y="2213760"/>
            <a:ext cx="42862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6501620" y="5214156"/>
            <a:ext cx="571504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429132"/>
            <a:ext cx="1211278" cy="1997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Прямоугольник 25"/>
          <p:cNvSpPr/>
          <p:nvPr/>
        </p:nvSpPr>
        <p:spPr>
          <a:xfrm>
            <a:off x="6429388" y="5500702"/>
            <a:ext cx="785818" cy="428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И.п.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</TotalTime>
  <Words>336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Городская</vt:lpstr>
      <vt:lpstr> Расскажи – и я забуду, Покажи – и я запомню, Дай попробовать – и я пойму. </vt:lpstr>
      <vt:lpstr>Лестница знаний</vt:lpstr>
      <vt:lpstr>  Разбейте слова на две группы    </vt:lpstr>
      <vt:lpstr>О С Т Р О В</vt:lpstr>
      <vt:lpstr>Цель урока:</vt:lpstr>
      <vt:lpstr>Тема урока</vt:lpstr>
      <vt:lpstr> Понаблюдайте над ролью существительного остров в предложении. Определить его падеж.  Объясните свой выбор. </vt:lpstr>
      <vt:lpstr>Понаблюдайте над существительным остров в предложении. Определить его падеж.  Объясните свой выбор.</vt:lpstr>
      <vt:lpstr> Алгоритм определения И.п. и В.п.  неодушевлённых имен существительных </vt:lpstr>
      <vt:lpstr>Работа в парах</vt:lpstr>
      <vt:lpstr> Алгоритм определения И.п. и В.п.  неодушевлённых имен существительных </vt:lpstr>
      <vt:lpstr>Спасибо за работу!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43</cp:revision>
  <dcterms:created xsi:type="dcterms:W3CDTF">2009-12-16T16:19:22Z</dcterms:created>
  <dcterms:modified xsi:type="dcterms:W3CDTF">2009-12-21T17:06:38Z</dcterms:modified>
</cp:coreProperties>
</file>