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6" r:id="rId9"/>
    <p:sldId id="263" r:id="rId10"/>
    <p:sldId id="267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4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0765-E23A-4468-BB8F-C8A25D956F40}" type="datetimeFigureOut">
              <a:rPr lang="ru-RU" smtClean="0"/>
              <a:pPr/>
              <a:t>12.03.2009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70A7A-08AB-4B02-8CD5-7D3B2777E6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0765-E23A-4468-BB8F-C8A25D956F40}" type="datetimeFigureOut">
              <a:rPr lang="ru-RU" smtClean="0"/>
              <a:pPr/>
              <a:t>12.03.2009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70A7A-08AB-4B02-8CD5-7D3B2777E6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0765-E23A-4468-BB8F-C8A25D956F40}" type="datetimeFigureOut">
              <a:rPr lang="ru-RU" smtClean="0"/>
              <a:pPr/>
              <a:t>12.03.2009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70A7A-08AB-4B02-8CD5-7D3B2777E6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0765-E23A-4468-BB8F-C8A25D956F40}" type="datetimeFigureOut">
              <a:rPr lang="ru-RU" smtClean="0"/>
              <a:pPr/>
              <a:t>12.03.2009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70A7A-08AB-4B02-8CD5-7D3B2777E6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0765-E23A-4468-BB8F-C8A25D956F40}" type="datetimeFigureOut">
              <a:rPr lang="ru-RU" smtClean="0"/>
              <a:pPr/>
              <a:t>12.03.2009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70A7A-08AB-4B02-8CD5-7D3B2777E6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0765-E23A-4468-BB8F-C8A25D956F40}" type="datetimeFigureOut">
              <a:rPr lang="ru-RU" smtClean="0"/>
              <a:pPr/>
              <a:t>12.03.2009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70A7A-08AB-4B02-8CD5-7D3B2777E6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0765-E23A-4468-BB8F-C8A25D956F40}" type="datetimeFigureOut">
              <a:rPr lang="ru-RU" smtClean="0"/>
              <a:pPr/>
              <a:t>12.03.2009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70A7A-08AB-4B02-8CD5-7D3B2777E6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0765-E23A-4468-BB8F-C8A25D956F40}" type="datetimeFigureOut">
              <a:rPr lang="ru-RU" smtClean="0"/>
              <a:pPr/>
              <a:t>12.03.2009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70A7A-08AB-4B02-8CD5-7D3B2777E6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0765-E23A-4468-BB8F-C8A25D956F40}" type="datetimeFigureOut">
              <a:rPr lang="ru-RU" smtClean="0"/>
              <a:pPr/>
              <a:t>12.03.2009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70A7A-08AB-4B02-8CD5-7D3B2777E6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0765-E23A-4468-BB8F-C8A25D956F40}" type="datetimeFigureOut">
              <a:rPr lang="ru-RU" smtClean="0"/>
              <a:pPr/>
              <a:t>12.03.2009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70A7A-08AB-4B02-8CD5-7D3B2777E6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0765-E23A-4468-BB8F-C8A25D956F40}" type="datetimeFigureOut">
              <a:rPr lang="ru-RU" smtClean="0"/>
              <a:pPr/>
              <a:t>12.03.2009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0E70A7A-08AB-4B02-8CD5-7D3B2777E6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EE20765-E23A-4468-BB8F-C8A25D956F40}" type="datetimeFigureOut">
              <a:rPr lang="ru-RU" smtClean="0"/>
              <a:pPr/>
              <a:t>12.03.2009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0E70A7A-08AB-4B02-8CD5-7D3B2777E6D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3000372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de-DE" sz="7200" dirty="0" smtClean="0">
                <a:latin typeface="Arizona" pitchFamily="2" charset="0"/>
              </a:rPr>
              <a:t>Deutschland und ihre Hauptstadt Berlin</a:t>
            </a:r>
            <a:br>
              <a:rPr lang="de-DE" sz="7200" dirty="0" smtClean="0">
                <a:latin typeface="Arizona" pitchFamily="2" charset="0"/>
              </a:rPr>
            </a:b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9304" y="5105400"/>
            <a:ext cx="7854696" cy="1752600"/>
          </a:xfrm>
        </p:spPr>
        <p:txBody>
          <a:bodyPr>
            <a:normAutofit fontScale="92500" lnSpcReduction="20000"/>
          </a:bodyPr>
          <a:lstStyle/>
          <a:p>
            <a:r>
              <a:rPr lang="de-DE" dirty="0" smtClean="0"/>
              <a:t>Hat erfüllt: Schewtschenko Victoria</a:t>
            </a:r>
            <a:endParaRPr lang="ru-RU" dirty="0" smtClean="0"/>
          </a:p>
          <a:p>
            <a:endParaRPr lang="ru-RU" dirty="0" smtClean="0"/>
          </a:p>
          <a:p>
            <a:r>
              <a:rPr lang="ru-RU" sz="4400" dirty="0" smtClean="0"/>
              <a:t>11</a:t>
            </a:r>
            <a:r>
              <a:rPr lang="de-DE" dirty="0" smtClean="0"/>
              <a:t> Klassen</a:t>
            </a:r>
          </a:p>
          <a:p>
            <a:r>
              <a:rPr lang="de-DE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071546"/>
            <a:ext cx="8101042" cy="928694"/>
          </a:xfrm>
        </p:spPr>
        <p:txBody>
          <a:bodyPr/>
          <a:lstStyle/>
          <a:p>
            <a:pPr algn="ctr"/>
            <a:r>
              <a:rPr lang="en-US" sz="6000" dirty="0" smtClean="0">
                <a:latin typeface="Arizona" pitchFamily="2" charset="0"/>
              </a:rPr>
              <a:t>Deutsche </a:t>
            </a:r>
            <a:r>
              <a:rPr lang="en-US" sz="6000" dirty="0" err="1" smtClean="0">
                <a:latin typeface="Arizona" pitchFamily="2" charset="0"/>
              </a:rPr>
              <a:t>Oper</a:t>
            </a:r>
            <a:r>
              <a:rPr lang="ru-RU" sz="6000" dirty="0" smtClean="0"/>
              <a:t/>
            </a:r>
            <a:br>
              <a:rPr lang="ru-RU" sz="6000" dirty="0" smtClean="0"/>
            </a:br>
            <a:endParaRPr lang="ru-RU" sz="6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1142984"/>
            <a:ext cx="8715436" cy="928694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In Berlin </a:t>
            </a:r>
            <a:r>
              <a:rPr lang="en-US" sz="2400" dirty="0" err="1" smtClean="0"/>
              <a:t>gibt</a:t>
            </a:r>
            <a:r>
              <a:rPr lang="en-US" sz="2400" dirty="0" smtClean="0"/>
              <a:t> </a:t>
            </a:r>
            <a:r>
              <a:rPr lang="en-US" sz="2400" dirty="0" err="1" smtClean="0"/>
              <a:t>es</a:t>
            </a:r>
            <a:r>
              <a:rPr lang="en-US" sz="2400" dirty="0" smtClean="0"/>
              <a:t> </a:t>
            </a:r>
            <a:r>
              <a:rPr lang="en-US" sz="2400" dirty="0" err="1" smtClean="0"/>
              <a:t>viele</a:t>
            </a:r>
            <a:r>
              <a:rPr lang="en-US" sz="2400" dirty="0" smtClean="0"/>
              <a:t> Theater: Berliner </a:t>
            </a:r>
            <a:r>
              <a:rPr lang="en-US" sz="2400" dirty="0" err="1" smtClean="0"/>
              <a:t>Staatsoper</a:t>
            </a:r>
            <a:r>
              <a:rPr lang="en-US" sz="2400" dirty="0" smtClean="0"/>
              <a:t>, </a:t>
            </a:r>
            <a:r>
              <a:rPr lang="en-US" sz="2400" dirty="0" err="1" smtClean="0"/>
              <a:t>Komische</a:t>
            </a:r>
            <a:r>
              <a:rPr lang="en-US" sz="2400" dirty="0" smtClean="0"/>
              <a:t> </a:t>
            </a:r>
            <a:r>
              <a:rPr lang="en-US" sz="2400" dirty="0" err="1" smtClean="0"/>
              <a:t>Oper</a:t>
            </a:r>
            <a:r>
              <a:rPr lang="en-US" sz="2400" dirty="0" smtClean="0"/>
              <a:t>, Schiller-Theater und </a:t>
            </a:r>
            <a:r>
              <a:rPr lang="en-US" sz="2400" dirty="0" err="1" smtClean="0"/>
              <a:t>viele</a:t>
            </a:r>
            <a:r>
              <a:rPr lang="en-US" sz="2400" dirty="0" smtClean="0"/>
              <a:t> </a:t>
            </a:r>
            <a:r>
              <a:rPr lang="en-US" sz="2400" dirty="0" err="1" smtClean="0"/>
              <a:t>andere</a:t>
            </a:r>
            <a:r>
              <a:rPr lang="en-US" sz="2400" dirty="0" smtClean="0"/>
              <a:t>. Das </a:t>
            </a:r>
            <a:r>
              <a:rPr lang="en-US" sz="2400" dirty="0" err="1" smtClean="0"/>
              <a:t>ist</a:t>
            </a:r>
            <a:r>
              <a:rPr lang="en-US" sz="2400" dirty="0" smtClean="0"/>
              <a:t> die Deutsche </a:t>
            </a:r>
            <a:r>
              <a:rPr lang="en-US" sz="2400" dirty="0" err="1" smtClean="0"/>
              <a:t>Staatsoper</a:t>
            </a:r>
            <a:r>
              <a:rPr lang="en-US" sz="2400" dirty="0" smtClean="0"/>
              <a:t>. </a:t>
            </a:r>
            <a:r>
              <a:rPr lang="en-US" sz="2400" dirty="0" err="1" smtClean="0"/>
              <a:t>Sie</a:t>
            </a:r>
            <a:r>
              <a:rPr lang="en-US" sz="2400" dirty="0" smtClean="0"/>
              <a:t> </a:t>
            </a:r>
            <a:r>
              <a:rPr lang="en-US" sz="2400" dirty="0" err="1" smtClean="0"/>
              <a:t>geh</a:t>
            </a:r>
            <a:r>
              <a:rPr lang="en-US" sz="2400" dirty="0" err="1" smtClean="0">
                <a:cs typeface="Arial" pitchFamily="34" charset="0"/>
              </a:rPr>
              <a:t>ört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err="1" smtClean="0">
                <a:cs typeface="Arial" pitchFamily="34" charset="0"/>
              </a:rPr>
              <a:t>zu</a:t>
            </a:r>
            <a:r>
              <a:rPr lang="en-US" sz="2400" dirty="0" smtClean="0">
                <a:cs typeface="Arial" pitchFamily="34" charset="0"/>
              </a:rPr>
              <a:t> den </a:t>
            </a:r>
            <a:r>
              <a:rPr lang="en-US" sz="2400" dirty="0" err="1" smtClean="0">
                <a:cs typeface="Arial" pitchFamily="34" charset="0"/>
              </a:rPr>
              <a:t>führenden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err="1" smtClean="0">
                <a:cs typeface="Arial" pitchFamily="34" charset="0"/>
              </a:rPr>
              <a:t>Opernhäusern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err="1" smtClean="0">
                <a:cs typeface="Arial" pitchFamily="34" charset="0"/>
              </a:rPr>
              <a:t>der</a:t>
            </a:r>
            <a:r>
              <a:rPr lang="en-US" sz="2400" dirty="0" smtClean="0">
                <a:cs typeface="Arial" pitchFamily="34" charset="0"/>
              </a:rPr>
              <a:t> Welt.</a:t>
            </a:r>
            <a:endParaRPr lang="ru-RU" sz="2400" dirty="0"/>
          </a:p>
        </p:txBody>
      </p:sp>
      <p:pic>
        <p:nvPicPr>
          <p:cNvPr id="5" name="Picture 16" descr="опер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00166" y="2555004"/>
            <a:ext cx="6143668" cy="398655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928926" y="-45719"/>
            <a:ext cx="2212848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42844" y="928670"/>
            <a:ext cx="2928958" cy="4079435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Die </a:t>
            </a:r>
            <a:r>
              <a:rPr lang="en-US" sz="3600" dirty="0" err="1" smtClean="0"/>
              <a:t>Stadt</a:t>
            </a:r>
            <a:r>
              <a:rPr lang="en-US" sz="3600" dirty="0" smtClean="0"/>
              <a:t> </a:t>
            </a:r>
            <a:r>
              <a:rPr lang="en-US" sz="3600" dirty="0" err="1" smtClean="0"/>
              <a:t>besitzt</a:t>
            </a:r>
            <a:r>
              <a:rPr lang="en-US" sz="3600" dirty="0" smtClean="0"/>
              <a:t> </a:t>
            </a:r>
            <a:r>
              <a:rPr lang="en-US" sz="3600" dirty="0" err="1" smtClean="0"/>
              <a:t>viele</a:t>
            </a:r>
            <a:r>
              <a:rPr lang="en-US" sz="3600" dirty="0" smtClean="0"/>
              <a:t> </a:t>
            </a:r>
            <a:r>
              <a:rPr lang="en-US" sz="3600" dirty="0" err="1" smtClean="0"/>
              <a:t>historische</a:t>
            </a:r>
            <a:r>
              <a:rPr lang="en-US" sz="3600" dirty="0" smtClean="0"/>
              <a:t> </a:t>
            </a:r>
            <a:r>
              <a:rPr lang="en-US" sz="3600" dirty="0" err="1" smtClean="0"/>
              <a:t>Sehenswürdigkeiten</a:t>
            </a:r>
            <a:r>
              <a:rPr lang="en-US" sz="3600" dirty="0" smtClean="0"/>
              <a:t>. Die </a:t>
            </a:r>
            <a:r>
              <a:rPr lang="en-US" sz="3600" dirty="0" err="1" smtClean="0"/>
              <a:t>schönste</a:t>
            </a:r>
            <a:r>
              <a:rPr lang="en-US" sz="3600" dirty="0" smtClean="0"/>
              <a:t> </a:t>
            </a:r>
            <a:r>
              <a:rPr lang="en-US" sz="3600" dirty="0" err="1" smtClean="0"/>
              <a:t>davon</a:t>
            </a:r>
            <a:r>
              <a:rPr lang="en-US" sz="3600" dirty="0" smtClean="0"/>
              <a:t> </a:t>
            </a:r>
            <a:r>
              <a:rPr lang="en-US" sz="3600" dirty="0" err="1" smtClean="0"/>
              <a:t>ist</a:t>
            </a:r>
            <a:r>
              <a:rPr lang="en-US" sz="3600" dirty="0" smtClean="0"/>
              <a:t> die </a:t>
            </a:r>
            <a:r>
              <a:rPr lang="en-US" sz="3600" dirty="0" err="1" smtClean="0"/>
              <a:t>Charlottenburg</a:t>
            </a:r>
            <a:endParaRPr lang="en-US" sz="3600" dirty="0" smtClean="0"/>
          </a:p>
          <a:p>
            <a:endParaRPr lang="ru-RU" dirty="0"/>
          </a:p>
        </p:txBody>
      </p:sp>
      <p:pic>
        <p:nvPicPr>
          <p:cNvPr id="5" name="Picture 5" descr="charlot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t="9074" b="9074"/>
          <a:stretch>
            <a:fillRect/>
          </a:stretch>
        </p:blipFill>
        <p:spPr>
          <a:noFill/>
        </p:spPr>
      </p:pic>
      <p:pic>
        <p:nvPicPr>
          <p:cNvPr id="9" name="Picture 5" descr="charlot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t="9074" b="9074"/>
          <a:stretch>
            <a:fillRect/>
          </a:stretch>
        </p:blipFill>
        <p:spPr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28604"/>
            <a:ext cx="2212848" cy="428629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14282" y="1428736"/>
            <a:ext cx="2605118" cy="3579369"/>
          </a:xfrm>
        </p:spPr>
        <p:txBody>
          <a:bodyPr>
            <a:normAutofit lnSpcReduction="10000"/>
          </a:bodyPr>
          <a:lstStyle/>
          <a:p>
            <a:r>
              <a:rPr lang="en-US" sz="2800" dirty="0" err="1" smtClean="0"/>
              <a:t>Eine</a:t>
            </a:r>
            <a:r>
              <a:rPr lang="en-US" sz="2800" dirty="0" smtClean="0"/>
              <a:t> </a:t>
            </a:r>
            <a:r>
              <a:rPr lang="en-US" sz="2800" dirty="0" err="1" smtClean="0"/>
              <a:t>der</a:t>
            </a:r>
            <a:r>
              <a:rPr lang="en-US" sz="2800" dirty="0" smtClean="0"/>
              <a:t> </a:t>
            </a:r>
            <a:r>
              <a:rPr lang="en-US" sz="2800" dirty="0" err="1" smtClean="0"/>
              <a:t>lebhaften</a:t>
            </a:r>
            <a:r>
              <a:rPr lang="en-US" sz="2800" dirty="0" smtClean="0"/>
              <a:t> </a:t>
            </a:r>
            <a:r>
              <a:rPr lang="en-US" sz="2800" dirty="0" err="1" smtClean="0"/>
              <a:t>Straßen</a:t>
            </a:r>
            <a:r>
              <a:rPr lang="en-US" sz="2800" dirty="0" smtClean="0"/>
              <a:t> Berlins </a:t>
            </a:r>
            <a:r>
              <a:rPr lang="en-US" sz="2800" dirty="0" err="1" smtClean="0"/>
              <a:t>ist</a:t>
            </a:r>
            <a:r>
              <a:rPr lang="en-US" sz="2800" dirty="0" smtClean="0"/>
              <a:t> </a:t>
            </a:r>
            <a:r>
              <a:rPr lang="en-US" sz="2800" dirty="0" err="1" smtClean="0"/>
              <a:t>der</a:t>
            </a:r>
            <a:r>
              <a:rPr lang="en-US" sz="2800" dirty="0" smtClean="0"/>
              <a:t> </a:t>
            </a:r>
            <a:r>
              <a:rPr lang="en-US" sz="2800" dirty="0" err="1" smtClean="0"/>
              <a:t>Kurfürstendamm.Die</a:t>
            </a:r>
            <a:r>
              <a:rPr lang="en-US" sz="2800" dirty="0" smtClean="0"/>
              <a:t> </a:t>
            </a:r>
            <a:r>
              <a:rPr lang="en-US" sz="2800" dirty="0" err="1" smtClean="0"/>
              <a:t>Straße</a:t>
            </a:r>
            <a:r>
              <a:rPr lang="en-US" sz="2800" dirty="0" smtClean="0"/>
              <a:t> </a:t>
            </a:r>
            <a:r>
              <a:rPr lang="en-US" sz="2800" dirty="0" err="1" smtClean="0"/>
              <a:t>ist</a:t>
            </a:r>
            <a:r>
              <a:rPr lang="en-US" sz="2800" dirty="0" smtClean="0"/>
              <a:t> von </a:t>
            </a:r>
            <a:r>
              <a:rPr lang="en-US" sz="2800" b="1" dirty="0" err="1" smtClean="0"/>
              <a:t>Berlinern</a:t>
            </a:r>
            <a:r>
              <a:rPr lang="en-US" sz="2800" b="1" dirty="0" smtClean="0"/>
              <a:t> und </a:t>
            </a:r>
            <a:r>
              <a:rPr lang="en-US" sz="2800" b="1" dirty="0" err="1" smtClean="0"/>
              <a:t>Touristen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sehr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beliebt</a:t>
            </a:r>
            <a:endParaRPr lang="el-GR" sz="2800" dirty="0" smtClean="0"/>
          </a:p>
          <a:p>
            <a:endParaRPr lang="ru-RU" dirty="0"/>
          </a:p>
        </p:txBody>
      </p:sp>
      <p:pic>
        <p:nvPicPr>
          <p:cNvPr id="6" name="Picture 7" descr="kudamm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t="5675" b="5675"/>
          <a:stretch>
            <a:fillRect/>
          </a:stretch>
        </p:blipFill>
        <p:spPr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43998" cy="1285884"/>
          </a:xfrm>
        </p:spPr>
        <p:txBody>
          <a:bodyPr>
            <a:normAutofit/>
          </a:bodyPr>
          <a:lstStyle/>
          <a:p>
            <a:pPr algn="ctr"/>
            <a:r>
              <a:rPr lang="de-DE" sz="6000" i="1" dirty="0" smtClean="0">
                <a:latin typeface="Arizona" pitchFamily="2" charset="0"/>
              </a:rPr>
              <a:t>Die Symbolik Deutschlands</a:t>
            </a:r>
            <a:endParaRPr lang="ru-RU" sz="6000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de-DE" sz="4400" dirty="0" smtClean="0"/>
              <a:t>Die Fahne </a:t>
            </a:r>
            <a:endParaRPr lang="ru-RU" sz="44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643438" y="2071678"/>
            <a:ext cx="4041775" cy="654843"/>
          </a:xfrm>
        </p:spPr>
        <p:txBody>
          <a:bodyPr/>
          <a:lstStyle/>
          <a:p>
            <a:pPr algn="ctr"/>
            <a:r>
              <a:rPr lang="de-DE" sz="4000" dirty="0" smtClean="0"/>
              <a:t>Das Wappen</a:t>
            </a:r>
          </a:p>
          <a:p>
            <a:endParaRPr lang="ru-RU" dirty="0"/>
          </a:p>
        </p:txBody>
      </p:sp>
      <p:pic>
        <p:nvPicPr>
          <p:cNvPr id="2050" name="Picture 2" descr="C:\Users\Виктор\Desktop\06S0621i.bmp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2663176"/>
            <a:ext cx="3571899" cy="3975179"/>
          </a:xfrm>
          <a:prstGeom prst="rect">
            <a:avLst/>
          </a:prstGeom>
          <a:noFill/>
        </p:spPr>
      </p:pic>
      <p:pic>
        <p:nvPicPr>
          <p:cNvPr id="2051" name="Picture 3" descr="C:\Users\Виктор\Desktop\06S0622i.bmp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786314" y="2643182"/>
            <a:ext cx="3594677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de-DE" sz="6000" dirty="0" smtClean="0">
                <a:latin typeface="Arizona" pitchFamily="2" charset="0"/>
              </a:rPr>
              <a:t>Die geografische Lage Deutschlands </a:t>
            </a:r>
            <a:endParaRPr lang="ru-RU" sz="60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5" y="2071678"/>
            <a:ext cx="8346083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86808" cy="928669"/>
          </a:xfrm>
        </p:spPr>
        <p:txBody>
          <a:bodyPr>
            <a:noAutofit/>
          </a:bodyPr>
          <a:lstStyle/>
          <a:p>
            <a:pPr algn="ctr"/>
            <a:r>
              <a:rPr lang="de-DE" sz="4000" dirty="0" smtClean="0">
                <a:latin typeface="Arizona" pitchFamily="2" charset="0"/>
              </a:rPr>
              <a:t>Berlin </a:t>
            </a:r>
            <a:r>
              <a:rPr lang="ru-RU" sz="4000" dirty="0" smtClean="0"/>
              <a:t>– </a:t>
            </a:r>
            <a:r>
              <a:rPr lang="de-DE" sz="4000" dirty="0" smtClean="0">
                <a:latin typeface="Arizona" pitchFamily="2" charset="0"/>
              </a:rPr>
              <a:t>Hauptstadt Deutschlands </a:t>
            </a:r>
            <a:endParaRPr lang="ru-RU" sz="4000" dirty="0"/>
          </a:p>
        </p:txBody>
      </p:sp>
      <p:sp>
        <p:nvSpPr>
          <p:cNvPr id="6" name="Содержимое 5"/>
          <p:cNvSpPr>
            <a:spLocks noGrp="1"/>
          </p:cNvSpPr>
          <p:nvPr>
            <p:ph type="body" sz="half" idx="2"/>
          </p:nvPr>
        </p:nvSpPr>
        <p:spPr>
          <a:xfrm>
            <a:off x="214282" y="1500174"/>
            <a:ext cx="2857520" cy="4214842"/>
          </a:xfrm>
        </p:spPr>
        <p:txBody>
          <a:bodyPr>
            <a:noAutofit/>
          </a:bodyPr>
          <a:lstStyle/>
          <a:p>
            <a:r>
              <a:rPr lang="de-DE" sz="2400" dirty="0" smtClean="0"/>
              <a:t>Berlin ist die Hauptstadt der Bundesrepublik Deutschland. Diese Stadt liegt am </a:t>
            </a:r>
            <a:r>
              <a:rPr lang="de-DE" sz="2400" dirty="0" err="1" smtClean="0"/>
              <a:t>Fluß</a:t>
            </a:r>
            <a:r>
              <a:rPr lang="de-DE" sz="2400" dirty="0" smtClean="0"/>
              <a:t> Spree. Berlin ist sehr alte und schöne Stadt. Die Berliner Straßen sind sehr malerisch, besonders die Hauptstraße, die Unter den </a:t>
            </a:r>
            <a:r>
              <a:rPr lang="de-DE" sz="2400" dirty="0" err="1" smtClean="0"/>
              <a:t>Lienden</a:t>
            </a:r>
            <a:r>
              <a:rPr lang="de-DE" sz="2400" dirty="0" smtClean="0"/>
              <a:t> heißt.  </a:t>
            </a:r>
            <a:endParaRPr lang="ru-RU" sz="2400" dirty="0"/>
          </a:p>
        </p:txBody>
      </p:sp>
      <p:pic>
        <p:nvPicPr>
          <p:cNvPr id="10" name="Picture 4" descr="панорама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12665" r="12665"/>
          <a:stretch>
            <a:fillRect/>
          </a:stretch>
        </p:blipFill>
        <p:spPr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1142984"/>
            <a:ext cx="7820052" cy="466054"/>
          </a:xfrm>
        </p:spPr>
        <p:txBody>
          <a:bodyPr>
            <a:noAutofit/>
          </a:bodyPr>
          <a:lstStyle/>
          <a:p>
            <a:pPr algn="ctr"/>
            <a:r>
              <a:rPr lang="de-DE" sz="4800" dirty="0" smtClean="0">
                <a:latin typeface="Arizona" pitchFamily="2" charset="0"/>
              </a:rPr>
              <a:t>Das Wappen Berlins</a:t>
            </a:r>
            <a:br>
              <a:rPr lang="de-DE" sz="4800" dirty="0" smtClean="0">
                <a:latin typeface="Arizona" pitchFamily="2" charset="0"/>
              </a:rPr>
            </a:br>
            <a:endParaRPr lang="ru-RU" sz="4800" dirty="0"/>
          </a:p>
        </p:txBody>
      </p:sp>
      <p:sp>
        <p:nvSpPr>
          <p:cNvPr id="6" name="Содержимое 5"/>
          <p:cNvSpPr>
            <a:spLocks noGrp="1"/>
          </p:cNvSpPr>
          <p:nvPr>
            <p:ph type="body" sz="half" idx="2"/>
          </p:nvPr>
        </p:nvSpPr>
        <p:spPr>
          <a:xfrm>
            <a:off x="285720" y="1500174"/>
            <a:ext cx="2571768" cy="3507931"/>
          </a:xfrm>
        </p:spPr>
        <p:txBody>
          <a:bodyPr>
            <a:normAutofit/>
          </a:bodyPr>
          <a:lstStyle/>
          <a:p>
            <a:r>
              <a:rPr lang="de-DE" sz="2400" dirty="0" smtClean="0"/>
              <a:t>Das eigentümliche Zeichen Berlin – der Bär, der ist auch auf dem Wappen der Stadt, viele Denkmäler und die Souvenir gestalten. </a:t>
            </a:r>
            <a:endParaRPr lang="ru-RU" sz="2400" dirty="0"/>
          </a:p>
        </p:txBody>
      </p:sp>
      <p:pic>
        <p:nvPicPr>
          <p:cNvPr id="8" name="Picture 7" descr="ber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t="14535" b="14535"/>
          <a:stretch>
            <a:fillRect/>
          </a:stretch>
        </p:blipFill>
        <p:spPr>
          <a:xfrm rot="420000">
            <a:off x="3365620" y="1266832"/>
            <a:ext cx="4617720" cy="393192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714356"/>
            <a:ext cx="8586790" cy="1285884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latin typeface="Arizona" pitchFamily="2" charset="0"/>
              </a:rPr>
              <a:t>Der Reichstag </a:t>
            </a:r>
            <a:r>
              <a:rPr lang="en-US" sz="5400" dirty="0" err="1" smtClean="0">
                <a:latin typeface="Arizona" pitchFamily="2" charset="0"/>
              </a:rPr>
              <a:t>ist</a:t>
            </a:r>
            <a:r>
              <a:rPr lang="en-US" sz="5400" dirty="0" smtClean="0">
                <a:latin typeface="Arizona" pitchFamily="2" charset="0"/>
              </a:rPr>
              <a:t> </a:t>
            </a:r>
            <a:r>
              <a:rPr lang="en-US" sz="5400" dirty="0" err="1" smtClean="0">
                <a:latin typeface="Arizona" pitchFamily="2" charset="0"/>
              </a:rPr>
              <a:t>heute</a:t>
            </a:r>
            <a:r>
              <a:rPr lang="en-US" sz="5400" dirty="0" smtClean="0">
                <a:latin typeface="Arizona" pitchFamily="2" charset="0"/>
              </a:rPr>
              <a:t> </a:t>
            </a:r>
            <a:r>
              <a:rPr lang="en-US" sz="5400" dirty="0" err="1" smtClean="0">
                <a:latin typeface="Arizona" pitchFamily="2" charset="0"/>
              </a:rPr>
              <a:t>wieder</a:t>
            </a:r>
            <a:r>
              <a:rPr lang="en-US" sz="5400" dirty="0" smtClean="0">
                <a:latin typeface="Arizona" pitchFamily="2" charset="0"/>
              </a:rPr>
              <a:t> </a:t>
            </a:r>
            <a:r>
              <a:rPr lang="en-US" sz="5400" dirty="0" err="1" smtClean="0">
                <a:latin typeface="Arizona" pitchFamily="2" charset="0"/>
              </a:rPr>
              <a:t>der</a:t>
            </a:r>
            <a:r>
              <a:rPr lang="en-US" sz="5400" dirty="0" smtClean="0">
                <a:latin typeface="Arizona" pitchFamily="2" charset="0"/>
              </a:rPr>
              <a:t> </a:t>
            </a:r>
            <a:r>
              <a:rPr lang="en-US" sz="5400" dirty="0" err="1" smtClean="0">
                <a:latin typeface="Arizona" pitchFamily="2" charset="0"/>
              </a:rPr>
              <a:t>Sitz</a:t>
            </a:r>
            <a:r>
              <a:rPr lang="en-US" sz="5400" dirty="0" smtClean="0">
                <a:latin typeface="Arizona" pitchFamily="2" charset="0"/>
              </a:rPr>
              <a:t> des </a:t>
            </a:r>
            <a:r>
              <a:rPr lang="en-US" sz="5400" dirty="0" err="1" smtClean="0">
                <a:latin typeface="Arizona" pitchFamily="2" charset="0"/>
              </a:rPr>
              <a:t>Bundesparlaments</a:t>
            </a:r>
            <a:endParaRPr lang="ru-RU" sz="5400" dirty="0"/>
          </a:p>
        </p:txBody>
      </p:sp>
      <p:pic>
        <p:nvPicPr>
          <p:cNvPr id="8" name="Picture 4" descr="рейхстаг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71022" y="2029604"/>
            <a:ext cx="6515688" cy="4256916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85720" y="571480"/>
            <a:ext cx="2714644" cy="4436625"/>
          </a:xfrm>
        </p:spPr>
        <p:txBody>
          <a:bodyPr>
            <a:noAutofit/>
          </a:bodyPr>
          <a:lstStyle/>
          <a:p>
            <a:r>
              <a:rPr lang="en-US" sz="2800" dirty="0" smtClean="0"/>
              <a:t>Das </a:t>
            </a:r>
            <a:r>
              <a:rPr lang="en-US" sz="2800" dirty="0" err="1" smtClean="0"/>
              <a:t>BerlinerRathaus</a:t>
            </a:r>
            <a:r>
              <a:rPr lang="en-US" sz="2800" dirty="0" smtClean="0"/>
              <a:t> </a:t>
            </a:r>
            <a:r>
              <a:rPr lang="en-US" sz="2800" dirty="0" err="1" smtClean="0"/>
              <a:t>nennen</a:t>
            </a:r>
            <a:r>
              <a:rPr lang="en-US" sz="2800" dirty="0" smtClean="0"/>
              <a:t> die Berliner Rotes </a:t>
            </a:r>
            <a:r>
              <a:rPr lang="en-US" sz="2800" dirty="0" err="1" smtClean="0"/>
              <a:t>Rathaus</a:t>
            </a:r>
            <a:r>
              <a:rPr lang="en-US" sz="2800" dirty="0" smtClean="0"/>
              <a:t>. Auf 36 </a:t>
            </a:r>
            <a:r>
              <a:rPr lang="en-US" sz="2800" dirty="0" err="1" smtClean="0"/>
              <a:t>Terrakottareliefs</a:t>
            </a:r>
            <a:r>
              <a:rPr lang="en-US" sz="2800" dirty="0" smtClean="0"/>
              <a:t> </a:t>
            </a:r>
            <a:r>
              <a:rPr lang="en-US" sz="2800" dirty="0" err="1" smtClean="0"/>
              <a:t>k</a:t>
            </a:r>
            <a:r>
              <a:rPr lang="en-US" sz="2800" dirty="0" err="1" smtClean="0">
                <a:cs typeface="Arial" pitchFamily="34" charset="0"/>
              </a:rPr>
              <a:t>önen</a:t>
            </a:r>
            <a:r>
              <a:rPr lang="en-US" sz="2800" dirty="0" smtClean="0">
                <a:cs typeface="Arial" pitchFamily="34" charset="0"/>
              </a:rPr>
              <a:t> </a:t>
            </a:r>
            <a:r>
              <a:rPr lang="en-US" sz="2800" dirty="0" err="1" smtClean="0">
                <a:cs typeface="Arial" pitchFamily="34" charset="0"/>
              </a:rPr>
              <a:t>wir</a:t>
            </a:r>
            <a:r>
              <a:rPr lang="en-US" sz="2800" dirty="0" smtClean="0">
                <a:cs typeface="Arial" pitchFamily="34" charset="0"/>
              </a:rPr>
              <a:t> die Geschichte </a:t>
            </a:r>
            <a:r>
              <a:rPr lang="en-US" sz="2800" dirty="0" err="1" smtClean="0">
                <a:cs typeface="Arial" pitchFamily="34" charset="0"/>
              </a:rPr>
              <a:t>der</a:t>
            </a:r>
            <a:r>
              <a:rPr lang="en-US" sz="2800" dirty="0" smtClean="0">
                <a:cs typeface="Arial" pitchFamily="34" charset="0"/>
              </a:rPr>
              <a:t> </a:t>
            </a:r>
            <a:r>
              <a:rPr lang="en-US" sz="2800" dirty="0" err="1" smtClean="0">
                <a:cs typeface="Arial" pitchFamily="34" charset="0"/>
              </a:rPr>
              <a:t>Stadt</a:t>
            </a:r>
            <a:r>
              <a:rPr lang="en-US" sz="2800" dirty="0" smtClean="0">
                <a:cs typeface="Arial" pitchFamily="34" charset="0"/>
              </a:rPr>
              <a:t> </a:t>
            </a:r>
            <a:r>
              <a:rPr lang="en-US" sz="2800" dirty="0" err="1" smtClean="0">
                <a:cs typeface="Arial" pitchFamily="34" charset="0"/>
              </a:rPr>
              <a:t>bis</a:t>
            </a:r>
            <a:r>
              <a:rPr lang="en-US" sz="2800" dirty="0" smtClean="0">
                <a:cs typeface="Arial" pitchFamily="34" charset="0"/>
              </a:rPr>
              <a:t> </a:t>
            </a:r>
            <a:r>
              <a:rPr lang="en-US" sz="2800" dirty="0" err="1" smtClean="0">
                <a:cs typeface="Arial" pitchFamily="34" charset="0"/>
              </a:rPr>
              <a:t>zum</a:t>
            </a:r>
            <a:r>
              <a:rPr lang="en-US" sz="2800" dirty="0" smtClean="0">
                <a:cs typeface="Arial" pitchFamily="34" charset="0"/>
              </a:rPr>
              <a:t> </a:t>
            </a:r>
            <a:r>
              <a:rPr lang="en-US" sz="2800" dirty="0" err="1" smtClean="0">
                <a:cs typeface="Arial" pitchFamily="34" charset="0"/>
              </a:rPr>
              <a:t>Jahre</a:t>
            </a:r>
            <a:r>
              <a:rPr lang="en-US" sz="2800" dirty="0" smtClean="0">
                <a:cs typeface="Arial" pitchFamily="34" charset="0"/>
              </a:rPr>
              <a:t> 1871 </a:t>
            </a:r>
            <a:r>
              <a:rPr lang="en-US" sz="2800" dirty="0" err="1" smtClean="0">
                <a:cs typeface="Arial" pitchFamily="34" charset="0"/>
              </a:rPr>
              <a:t>sehen</a:t>
            </a:r>
            <a:r>
              <a:rPr lang="en-US" sz="2800" dirty="0" smtClean="0">
                <a:cs typeface="Arial" pitchFamily="34" charset="0"/>
              </a:rPr>
              <a:t>.</a:t>
            </a:r>
            <a:endParaRPr lang="ru-RU" sz="2800" dirty="0"/>
          </a:p>
        </p:txBody>
      </p:sp>
      <p:pic>
        <p:nvPicPr>
          <p:cNvPr id="4" name="Picture 8" descr="ратуша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t="22338" b="22338"/>
          <a:stretch>
            <a:fillRect/>
          </a:stretch>
        </p:blipFill>
        <p:spPr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2910" y="1285860"/>
            <a:ext cx="7743852" cy="628632"/>
          </a:xfrm>
        </p:spPr>
        <p:txBody>
          <a:bodyPr/>
          <a:lstStyle/>
          <a:p>
            <a:pPr algn="ctr"/>
            <a:r>
              <a:rPr lang="en-US" sz="5400" dirty="0" err="1" smtClean="0">
                <a:solidFill>
                  <a:schemeClr val="accent2">
                    <a:lumMod val="50000"/>
                  </a:schemeClr>
                </a:solidFill>
                <a:latin typeface="Arizona" pitchFamily="2" charset="0"/>
              </a:rPr>
              <a:t>Treffpunkt</a:t>
            </a:r>
            <a:r>
              <a:rPr lang="en-US" sz="5400" dirty="0" smtClean="0">
                <a:solidFill>
                  <a:schemeClr val="accent2">
                    <a:lumMod val="50000"/>
                  </a:schemeClr>
                </a:solidFill>
                <a:latin typeface="Arizona" pitchFamily="2" charset="0"/>
              </a:rPr>
              <a:t> </a:t>
            </a:r>
            <a:r>
              <a:rPr lang="en-US" sz="5400" dirty="0" err="1" smtClean="0">
                <a:solidFill>
                  <a:schemeClr val="accent2">
                    <a:lumMod val="50000"/>
                  </a:schemeClr>
                </a:solidFill>
                <a:latin typeface="Arizona" pitchFamily="2" charset="0"/>
              </a:rPr>
              <a:t>der</a:t>
            </a:r>
            <a:r>
              <a:rPr lang="en-US" sz="5400" dirty="0" smtClean="0">
                <a:solidFill>
                  <a:schemeClr val="accent2">
                    <a:lumMod val="50000"/>
                  </a:schemeClr>
                </a:solidFill>
                <a:latin typeface="Arizona" pitchFamily="2" charset="0"/>
              </a:rPr>
              <a:t> Welt</a:t>
            </a:r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54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5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642910" y="5072074"/>
            <a:ext cx="7743852" cy="1500198"/>
          </a:xfrm>
        </p:spPr>
        <p:txBody>
          <a:bodyPr/>
          <a:lstStyle/>
          <a:p>
            <a:pPr algn="ctr"/>
            <a:r>
              <a:rPr lang="en-US" sz="2400" dirty="0" smtClean="0"/>
              <a:t>Das </a:t>
            </a:r>
            <a:r>
              <a:rPr lang="en-US" sz="2400" dirty="0" err="1" smtClean="0"/>
              <a:t>Brandenburger</a:t>
            </a:r>
            <a:r>
              <a:rPr lang="en-US" sz="2400" dirty="0" smtClean="0"/>
              <a:t> Tor </a:t>
            </a:r>
            <a:r>
              <a:rPr lang="en-US" sz="2400" dirty="0" err="1" smtClean="0"/>
              <a:t>mit</a:t>
            </a:r>
            <a:r>
              <a:rPr lang="en-US" sz="2400" dirty="0" smtClean="0"/>
              <a:t> seiner </a:t>
            </a:r>
            <a:r>
              <a:rPr lang="en-US" sz="2400" dirty="0" err="1" smtClean="0"/>
              <a:t>Quadriga</a:t>
            </a:r>
            <a:r>
              <a:rPr lang="en-US" sz="2400" dirty="0" smtClean="0"/>
              <a:t> </a:t>
            </a:r>
            <a:r>
              <a:rPr lang="en-US" sz="2400" dirty="0" err="1" smtClean="0"/>
              <a:t>ist</a:t>
            </a:r>
            <a:r>
              <a:rPr lang="en-US" sz="2400" dirty="0" smtClean="0"/>
              <a:t> </a:t>
            </a:r>
            <a:r>
              <a:rPr lang="en-US" sz="2400" dirty="0" err="1" smtClean="0"/>
              <a:t>eines</a:t>
            </a:r>
            <a:r>
              <a:rPr lang="en-US" sz="2400" dirty="0" smtClean="0"/>
              <a:t> </a:t>
            </a:r>
            <a:r>
              <a:rPr lang="en-US" sz="2400" dirty="0" err="1" smtClean="0"/>
              <a:t>der</a:t>
            </a:r>
            <a:r>
              <a:rPr lang="en-US" sz="2400" dirty="0" smtClean="0"/>
              <a:t> </a:t>
            </a:r>
            <a:r>
              <a:rPr lang="en-US" sz="2400" dirty="0" err="1" smtClean="0"/>
              <a:t>schönsten</a:t>
            </a:r>
            <a:r>
              <a:rPr lang="en-US" sz="2400" dirty="0" smtClean="0"/>
              <a:t> Tore </a:t>
            </a:r>
            <a:r>
              <a:rPr lang="en-US" sz="2400" dirty="0" err="1" smtClean="0"/>
              <a:t>der</a:t>
            </a:r>
            <a:r>
              <a:rPr lang="en-US" sz="2400" dirty="0" smtClean="0"/>
              <a:t> Welt. Die </a:t>
            </a:r>
            <a:r>
              <a:rPr lang="en-US" sz="2400" dirty="0" err="1" smtClean="0"/>
              <a:t>Quadriga,ein</a:t>
            </a:r>
            <a:r>
              <a:rPr lang="en-US" sz="2400" dirty="0" smtClean="0"/>
              <a:t> </a:t>
            </a:r>
            <a:r>
              <a:rPr lang="en-US" sz="2400" dirty="0" err="1" smtClean="0"/>
              <a:t>vierspänniger</a:t>
            </a:r>
            <a:r>
              <a:rPr lang="en-US" sz="2400" dirty="0" smtClean="0"/>
              <a:t> </a:t>
            </a:r>
            <a:r>
              <a:rPr lang="en-US" sz="2400" dirty="0" err="1" smtClean="0"/>
              <a:t>Siegeswagen</a:t>
            </a:r>
            <a:r>
              <a:rPr lang="en-US" sz="2400" dirty="0" smtClean="0"/>
              <a:t>, </a:t>
            </a:r>
            <a:r>
              <a:rPr lang="en-US" sz="2400" dirty="0" err="1" smtClean="0"/>
              <a:t>schuf</a:t>
            </a:r>
            <a:r>
              <a:rPr lang="en-US" sz="2400" dirty="0" smtClean="0"/>
              <a:t> </a:t>
            </a:r>
            <a:r>
              <a:rPr lang="en-US" sz="2400" dirty="0" err="1" smtClean="0"/>
              <a:t>der</a:t>
            </a:r>
            <a:r>
              <a:rPr lang="en-US" sz="2400" dirty="0" smtClean="0"/>
              <a:t> </a:t>
            </a:r>
            <a:r>
              <a:rPr lang="en-US" sz="2400" dirty="0" err="1" smtClean="0"/>
              <a:t>Bildhauer</a:t>
            </a:r>
            <a:r>
              <a:rPr lang="en-US" sz="2400" dirty="0" smtClean="0"/>
              <a:t> </a:t>
            </a:r>
            <a:r>
              <a:rPr lang="en-US" sz="2400" dirty="0" err="1" smtClean="0"/>
              <a:t>Schadow</a:t>
            </a:r>
            <a:r>
              <a:rPr lang="en-US" sz="2400" dirty="0" smtClean="0"/>
              <a:t>.</a:t>
            </a:r>
          </a:p>
          <a:p>
            <a:endParaRPr lang="ru-RU" dirty="0"/>
          </a:p>
        </p:txBody>
      </p:sp>
      <p:pic>
        <p:nvPicPr>
          <p:cNvPr id="5122" name="Picture 2" descr="C:\Users\Виктор\Desktop\06T0003i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214422"/>
            <a:ext cx="7072362" cy="37847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285984" y="0"/>
            <a:ext cx="2212848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type="body" sz="half" idx="2"/>
          </p:nvPr>
        </p:nvSpPr>
        <p:spPr>
          <a:xfrm>
            <a:off x="142844" y="1000109"/>
            <a:ext cx="2857520" cy="4000528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In </a:t>
            </a:r>
            <a:r>
              <a:rPr lang="en-US" sz="2400" dirty="0" err="1" smtClean="0">
                <a:solidFill>
                  <a:schemeClr val="tx2"/>
                </a:solidFill>
              </a:rPr>
              <a:t>der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Mitte</a:t>
            </a:r>
            <a:r>
              <a:rPr lang="en-US" sz="2400" dirty="0" smtClean="0">
                <a:solidFill>
                  <a:schemeClr val="tx2"/>
                </a:solidFill>
              </a:rPr>
              <a:t> des </a:t>
            </a:r>
            <a:r>
              <a:rPr lang="en-US" sz="2400" dirty="0" err="1" smtClean="0">
                <a:solidFill>
                  <a:schemeClr val="tx2"/>
                </a:solidFill>
              </a:rPr>
              <a:t>Tiergartens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erhebt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sich</a:t>
            </a:r>
            <a:r>
              <a:rPr lang="en-US" sz="2400" dirty="0" smtClean="0">
                <a:solidFill>
                  <a:schemeClr val="tx2"/>
                </a:solidFill>
              </a:rPr>
              <a:t> die 75 Meter </a:t>
            </a:r>
            <a:r>
              <a:rPr lang="en-US" sz="2400" dirty="0" err="1" smtClean="0">
                <a:solidFill>
                  <a:schemeClr val="tx2"/>
                </a:solidFill>
              </a:rPr>
              <a:t>hohe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Siegessäule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mit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der</a:t>
            </a:r>
            <a:r>
              <a:rPr lang="en-US" sz="2400" dirty="0" smtClean="0">
                <a:solidFill>
                  <a:schemeClr val="tx2"/>
                </a:solidFill>
              </a:rPr>
              <a:t> 10 Meter </a:t>
            </a:r>
            <a:r>
              <a:rPr lang="en-US" sz="2400" dirty="0" err="1" smtClean="0">
                <a:solidFill>
                  <a:schemeClr val="tx2"/>
                </a:solidFill>
              </a:rPr>
              <a:t>hohen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vergoldeten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Göttin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Viktoria</a:t>
            </a:r>
            <a:r>
              <a:rPr lang="en-US" sz="2400" dirty="0" smtClean="0">
                <a:solidFill>
                  <a:schemeClr val="tx2"/>
                </a:solidFill>
              </a:rPr>
              <a:t>. </a:t>
            </a:r>
            <a:r>
              <a:rPr lang="en-US" sz="2400" dirty="0" err="1" smtClean="0">
                <a:solidFill>
                  <a:schemeClr val="tx2"/>
                </a:solidFill>
              </a:rPr>
              <a:t>Sie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wurde</a:t>
            </a:r>
            <a:r>
              <a:rPr lang="en-US" sz="2400" dirty="0" smtClean="0">
                <a:solidFill>
                  <a:schemeClr val="tx2"/>
                </a:solidFill>
              </a:rPr>
              <a:t>  </a:t>
            </a:r>
            <a:r>
              <a:rPr lang="en-US" sz="2400" dirty="0" err="1" smtClean="0">
                <a:solidFill>
                  <a:schemeClr val="tx2"/>
                </a:solidFill>
              </a:rPr>
              <a:t>nach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dem</a:t>
            </a:r>
            <a:r>
              <a:rPr lang="en-US" sz="2400" dirty="0" smtClean="0">
                <a:solidFill>
                  <a:schemeClr val="tx2"/>
                </a:solidFill>
              </a:rPr>
              <a:t> Deutsch-</a:t>
            </a:r>
            <a:r>
              <a:rPr lang="en-US" sz="2400" dirty="0" err="1" smtClean="0">
                <a:solidFill>
                  <a:schemeClr val="tx2"/>
                </a:solidFill>
              </a:rPr>
              <a:t>Französischen</a:t>
            </a:r>
            <a:r>
              <a:rPr lang="en-US" sz="2400" dirty="0" smtClean="0">
                <a:solidFill>
                  <a:schemeClr val="tx2"/>
                </a:solidFill>
              </a:rPr>
              <a:t> Krieg 1870-1871 </a:t>
            </a:r>
            <a:r>
              <a:rPr lang="en-US" sz="2400" dirty="0" err="1" smtClean="0">
                <a:solidFill>
                  <a:schemeClr val="tx2"/>
                </a:solidFill>
              </a:rPr>
              <a:t>errictet</a:t>
            </a:r>
            <a:r>
              <a:rPr lang="en-US" sz="2400" dirty="0" smtClean="0">
                <a:solidFill>
                  <a:schemeClr val="tx2"/>
                </a:solidFill>
              </a:rPr>
              <a:t>.</a:t>
            </a:r>
          </a:p>
          <a:p>
            <a:endParaRPr lang="ru-RU" sz="2400" dirty="0"/>
          </a:p>
        </p:txBody>
      </p:sp>
      <p:pic>
        <p:nvPicPr>
          <p:cNvPr id="4098" name="Picture 2" descr="C:\Users\Виктор\Desktop\04t2028i.bmp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6145" r="614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83</TotalTime>
  <Words>248</Words>
  <Application>Microsoft Office PowerPoint</Application>
  <PresentationFormat>Экран (4:3)</PresentationFormat>
  <Paragraphs>22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Deutschland und ihre Hauptstadt Berlin </vt:lpstr>
      <vt:lpstr>Die Symbolik Deutschlands</vt:lpstr>
      <vt:lpstr>Die geografische Lage Deutschlands </vt:lpstr>
      <vt:lpstr>Berlin – Hauptstadt Deutschlands </vt:lpstr>
      <vt:lpstr>Das Wappen Berlins </vt:lpstr>
      <vt:lpstr>Der Reichstag ist heute wieder der Sitz des Bundesparlaments</vt:lpstr>
      <vt:lpstr>Слайд 7</vt:lpstr>
      <vt:lpstr>Treffpunkt der Welt </vt:lpstr>
      <vt:lpstr>Слайд 9</vt:lpstr>
      <vt:lpstr>Deutsche Oper </vt:lpstr>
      <vt:lpstr>Слайд 11</vt:lpstr>
      <vt:lpstr>Слайд 12</vt:lpstr>
    </vt:vector>
  </TitlesOfParts>
  <Company>Kraftway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Deutschland und ihre Hauptstadt Berlin</dc:title>
  <dc:creator>Виктор</dc:creator>
  <cp:lastModifiedBy>Виктор</cp:lastModifiedBy>
  <cp:revision>10</cp:revision>
  <dcterms:created xsi:type="dcterms:W3CDTF">2009-03-11T17:13:44Z</dcterms:created>
  <dcterms:modified xsi:type="dcterms:W3CDTF">2009-03-12T13:56:09Z</dcterms:modified>
</cp:coreProperties>
</file>