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70" r:id="rId12"/>
    <p:sldId id="269" r:id="rId13"/>
    <p:sldId id="284" r:id="rId14"/>
    <p:sldId id="271" r:id="rId15"/>
    <p:sldId id="272" r:id="rId16"/>
    <p:sldId id="276" r:id="rId17"/>
    <p:sldId id="274" r:id="rId18"/>
    <p:sldId id="283" r:id="rId19"/>
    <p:sldId id="277" r:id="rId20"/>
    <p:sldId id="28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C016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>
        <p:scale>
          <a:sx n="65" d="100"/>
          <a:sy n="65" d="100"/>
        </p:scale>
        <p:origin x="-2328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BB06F-70B1-4AD1-90FD-3FE1D23E5C03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B32D-E66B-49F5-8500-2E2F28333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73B5-8C51-4441-A114-A4046C294477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337A-F5D6-4CAA-A223-CEF97BB86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2C53-C1A7-4397-9597-D30D404D1CF7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3780-75E6-40CE-94B4-28D5F5BAB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238B4F-2FD3-43D4-A3AC-38DCBD733A9A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01D31A-D42F-4DB6-8B5C-3A54A3DE7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50CEB-B0FB-454A-8084-9624F8730692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996A-8126-4576-A4EF-91F27B476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BC8F-2CD8-417F-AF77-CB5DA73AFE96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334D-FCBF-47F5-866B-9C2EFC65A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1C3E1-3488-482B-B40D-32AA3DF9EAED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090E-9D35-4EEA-937A-2007CE75E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ED5520-87A9-45C8-AF87-5A8D96B111CD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BB38C2-101C-484B-AE15-004097137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CB68F-9BD5-4207-8FEF-156A1B00AA5E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A12E-A63E-4C92-9665-74B3E5778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51273C-FC69-47E5-94BA-96519FE7FB57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E5C22F-C2A9-4C6A-8D85-C49720036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D4871F-33EA-4DF0-9827-4F89FC74C113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D5DDFC-2824-4BA5-B155-320CC625C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9CADD8F-E1AE-4F01-B697-A792DF57CBF6}" type="datetimeFigureOut">
              <a:rPr lang="ru-RU"/>
              <a:pPr>
                <a:defRPr/>
              </a:pPr>
              <a:t>02.01.2010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BE6E078-C682-4902-ABD8-564EB2E0A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Рисунок 3" descr="img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b="1" cap="none" smtClean="0">
                <a:solidFill>
                  <a:srgbClr val="C01604"/>
                </a:solidFill>
              </a:rPr>
              <a:t>Проверь себя!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276475"/>
            <a:ext cx="7467600" cy="419735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Погонишься - 2л.ед.ч.,</a:t>
            </a:r>
          </a:p>
          <a:p>
            <a:pPr eaLnBrk="1" hangingPunct="1"/>
            <a:r>
              <a:rPr lang="ru-RU" smtClean="0">
                <a:latin typeface="Arial" charset="0"/>
              </a:rPr>
              <a:t>не поймаешь - 2л.ед.ч.,</a:t>
            </a:r>
          </a:p>
          <a:p>
            <a:pPr eaLnBrk="1" hangingPunct="1"/>
            <a:r>
              <a:rPr lang="ru-RU" smtClean="0">
                <a:latin typeface="Arial" charset="0"/>
              </a:rPr>
              <a:t>едешь - 2л.ед.ч.,</a:t>
            </a:r>
          </a:p>
          <a:p>
            <a:pPr eaLnBrk="1" hangingPunct="1"/>
            <a:r>
              <a:rPr lang="ru-RU" smtClean="0">
                <a:latin typeface="Arial" charset="0"/>
              </a:rPr>
              <a:t>будешь -  2л.ед.ч.,</a:t>
            </a:r>
          </a:p>
          <a:p>
            <a:pPr eaLnBrk="1" hangingPunct="1"/>
            <a:r>
              <a:rPr lang="ru-RU" smtClean="0">
                <a:latin typeface="Arial" charset="0"/>
              </a:rPr>
              <a:t>не испечёшь - </a:t>
            </a:r>
            <a:r>
              <a:rPr lang="ru-RU" smtClean="0"/>
              <a:t>2л.ед.ч.,</a:t>
            </a:r>
          </a:p>
          <a:p>
            <a:pPr eaLnBrk="1" hangingPunct="1"/>
            <a:r>
              <a:rPr lang="ru-RU" smtClean="0"/>
              <a:t>беречь -  Н. ф. глагола,</a:t>
            </a:r>
          </a:p>
          <a:p>
            <a:pPr eaLnBrk="1" hangingPunct="1"/>
            <a:r>
              <a:rPr lang="ru-RU" smtClean="0"/>
              <a:t>отрежь - повел. наклонение глагола.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288" y="3284538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8000" cap="none" smtClean="0">
                <a:solidFill>
                  <a:srgbClr val="C01604"/>
                </a:solidFill>
              </a:rPr>
              <a:t>Сделаем вывод!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cap="none" smtClean="0">
                <a:solidFill>
                  <a:srgbClr val="C01604"/>
                </a:solidFill>
              </a:rPr>
              <a:t>Вывод!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000" smtClean="0">
                <a:solidFill>
                  <a:srgbClr val="009900"/>
                </a:solidFill>
              </a:rPr>
              <a:t>Во всех глагольных формах после шипящих пишется мягкий знак.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err="1" smtClean="0">
                <a:solidFill>
                  <a:srgbClr val="00B050"/>
                </a:solidFill>
              </a:rPr>
              <a:t>ь</a:t>
            </a:r>
            <a:endParaRPr lang="ru-RU" sz="9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дружит                            не дружит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сущ. 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                     1.  Сущ. М.р.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2. сущ. ж.р. мн. ч.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Р.п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глагол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3.кратк. Прил.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                                                                                                          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71563" y="2143125"/>
            <a:ext cx="331787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786438" y="2214563"/>
            <a:ext cx="357187" cy="11430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cap="none" smtClean="0"/>
          </a:p>
        </p:txBody>
      </p:sp>
      <p:sp>
        <p:nvSpPr>
          <p:cNvPr id="21507" name="Rectangle 7"/>
          <p:cNvSpPr>
            <a:spLocks noGrp="1"/>
          </p:cNvSpPr>
          <p:nvPr>
            <p:ph type="body" idx="4294967295"/>
          </p:nvPr>
        </p:nvSpPr>
        <p:spPr>
          <a:xfrm>
            <a:off x="857250" y="785813"/>
            <a:ext cx="7920038" cy="5637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Ветер, ветер! Ты могуч…,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Ты гоняеш… стаи туч….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Ты волнуеш… сине море,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Всюду вееш… на просторе,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Не боиш…ся никого,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Кроме Бога одного…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cap="none" smtClean="0">
                <a:solidFill>
                  <a:srgbClr val="C01604"/>
                </a:solidFill>
              </a:rPr>
              <a:t>Поиграем!</a:t>
            </a:r>
            <a:br>
              <a:rPr lang="ru-RU" sz="3600" b="1" i="1" cap="none" smtClean="0">
                <a:solidFill>
                  <a:srgbClr val="C01604"/>
                </a:solidFill>
              </a:rPr>
            </a:br>
            <a:r>
              <a:rPr lang="ru-RU" sz="3600" b="1" i="1" cap="none" smtClean="0">
                <a:solidFill>
                  <a:srgbClr val="C01604"/>
                </a:solidFill>
              </a:rPr>
              <a:t>«Четвёртый лишний».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33600"/>
            <a:ext cx="8291513" cy="4340225"/>
          </a:xfrm>
        </p:spPr>
        <p:txBody>
          <a:bodyPr/>
          <a:lstStyle/>
          <a:p>
            <a:pPr eaLnBrk="1" hangingPunct="1"/>
            <a:r>
              <a:rPr lang="ru-RU" sz="3200" smtClean="0"/>
              <a:t>Ночь, луч, тишь, вещь.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Кирпич, колюч, могуч, похож.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Без туч, пять задач, шустрая мышь, исчез с крыш.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549275"/>
            <a:ext cx="7427912" cy="2879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>Соедини линией, когда пишется   </a:t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/>
            </a:r>
            <a:br>
              <a:rPr lang="ru-RU" sz="3600" cap="none" smtClean="0">
                <a:solidFill>
                  <a:srgbClr val="C01604"/>
                </a:solidFill>
              </a:rPr>
            </a:br>
            <a:r>
              <a:rPr lang="ru-RU" sz="3600" cap="none" smtClean="0">
                <a:solidFill>
                  <a:srgbClr val="C01604"/>
                </a:solidFill>
              </a:rPr>
              <a:t>         </a:t>
            </a:r>
            <a:r>
              <a:rPr lang="ru-RU" sz="6600" cap="none" smtClean="0">
                <a:solidFill>
                  <a:srgbClr val="C01604"/>
                </a:solidFill>
              </a:rPr>
              <a:t>ь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3657600" cy="4873625"/>
          </a:xfrm>
        </p:spPr>
        <p:txBody>
          <a:bodyPr/>
          <a:lstStyle/>
          <a:p>
            <a:pPr eaLnBrk="1" hangingPunct="1"/>
            <a:r>
              <a:rPr lang="ru-RU" sz="3200" smtClean="0"/>
              <a:t>Сущ. Ж.р. 3 скл.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Сущ.м.р.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Глаг. 2л.ед.ч.       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5651500" y="1600200"/>
            <a:ext cx="3024188" cy="4873625"/>
          </a:xfrm>
        </p:spPr>
        <p:txBody>
          <a:bodyPr/>
          <a:lstStyle/>
          <a:p>
            <a:pPr eaLnBrk="1" hangingPunct="1"/>
            <a:r>
              <a:rPr lang="ru-RU" sz="3200" smtClean="0"/>
              <a:t>Кр.прил.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Глаг. Н.ф.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Глаг. повел. Накл.</a:t>
            </a:r>
          </a:p>
          <a:p>
            <a:pPr eaLnBrk="1" hangingPunct="1"/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cap="none" smtClean="0">
                <a:solidFill>
                  <a:srgbClr val="C01604"/>
                </a:solidFill>
              </a:rPr>
              <a:t>Самостоятельная работа.</a:t>
            </a:r>
            <a:br>
              <a:rPr lang="ru-RU" sz="3200" cap="none" smtClean="0">
                <a:solidFill>
                  <a:srgbClr val="C01604"/>
                </a:solidFill>
              </a:rPr>
            </a:br>
            <a:r>
              <a:rPr lang="ru-RU" sz="2000" cap="none" smtClean="0">
                <a:solidFill>
                  <a:srgbClr val="006600"/>
                </a:solidFill>
              </a:rPr>
              <a:t>Дописать пословицы. Обозначить орфограмму</a:t>
            </a:r>
            <a:br>
              <a:rPr lang="ru-RU" sz="2000" cap="none" smtClean="0">
                <a:solidFill>
                  <a:srgbClr val="006600"/>
                </a:solidFill>
              </a:rPr>
            </a:br>
            <a:r>
              <a:rPr lang="ru-RU" sz="2000" cap="none" smtClean="0">
                <a:solidFill>
                  <a:srgbClr val="006600"/>
                </a:solidFill>
              </a:rPr>
              <a:t> «Ь после шипящих на конце глаголов »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16113"/>
            <a:ext cx="7467600" cy="4557712"/>
          </a:xfrm>
        </p:spPr>
        <p:txBody>
          <a:bodyPr/>
          <a:lstStyle/>
          <a:p>
            <a:pPr eaLnBrk="1" hangingPunct="1"/>
            <a:r>
              <a:rPr lang="ru-RU" sz="3200" smtClean="0"/>
              <a:t>С кем поведёш..ся, от того и … 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Шила в мешке не ….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Слово – не воробей, вылет..т не…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Что посееш.., то и … .</a:t>
            </a:r>
          </a:p>
          <a:p>
            <a:pPr eaLnBrk="1" hangingPunct="1"/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cap="none" smtClean="0">
                <a:solidFill>
                  <a:srgbClr val="C01604"/>
                </a:solidFill>
              </a:rPr>
              <a:t>Вывод!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000" smtClean="0">
                <a:solidFill>
                  <a:srgbClr val="009900"/>
                </a:solidFill>
              </a:rPr>
              <a:t>Во всех глагольных формах после шипящих пишется мягкий знак.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cap="none" smtClean="0">
                <a:solidFill>
                  <a:srgbClr val="C01604"/>
                </a:solidFill>
              </a:rPr>
              <a:t>Домашнее задание: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/>
              <a:t>§</a:t>
            </a:r>
            <a:r>
              <a:rPr lang="ru-RU" sz="9600" smtClean="0"/>
              <a:t>110,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9600" smtClean="0"/>
              <a:t>упр. 285.</a:t>
            </a:r>
            <a:endParaRPr lang="en-US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4287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14313"/>
            <a:ext cx="6858000" cy="65008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Интересная часть речи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В русском языке живёт.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Кто что делает расскажет: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Чертит, пишет иль поёт,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Вышивает или пашет,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Или забивает гол,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Варит, жарит, моет, чистит –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Всё расскажет нам….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/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1800" b="1" smtClean="0">
              <a:solidFill>
                <a:schemeClr val="tx2"/>
              </a:solidFill>
            </a:endParaRPr>
          </a:p>
        </p:txBody>
      </p:sp>
      <p:pic>
        <p:nvPicPr>
          <p:cNvPr id="27652" name="Рисунок 3" descr="img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973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/>
              <a:t>глагол</a:t>
            </a:r>
            <a:endParaRPr lang="ru-RU" sz="9600" dirty="0"/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4287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214313"/>
            <a:ext cx="7072312" cy="6500812"/>
          </a:xfrm>
        </p:spPr>
        <p:txBody>
          <a:bodyPr/>
          <a:lstStyle/>
          <a:p>
            <a:pPr eaLnBrk="1" hangingPunct="1"/>
            <a:r>
              <a:rPr lang="ru-RU" sz="4000" smtClean="0"/>
              <a:t>Интересная часть речи</a:t>
            </a:r>
          </a:p>
          <a:p>
            <a:pPr eaLnBrk="1" hangingPunct="1"/>
            <a:r>
              <a:rPr lang="ru-RU" sz="4000" smtClean="0"/>
              <a:t>В русском языке живёт.</a:t>
            </a:r>
          </a:p>
          <a:p>
            <a:pPr eaLnBrk="1" hangingPunct="1"/>
            <a:r>
              <a:rPr lang="ru-RU" sz="4000" smtClean="0"/>
              <a:t>Кто что дела.т расскаж.т:</a:t>
            </a:r>
          </a:p>
          <a:p>
            <a:pPr eaLnBrk="1" hangingPunct="1"/>
            <a:r>
              <a:rPr lang="ru-RU" sz="4000" smtClean="0"/>
              <a:t>Черт.т, пиш.т иль поёт,</a:t>
            </a:r>
          </a:p>
          <a:p>
            <a:pPr eaLnBrk="1" hangingPunct="1"/>
            <a:r>
              <a:rPr lang="ru-RU" sz="4000" smtClean="0"/>
              <a:t>Вышива.т или паш.т, </a:t>
            </a:r>
          </a:p>
          <a:p>
            <a:pPr eaLnBrk="1" hangingPunct="1"/>
            <a:r>
              <a:rPr lang="ru-RU" sz="4000" smtClean="0"/>
              <a:t>Или забива.т гол,</a:t>
            </a:r>
          </a:p>
          <a:p>
            <a:pPr eaLnBrk="1" hangingPunct="1"/>
            <a:r>
              <a:rPr lang="ru-RU" sz="4000" smtClean="0"/>
              <a:t>Вар.т, жар.т, мо.т,чист.т –</a:t>
            </a:r>
          </a:p>
          <a:p>
            <a:pPr algn="ctr" eaLnBrk="1" hangingPunct="1"/>
            <a:r>
              <a:rPr lang="ru-RU" sz="4000" smtClean="0"/>
              <a:t>Всё расскаж.т нам </a:t>
            </a:r>
            <a:r>
              <a:rPr lang="ru-RU" sz="6000" smtClean="0"/>
              <a:t>глагол.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3357563" y="642938"/>
            <a:ext cx="4567237" cy="5830887"/>
          </a:xfrm>
        </p:spPr>
        <p:txBody>
          <a:bodyPr/>
          <a:lstStyle/>
          <a:p>
            <a:pPr eaLnBrk="1" hangingPunct="1"/>
            <a:r>
              <a:rPr lang="ru-RU" sz="4000" smtClean="0"/>
              <a:t>  чугом</a:t>
            </a:r>
          </a:p>
          <a:p>
            <a:pPr eaLnBrk="1" hangingPunct="1"/>
            <a:r>
              <a:rPr lang="ru-RU" sz="4000" smtClean="0"/>
              <a:t>  шорох</a:t>
            </a:r>
          </a:p>
          <a:p>
            <a:pPr eaLnBrk="1" hangingPunct="1"/>
            <a:r>
              <a:rPr lang="ru-RU" sz="4000" smtClean="0"/>
              <a:t>  щиравот</a:t>
            </a:r>
          </a:p>
          <a:p>
            <a:pPr eaLnBrk="1" hangingPunct="1"/>
            <a:r>
              <a:rPr lang="ru-RU" sz="4000" smtClean="0"/>
              <a:t>  чапиркс</a:t>
            </a:r>
          </a:p>
          <a:p>
            <a:pPr eaLnBrk="1" hangingPunct="1"/>
            <a:r>
              <a:rPr lang="ru-RU" sz="4000" smtClean="0"/>
              <a:t>  жётреч</a:t>
            </a:r>
          </a:p>
          <a:p>
            <a:pPr eaLnBrk="1" hangingPunct="1"/>
            <a:r>
              <a:rPr lang="ru-RU" sz="4000" smtClean="0"/>
              <a:t>  чалак</a:t>
            </a:r>
          </a:p>
          <a:p>
            <a:pPr eaLnBrk="1" hangingPunct="1"/>
            <a:r>
              <a:rPr lang="ru-RU" sz="4000" smtClean="0"/>
              <a:t>  чадаз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714875" y="357188"/>
            <a:ext cx="3929063" cy="6045200"/>
          </a:xfrm>
        </p:spPr>
        <p:txBody>
          <a:bodyPr/>
          <a:lstStyle/>
          <a:p>
            <a:pPr eaLnBrk="1" hangingPunct="1"/>
            <a:r>
              <a:rPr lang="ru-RU" sz="4400" smtClean="0"/>
              <a:t> могуч</a:t>
            </a:r>
          </a:p>
          <a:p>
            <a:pPr eaLnBrk="1" hangingPunct="1"/>
            <a:r>
              <a:rPr lang="ru-RU" sz="4400" smtClean="0"/>
              <a:t> хорош</a:t>
            </a:r>
          </a:p>
          <a:p>
            <a:pPr eaLnBrk="1" hangingPunct="1"/>
            <a:r>
              <a:rPr lang="ru-RU" sz="4400" smtClean="0"/>
              <a:t> товарищ</a:t>
            </a:r>
          </a:p>
          <a:p>
            <a:pPr eaLnBrk="1" hangingPunct="1"/>
            <a:r>
              <a:rPr lang="ru-RU" sz="4400" smtClean="0"/>
              <a:t> скрипач</a:t>
            </a:r>
          </a:p>
          <a:p>
            <a:pPr eaLnBrk="1" hangingPunct="1"/>
            <a:r>
              <a:rPr lang="ru-RU" sz="4400" smtClean="0"/>
              <a:t> чертёж</a:t>
            </a:r>
          </a:p>
          <a:p>
            <a:pPr eaLnBrk="1" hangingPunct="1"/>
            <a:r>
              <a:rPr lang="ru-RU" sz="4400" smtClean="0"/>
              <a:t> калач</a:t>
            </a:r>
          </a:p>
          <a:p>
            <a:pPr eaLnBrk="1" hangingPunct="1"/>
            <a:r>
              <a:rPr lang="ru-RU" sz="4400" smtClean="0"/>
              <a:t>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err="1" smtClean="0">
                <a:solidFill>
                  <a:srgbClr val="00B050"/>
                </a:solidFill>
              </a:rPr>
              <a:t>ь</a:t>
            </a:r>
            <a:endParaRPr lang="ru-RU" sz="9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дружит                            не дружит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сущ. 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                     1.  Сущ. М.р.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2. сущ. ж.р. мн. ч. Р.п.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3.кратк. Прил.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                                                                                                          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71563" y="2143125"/>
            <a:ext cx="331787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786438" y="2214563"/>
            <a:ext cx="357187" cy="11430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908050"/>
            <a:ext cx="7467600" cy="49403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6600" cap="none" smtClean="0">
                <a:solidFill>
                  <a:srgbClr val="00B050"/>
                </a:solidFill>
              </a:rPr>
              <a:t>МЯГКИЙ ЗНАК ПОСЛЕ ШИПЯЩИХ В ГЛАГОЛАХ</a:t>
            </a:r>
            <a:r>
              <a:rPr lang="ru-RU" sz="6600" cap="none" smtClean="0">
                <a:solidFill>
                  <a:srgbClr val="00B050"/>
                </a:solidFill>
                <a:latin typeface="Arial" charset="0"/>
              </a:rPr>
              <a:t>.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908050"/>
            <a:ext cx="7467600" cy="48736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4213" y="188913"/>
            <a:ext cx="7772400" cy="936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cap="none" smtClean="0">
                <a:solidFill>
                  <a:srgbClr val="C01604"/>
                </a:solidFill>
                <a:latin typeface="Arial" charset="0"/>
              </a:rPr>
              <a:t>Давайте подумаем!</a:t>
            </a:r>
          </a:p>
        </p:txBody>
      </p:sp>
      <p:sp>
        <p:nvSpPr>
          <p:cNvPr id="16387" name="Rectangle 6"/>
          <p:cNvSpPr>
            <a:spLocks noGrp="1"/>
          </p:cNvSpPr>
          <p:nvPr>
            <p:ph type="subTitle" idx="4294967295"/>
          </p:nvPr>
        </p:nvSpPr>
        <p:spPr>
          <a:xfrm>
            <a:off x="250825" y="1412875"/>
            <a:ext cx="7921625" cy="51117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За двумя зайцами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погонишься</a:t>
            </a:r>
            <a:r>
              <a:rPr lang="ru-RU" smtClean="0">
                <a:latin typeface="Arial" charset="0"/>
              </a:rPr>
              <a:t>,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ни одного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не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поймаешь</a:t>
            </a:r>
            <a:r>
              <a:rPr lang="ru-RU" smtClean="0">
                <a:latin typeface="Arial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Тише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едешь</a:t>
            </a:r>
            <a:r>
              <a:rPr lang="ru-RU" smtClean="0">
                <a:latin typeface="Arial" charset="0"/>
              </a:rPr>
              <a:t> – дальше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будешь</a:t>
            </a:r>
            <a:r>
              <a:rPr lang="ru-RU" smtClean="0">
                <a:latin typeface="Arial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Без теста пирога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не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испечёшь</a:t>
            </a:r>
            <a:r>
              <a:rPr lang="ru-RU" smtClean="0">
                <a:latin typeface="Arial" charset="0"/>
              </a:rPr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Важно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беречь</a:t>
            </a:r>
            <a:r>
              <a:rPr lang="ru-RU" smtClean="0">
                <a:latin typeface="Arial" charset="0"/>
              </a:rPr>
              <a:t> платье снову, а честь смолоду.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Семь раз отмерь, один раз </a:t>
            </a:r>
            <a:r>
              <a:rPr lang="ru-RU" smtClean="0">
                <a:solidFill>
                  <a:srgbClr val="009900"/>
                </a:solidFill>
                <a:latin typeface="Arial" charset="0"/>
              </a:rPr>
              <a:t>отрежь</a:t>
            </a:r>
            <a:r>
              <a:rPr lang="ru-RU" smtClean="0">
                <a:latin typeface="Arial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244</TotalTime>
  <Words>425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Schoolbook</vt:lpstr>
      <vt:lpstr>Wingdings</vt:lpstr>
      <vt:lpstr>Wingdings 2</vt:lpstr>
      <vt:lpstr>Calibri</vt:lpstr>
      <vt:lpstr>Эркер</vt:lpstr>
      <vt:lpstr>Слайд 1</vt:lpstr>
      <vt:lpstr>Слайд 2</vt:lpstr>
      <vt:lpstr>глагол</vt:lpstr>
      <vt:lpstr>Слайд 4</vt:lpstr>
      <vt:lpstr>Слайд 5</vt:lpstr>
      <vt:lpstr>Слайд 6</vt:lpstr>
      <vt:lpstr>ь</vt:lpstr>
      <vt:lpstr>МЯГКИЙ ЗНАК ПОСЛЕ ШИПЯЩИХ В ГЛАГОЛАХ.</vt:lpstr>
      <vt:lpstr>Давайте подумаем!</vt:lpstr>
      <vt:lpstr>Проверь себя!</vt:lpstr>
      <vt:lpstr>Сделаем вывод!</vt:lpstr>
      <vt:lpstr>Вывод!</vt:lpstr>
      <vt:lpstr>ь</vt:lpstr>
      <vt:lpstr>Слайд 14</vt:lpstr>
      <vt:lpstr>Поиграем! «Четвёртый лишний».</vt:lpstr>
      <vt:lpstr>            Соедини линией, когда пишется               ь</vt:lpstr>
      <vt:lpstr>Самостоятельная работа. Дописать пословицы. Обозначить орфограмму  «Ь после шипящих на конце глаголов »</vt:lpstr>
      <vt:lpstr>Вывод!</vt:lpstr>
      <vt:lpstr>Домашнее задание: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2009-04-23T11:02:25Z</dcterms:created>
  <dcterms:modified xsi:type="dcterms:W3CDTF">2010-01-02T10:55:47Z</dcterms:modified>
</cp:coreProperties>
</file>