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7" r:id="rId2"/>
    <p:sldId id="298" r:id="rId3"/>
    <p:sldId id="299" r:id="rId4"/>
    <p:sldId id="301" r:id="rId5"/>
    <p:sldId id="304" r:id="rId6"/>
    <p:sldId id="305" r:id="rId7"/>
    <p:sldId id="306" r:id="rId8"/>
    <p:sldId id="303" r:id="rId9"/>
    <p:sldId id="314" r:id="rId10"/>
    <p:sldId id="313" r:id="rId11"/>
    <p:sldId id="300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800000"/>
    <a:srgbClr val="990000"/>
    <a:srgbClr val="CC3300"/>
    <a:srgbClr val="0000FF"/>
    <a:srgbClr val="FF3300"/>
    <a:srgbClr val="FFFF00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87D372E-F791-47B1-BB3E-C4CFAA497307}" type="datetimeFigureOut">
              <a:rPr lang="ru-RU"/>
              <a:pPr>
                <a:defRPr/>
              </a:pPr>
              <a:t>24.07.2003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E65EA7-8117-4AA4-86E8-9E558E537EA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AC6844-E0DE-4D01-8CD8-C46C72B5B414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76478-B57B-4840-9489-A0A77D14CD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0D3C7-BBFE-4C97-AAA1-DE29D92D7F5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72085B-50E1-494E-ABFC-BBD9C5D2F7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E356-E2A1-4FCA-ACCC-019C3B19E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563F3-0A81-4085-83E4-8488E439A5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DB7F-1234-4034-A405-C71126F399D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1072-3543-4FC5-97BB-CD29F568F71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3131F-7414-4CA9-88AE-EFD78DB04A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40A41-DA9F-4F31-94D3-2937883083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9F2FE-6FF1-4DFD-9175-466A7E0B19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1C235D-3AC9-4A82-9D8F-ACC2D77F1B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3D4A8-80EE-4A01-B8AC-4486FF9989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FF33"/>
            </a:gs>
            <a:gs pos="100000">
              <a:srgbClr val="FFFF00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41F74FD-1026-4409-9FE7-D529EFB17D5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282.sw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283.swf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7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smtClean="0"/>
              <a:t>Тема урока: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2000250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    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 </a:t>
            </a:r>
            <a:r>
              <a:rPr lang="ru-RU" sz="8000" b="1" smtClean="0">
                <a:solidFill>
                  <a:srgbClr val="800000"/>
                </a:solidFill>
              </a:rPr>
              <a:t>Обмен веществ </a:t>
            </a:r>
          </a:p>
          <a:p>
            <a:pPr algn="ctr" eaLnBrk="1" hangingPunct="1">
              <a:buFontTx/>
              <a:buNone/>
            </a:pPr>
            <a:r>
              <a:rPr lang="ru-RU" sz="8000" b="1" smtClean="0">
                <a:solidFill>
                  <a:srgbClr val="800000"/>
                </a:solidFill>
              </a:rPr>
              <a:t>и энергии.</a:t>
            </a:r>
          </a:p>
        </p:txBody>
      </p:sp>
      <p:sp>
        <p:nvSpPr>
          <p:cNvPr id="4" name="Стрелка вправо 3">
            <a:hlinkClick r:id="rId3" action="ppaction://hlinkfile"/>
          </p:cNvPr>
          <p:cNvSpPr/>
          <p:nvPr/>
        </p:nvSpPr>
        <p:spPr>
          <a:xfrm>
            <a:off x="285750" y="6000750"/>
            <a:ext cx="428598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Стрелка влево 4">
            <a:hlinkClick r:id="rId4" action="ppaction://hlinkfile"/>
          </p:cNvPr>
          <p:cNvSpPr/>
          <p:nvPr/>
        </p:nvSpPr>
        <p:spPr>
          <a:xfrm>
            <a:off x="8429651" y="6072188"/>
            <a:ext cx="477811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90000"/>
                </a:solidFill>
              </a:rPr>
              <a:t>Факторы, неблагоприятно влияющие на обменный процесс: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1.</a:t>
            </a:r>
            <a:r>
              <a:rPr lang="ru-RU" sz="2800" smtClean="0"/>
              <a:t> </a:t>
            </a:r>
            <a:r>
              <a:rPr lang="ru-RU" b="1" smtClean="0"/>
              <a:t>Загрязнение атмосферы.</a:t>
            </a:r>
          </a:p>
          <a:p>
            <a:pPr eaLnBrk="1" hangingPunct="1">
              <a:buFontTx/>
              <a:buNone/>
            </a:pPr>
            <a:r>
              <a:rPr lang="ru-RU" b="1" smtClean="0"/>
              <a:t>2. Солнечная радиация.</a:t>
            </a:r>
          </a:p>
          <a:p>
            <a:pPr eaLnBrk="1" hangingPunct="1">
              <a:buFontTx/>
              <a:buNone/>
            </a:pPr>
            <a:r>
              <a:rPr lang="ru-RU" b="1" smtClean="0"/>
              <a:t>3. Загрязнение воды.</a:t>
            </a:r>
          </a:p>
          <a:p>
            <a:pPr eaLnBrk="1" hangingPunct="1">
              <a:buFontTx/>
              <a:buNone/>
            </a:pPr>
            <a:r>
              <a:rPr lang="ru-RU" b="1" smtClean="0"/>
              <a:t>4.  Перенасыщение продуктов сельского хозяйства нитратами.</a:t>
            </a:r>
          </a:p>
          <a:p>
            <a:pPr eaLnBrk="1" hangingPunct="1">
              <a:buFontTx/>
              <a:buNone/>
            </a:pPr>
            <a:r>
              <a:rPr lang="ru-RU" b="1" smtClean="0"/>
              <a:t>5. Употребление в пищу генетически модифицированных продуктов.</a:t>
            </a:r>
          </a:p>
          <a:p>
            <a:pPr eaLnBrk="1" hangingPunct="1">
              <a:buFontTx/>
              <a:buNone/>
            </a:pPr>
            <a:r>
              <a:rPr lang="ru-RU" b="1" smtClean="0"/>
              <a:t>6. Стрессы.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smtClean="0">
                <a:solidFill>
                  <a:srgbClr val="990000"/>
                </a:solidFill>
              </a:rPr>
              <a:t>Новые понятия: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3300"/>
                </a:solidFill>
              </a:rPr>
              <a:t>Метаболизм</a:t>
            </a:r>
          </a:p>
          <a:p>
            <a:pPr eaLnBrk="1" hangingPunct="1"/>
            <a:r>
              <a:rPr lang="ru-RU" sz="5400" b="1" smtClean="0">
                <a:solidFill>
                  <a:srgbClr val="FF3300"/>
                </a:solidFill>
              </a:rPr>
              <a:t>Пластический обмен</a:t>
            </a:r>
          </a:p>
          <a:p>
            <a:pPr eaLnBrk="1" hangingPunct="1"/>
            <a:r>
              <a:rPr lang="ru-RU" sz="5400" b="1" smtClean="0">
                <a:solidFill>
                  <a:srgbClr val="FF3300"/>
                </a:solidFill>
              </a:rPr>
              <a:t>Энергетический обмен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Схема обмена веществ</a:t>
            </a:r>
          </a:p>
        </p:txBody>
      </p:sp>
      <p:sp>
        <p:nvSpPr>
          <p:cNvPr id="3075" name="Oval 4"/>
          <p:cNvSpPr>
            <a:spLocks noChangeArrowheads="1"/>
          </p:cNvSpPr>
          <p:nvPr/>
        </p:nvSpPr>
        <p:spPr bwMode="auto">
          <a:xfrm>
            <a:off x="3348038" y="2492375"/>
            <a:ext cx="3168650" cy="33845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>
                <a:solidFill>
                  <a:srgbClr val="FF3300"/>
                </a:solidFill>
              </a:rPr>
              <a:t>Превращение </a:t>
            </a:r>
          </a:p>
          <a:p>
            <a:pPr algn="ctr"/>
            <a:r>
              <a:rPr lang="ru-RU" sz="3200">
                <a:solidFill>
                  <a:srgbClr val="FF3300"/>
                </a:solidFill>
              </a:rPr>
              <a:t>веществ </a:t>
            </a:r>
          </a:p>
          <a:p>
            <a:pPr algn="ctr"/>
            <a:r>
              <a:rPr lang="ru-RU" sz="3200">
                <a:solidFill>
                  <a:srgbClr val="FF3300"/>
                </a:solidFill>
              </a:rPr>
              <a:t>и энергии</a:t>
            </a:r>
          </a:p>
        </p:txBody>
      </p:sp>
      <p:sp>
        <p:nvSpPr>
          <p:cNvPr id="3076" name="Line 16"/>
          <p:cNvSpPr>
            <a:spLocks noChangeShapeType="1"/>
          </p:cNvSpPr>
          <p:nvPr/>
        </p:nvSpPr>
        <p:spPr bwMode="auto">
          <a:xfrm>
            <a:off x="1116013" y="3860800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7" name="Line 17"/>
          <p:cNvSpPr>
            <a:spLocks noChangeShapeType="1"/>
          </p:cNvSpPr>
          <p:nvPr/>
        </p:nvSpPr>
        <p:spPr bwMode="auto">
          <a:xfrm>
            <a:off x="6516688" y="3933825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7362" name="Rectangle 1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Поступление                     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веществ из                        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окружающей                                  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среды                                              </a:t>
            </a:r>
          </a:p>
          <a:p>
            <a:pPr eaLnBrk="1" hangingPunct="1">
              <a:buFontTx/>
              <a:buNone/>
            </a:pPr>
            <a:endParaRPr lang="ru-RU" sz="2800" smtClean="0">
              <a:solidFill>
                <a:srgbClr val="990000"/>
              </a:solidFill>
            </a:endParaRP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                                                            Удаление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                                                           веществ в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                                                       окружающую</a:t>
            </a:r>
          </a:p>
          <a:p>
            <a:pPr eaLnBrk="1" hangingPunct="1">
              <a:buFontTx/>
              <a:buNone/>
            </a:pPr>
            <a:r>
              <a:rPr lang="ru-RU" sz="2800" smtClean="0">
                <a:solidFill>
                  <a:srgbClr val="990000"/>
                </a:solidFill>
              </a:rPr>
              <a:t>                                                               среду</a:t>
            </a:r>
          </a:p>
        </p:txBody>
      </p:sp>
      <p:sp>
        <p:nvSpPr>
          <p:cNvPr id="3079" name="Text Box 19"/>
          <p:cNvSpPr txBox="1">
            <a:spLocks noChangeArrowheads="1"/>
          </p:cNvSpPr>
          <p:nvPr/>
        </p:nvSpPr>
        <p:spPr bwMode="auto">
          <a:xfrm>
            <a:off x="539750" y="1700213"/>
            <a:ext cx="2736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7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7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7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7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7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7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7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7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9144000" cy="66690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4800" smtClean="0"/>
              <a:t>Обмен веществ и энергии – совокупность протекающих в живых организмах биохимических превращений веществ и энергии, а также обмен веществами и энергией с окружающей средой – </a:t>
            </a:r>
            <a:r>
              <a:rPr lang="ru-RU" sz="4800" u="sng" smtClean="0">
                <a:solidFill>
                  <a:srgbClr val="FF3300"/>
                </a:solidFill>
              </a:rPr>
              <a:t>метаболизм.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6000" b="1" smtClean="0">
                <a:solidFill>
                  <a:srgbClr val="FF3300"/>
                </a:solidFill>
              </a:rPr>
              <a:t>Метаболизм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</a:t>
            </a:r>
          </a:p>
          <a:p>
            <a:pPr eaLnBrk="1" hangingPunct="1">
              <a:buFontTx/>
              <a:buNone/>
            </a:pPr>
            <a:r>
              <a:rPr lang="ru-RU" sz="2400" smtClean="0"/>
              <a:t>   </a:t>
            </a:r>
            <a:r>
              <a:rPr lang="ru-RU" smtClean="0">
                <a:solidFill>
                  <a:srgbClr val="990000"/>
                </a:solidFill>
              </a:rPr>
              <a:t>Энергетический           Пластический 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обмен - распад,           обмен - синтез 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расщепление              органических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органических               веществ.</a:t>
            </a:r>
          </a:p>
          <a:p>
            <a:pPr eaLnBrk="1" hangingPunct="1">
              <a:buFontTx/>
              <a:buNone/>
            </a:pPr>
            <a:r>
              <a:rPr lang="ru-RU" smtClean="0">
                <a:solidFill>
                  <a:srgbClr val="990000"/>
                </a:solidFill>
              </a:rPr>
              <a:t>   веществ.</a:t>
            </a:r>
          </a:p>
          <a:p>
            <a:pPr eaLnBrk="1" hangingPunct="1">
              <a:buFontTx/>
              <a:buNone/>
            </a:pPr>
            <a:endParaRPr lang="ru-RU" smtClean="0">
              <a:solidFill>
                <a:srgbClr val="990000"/>
              </a:solidFill>
            </a:endParaRPr>
          </a:p>
        </p:txBody>
      </p:sp>
      <p:sp>
        <p:nvSpPr>
          <p:cNvPr id="5124" name="Line 17"/>
          <p:cNvSpPr>
            <a:spLocks noChangeShapeType="1"/>
          </p:cNvSpPr>
          <p:nvPr/>
        </p:nvSpPr>
        <p:spPr bwMode="auto">
          <a:xfrm flipH="1">
            <a:off x="2051050" y="1125538"/>
            <a:ext cx="230505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25" name="Line 18"/>
          <p:cNvSpPr>
            <a:spLocks noChangeShapeType="1"/>
          </p:cNvSpPr>
          <p:nvPr/>
        </p:nvSpPr>
        <p:spPr bwMode="auto">
          <a:xfrm>
            <a:off x="4356100" y="1125538"/>
            <a:ext cx="1655763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Этапы обмена веществ</a:t>
            </a:r>
          </a:p>
        </p:txBody>
      </p:sp>
      <p:graphicFrame>
        <p:nvGraphicFramePr>
          <p:cNvPr id="73780" name="Group 52"/>
          <p:cNvGraphicFramePr>
            <a:graphicFrameLocks noGrp="1"/>
          </p:cNvGraphicFramePr>
          <p:nvPr>
            <p:ph/>
          </p:nvPr>
        </p:nvGraphicFramePr>
        <p:xfrm>
          <a:off x="457200" y="1773238"/>
          <a:ext cx="8229600" cy="4452621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этапа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Какие процессы происходят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Место протекания процессов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Подготовительный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9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Основной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Заключительный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Этапы обмена веществ</a:t>
            </a:r>
          </a:p>
        </p:txBody>
      </p:sp>
      <p:graphicFrame>
        <p:nvGraphicFramePr>
          <p:cNvPr id="75810" name="Group 34"/>
          <p:cNvGraphicFramePr>
            <a:graphicFrameLocks noGrp="1"/>
          </p:cNvGraphicFramePr>
          <p:nvPr>
            <p:ph/>
          </p:nvPr>
        </p:nvGraphicFramePr>
        <p:xfrm>
          <a:off x="457200" y="1700213"/>
          <a:ext cx="8229600" cy="439483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этапа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Какие процессы происходят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Место протекания процессов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Подготовительный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Переваривание пищи и доставка питательных веществ и кислорода к клеткам.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Пищеварительная дыхательная и кровеносная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Основной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Заключительный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357188" y="6215063"/>
            <a:ext cx="428598" cy="4841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Этапы обмена веществ</a:t>
            </a:r>
          </a:p>
        </p:txBody>
      </p:sp>
      <p:graphicFrame>
        <p:nvGraphicFramePr>
          <p:cNvPr id="77855" name="Group 31"/>
          <p:cNvGraphicFramePr>
            <a:graphicFrameLocks noGrp="1"/>
          </p:cNvGraphicFramePr>
          <p:nvPr>
            <p:ph/>
          </p:nvPr>
        </p:nvGraphicFramePr>
        <p:xfrm>
          <a:off x="457200" y="1773238"/>
          <a:ext cx="8229600" cy="4727596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1282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этапа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Какие процессы происходят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Место протекания процессов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46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Подготовительный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Переваривание пищи и доставка питательных веществ и кислорода к клеткам.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Пищеварительная дыхательная и кровеносная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Основной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Процессы пластического и энергетического обмена.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Клетки организма.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26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Заключительный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Выгнутая вниз стрелка 3"/>
          <p:cNvSpPr/>
          <p:nvPr/>
        </p:nvSpPr>
        <p:spPr>
          <a:xfrm flipV="1">
            <a:off x="714375" y="6332538"/>
            <a:ext cx="46038" cy="46037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142844" y="6429396"/>
            <a:ext cx="285752" cy="28575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FF3300"/>
                </a:solidFill>
              </a:rPr>
              <a:t>Этапы обмена веществ</a:t>
            </a:r>
          </a:p>
        </p:txBody>
      </p:sp>
      <p:graphicFrame>
        <p:nvGraphicFramePr>
          <p:cNvPr id="69686" name="Group 54"/>
          <p:cNvGraphicFramePr>
            <a:graphicFrameLocks noGrp="1"/>
          </p:cNvGraphicFramePr>
          <p:nvPr>
            <p:ph/>
          </p:nvPr>
        </p:nvGraphicFramePr>
        <p:xfrm>
          <a:off x="457200" y="1700213"/>
          <a:ext cx="8229600" cy="4951349"/>
        </p:xfrm>
        <a:graphic>
          <a:graphicData uri="http://schemas.openxmlformats.org/drawingml/2006/table">
            <a:tbl>
              <a:tblPr/>
              <a:tblGrid>
                <a:gridCol w="2674938"/>
                <a:gridCol w="2811462"/>
                <a:gridCol w="2743200"/>
              </a:tblGrid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Название этапа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Какие процессы происходят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Место протекания процессов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Подготовительный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Переваривание пищи и доставка питательных веществ и кислорода к клеткам.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Пищеварительная дыхательная и кровеносная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системы.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Основной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Процессы пластического и энергетического обмена.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Клетки организма.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0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Заключительный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Удаление продуктов распада.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Дыхательная, кровеносная и выделительная  системы.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Выноска со стрелкой вправо 4">
            <a:hlinkClick r:id="rId2" action="ppaction://hlinksldjump"/>
          </p:cNvPr>
          <p:cNvSpPr/>
          <p:nvPr/>
        </p:nvSpPr>
        <p:spPr>
          <a:xfrm>
            <a:off x="142844" y="6500834"/>
            <a:ext cx="357216" cy="21429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Содержимое 2" descr="306.jpg">
            <a:hlinkClick r:id="rId2" action="ppaction://hlinksldjump"/>
          </p:cNvPr>
          <p:cNvPicPr>
            <a:picLocks noGrp="1" noChangeAspect="1"/>
          </p:cNvPicPr>
          <p:nvPr>
            <p:ph/>
          </p:nvPr>
        </p:nvPicPr>
        <p:blipFill>
          <a:blip r:embed="rId3"/>
          <a:srcRect/>
          <a:stretch>
            <a:fillRect/>
          </a:stretch>
        </p:blipFill>
        <p:spPr>
          <a:xfrm>
            <a:off x="500063" y="571500"/>
            <a:ext cx="8358187" cy="6000750"/>
          </a:xfrm>
        </p:spPr>
      </p:pic>
      <p:sp>
        <p:nvSpPr>
          <p:cNvPr id="4" name="Стрелка влево 3">
            <a:hlinkClick r:id="rId4" action="ppaction://hlinksldjump"/>
          </p:cNvPr>
          <p:cNvSpPr/>
          <p:nvPr/>
        </p:nvSpPr>
        <p:spPr>
          <a:xfrm>
            <a:off x="285750" y="6373813"/>
            <a:ext cx="357160" cy="4841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" name="Выгнутая вниз стрелка 4">
            <a:hlinkClick r:id="rId2" action="ppaction://hlinksldjump"/>
          </p:cNvPr>
          <p:cNvSpPr/>
          <p:nvPr/>
        </p:nvSpPr>
        <p:spPr>
          <a:xfrm>
            <a:off x="857224" y="6500834"/>
            <a:ext cx="357188" cy="21431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251</Words>
  <Application>Microsoft Office PowerPoint</Application>
  <PresentationFormat>Экран (4:3)</PresentationFormat>
  <Paragraphs>80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Тема урока:</vt:lpstr>
      <vt:lpstr>Схема обмена веществ</vt:lpstr>
      <vt:lpstr>Слайд 3</vt:lpstr>
      <vt:lpstr> Метаболизм</vt:lpstr>
      <vt:lpstr>Этапы обмена веществ</vt:lpstr>
      <vt:lpstr>Этапы обмена веществ</vt:lpstr>
      <vt:lpstr>Этапы обмена веществ</vt:lpstr>
      <vt:lpstr>Этапы обмена веществ</vt:lpstr>
      <vt:lpstr>Слайд 9</vt:lpstr>
      <vt:lpstr>Факторы, неблагоприятно влияющие на обменный процесс:</vt:lpstr>
      <vt:lpstr>Новые понятия:</vt:lpstr>
    </vt:vector>
  </TitlesOfParts>
  <Company>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Купреенко Татьяна  Алексеевна, учитель биологии МОУ СОШ №61</dc:title>
  <dc:creator>ws</dc:creator>
  <cp:lastModifiedBy>Алексей Купреенко</cp:lastModifiedBy>
  <cp:revision>52</cp:revision>
  <dcterms:created xsi:type="dcterms:W3CDTF">2009-01-15T13:30:02Z</dcterms:created>
  <dcterms:modified xsi:type="dcterms:W3CDTF">2003-07-24T05:12:23Z</dcterms:modified>
</cp:coreProperties>
</file>