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5"/>
  </p:notesMasterIdLst>
  <p:sldIdLst>
    <p:sldId id="256" r:id="rId2"/>
    <p:sldId id="280" r:id="rId3"/>
    <p:sldId id="258" r:id="rId4"/>
    <p:sldId id="259" r:id="rId5"/>
    <p:sldId id="269" r:id="rId6"/>
    <p:sldId id="270" r:id="rId7"/>
    <p:sldId id="260" r:id="rId8"/>
    <p:sldId id="261" r:id="rId9"/>
    <p:sldId id="264" r:id="rId10"/>
    <p:sldId id="266" r:id="rId11"/>
    <p:sldId id="267" r:id="rId12"/>
    <p:sldId id="268" r:id="rId13"/>
    <p:sldId id="271" r:id="rId14"/>
    <p:sldId id="273" r:id="rId15"/>
    <p:sldId id="278" r:id="rId16"/>
    <p:sldId id="279" r:id="rId17"/>
    <p:sldId id="274" r:id="rId18"/>
    <p:sldId id="275" r:id="rId19"/>
    <p:sldId id="283" r:id="rId20"/>
    <p:sldId id="284" r:id="rId21"/>
    <p:sldId id="281" r:id="rId22"/>
    <p:sldId id="282" r:id="rId23"/>
    <p:sldId id="301" r:id="rId24"/>
    <p:sldId id="302" r:id="rId25"/>
    <p:sldId id="285" r:id="rId26"/>
    <p:sldId id="286" r:id="rId27"/>
    <p:sldId id="287" r:id="rId28"/>
    <p:sldId id="288" r:id="rId29"/>
    <p:sldId id="295" r:id="rId30"/>
    <p:sldId id="296" r:id="rId31"/>
    <p:sldId id="289" r:id="rId32"/>
    <p:sldId id="290" r:id="rId33"/>
    <p:sldId id="297" r:id="rId34"/>
    <p:sldId id="299" r:id="rId35"/>
    <p:sldId id="293" r:id="rId36"/>
    <p:sldId id="294" r:id="rId37"/>
    <p:sldId id="310" r:id="rId38"/>
    <p:sldId id="311" r:id="rId39"/>
    <p:sldId id="303" r:id="rId40"/>
    <p:sldId id="304" r:id="rId41"/>
    <p:sldId id="308" r:id="rId42"/>
    <p:sldId id="309" r:id="rId43"/>
    <p:sldId id="312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3EFC"/>
    <a:srgbClr val="3918FC"/>
    <a:srgbClr val="86ABC4"/>
    <a:srgbClr val="77A0D1"/>
    <a:srgbClr val="00CEFE"/>
    <a:srgbClr val="F2963A"/>
    <a:srgbClr val="F06A06"/>
    <a:srgbClr val="D565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810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FABE55-CE2D-4323-BE00-69595B7405C8}" type="datetimeFigureOut">
              <a:rPr lang="ru-RU" smtClean="0"/>
              <a:pPr/>
              <a:t>26.12.2009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8D9F6-4F4A-48A3-BE62-DAE77AAE38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E47587-44D1-43E4-95F6-76FDDC32461C}" type="slidenum">
              <a:rPr lang="ru-RU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D1D35B-B479-4652-A2D2-76435558333D}" type="slidenum">
              <a:rPr lang="ru-RU"/>
              <a:pPr/>
              <a:t>25</a:t>
            </a:fld>
            <a:endParaRPr lang="ru-RU" dirty="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26.12.2009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26.12.2009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26.12.2009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file:///C:\Documents%20and%20Settings\&#1072;&#1076;&#1084;&#1080;&#1085;\&#1052;&#1086;&#1080;%20&#1076;&#1086;&#1082;&#1091;&#1084;&#1077;&#1085;&#1090;&#1099;\&#1052;&#1086;&#1080;%20&#1088;&#1080;&#1089;&#1091;&#1085;&#1082;&#1080;\&#1054;&#1088;&#1075;&#1072;&#1085;&#1080;&#1079;&#1072;&#1090;&#1086;&#1088;%20&#1082;&#1083;&#1080;&#1087;&#1086;&#1074;%20(Microsoft)\j0423429.wmf" TargetMode="External"/><Relationship Id="rId7" Type="http://schemas.openxmlformats.org/officeDocument/2006/relationships/image" Target="../media/image5.wmf"/><Relationship Id="rId12" Type="http://schemas.openxmlformats.org/officeDocument/2006/relationships/image" Target="../media/image10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11" Type="http://schemas.openxmlformats.org/officeDocument/2006/relationships/image" Target="../media/image9.wmf"/><Relationship Id="rId5" Type="http://schemas.openxmlformats.org/officeDocument/2006/relationships/image" Target="../media/image3.wmf"/><Relationship Id="rId10" Type="http://schemas.openxmlformats.org/officeDocument/2006/relationships/image" Target="../media/image8.wmf"/><Relationship Id="rId4" Type="http://schemas.openxmlformats.org/officeDocument/2006/relationships/image" Target="../media/image2.wmf"/><Relationship Id="rId9" Type="http://schemas.openxmlformats.org/officeDocument/2006/relationships/image" Target="../media/image7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928670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Физико</a:t>
            </a:r>
            <a:r>
              <a:rPr lang="ru-RU" sz="54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математический </a:t>
            </a:r>
            <a:endParaRPr lang="ru-RU" sz="5400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j0423429.wmf" descr="C:\Documents and Settings\админ\Мои документы\Мои рисунки\Организатор клипов (Microsoft)\j0423429.wmf"/>
          <p:cNvPicPr>
            <a:picLocks noChangeAspect="1"/>
          </p:cNvPicPr>
          <p:nvPr/>
        </p:nvPicPr>
        <p:blipFill>
          <a:blip r:embed="rId2" r:link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5786" y="2714620"/>
            <a:ext cx="521105" cy="857256"/>
          </a:xfrm>
          <a:prstGeom prst="rect">
            <a:avLst/>
          </a:prstGeom>
        </p:spPr>
      </p:pic>
      <p:pic>
        <p:nvPicPr>
          <p:cNvPr id="5" name="Рисунок 4" descr="j0423307.wmf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8728" y="3000372"/>
            <a:ext cx="498457" cy="785818"/>
          </a:xfrm>
          <a:prstGeom prst="rect">
            <a:avLst/>
          </a:prstGeom>
        </p:spPr>
      </p:pic>
      <p:pic>
        <p:nvPicPr>
          <p:cNvPr id="6" name="Рисунок 5" descr="j0423333.wmf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lum/>
          </a:blip>
          <a:stretch>
            <a:fillRect/>
          </a:stretch>
        </p:blipFill>
        <p:spPr>
          <a:xfrm>
            <a:off x="1928794" y="2786058"/>
            <a:ext cx="642942" cy="835266"/>
          </a:xfrm>
          <a:prstGeom prst="rect">
            <a:avLst/>
          </a:prstGeom>
        </p:spPr>
      </p:pic>
      <p:pic>
        <p:nvPicPr>
          <p:cNvPr id="7" name="Рисунок 6" descr="j0423317.wmf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43174" y="3000372"/>
            <a:ext cx="500065" cy="857256"/>
          </a:xfrm>
          <a:prstGeom prst="rect">
            <a:avLst/>
          </a:prstGeom>
        </p:spPr>
      </p:pic>
      <p:pic>
        <p:nvPicPr>
          <p:cNvPr id="8" name="Рисунок 7" descr="j0423329.wmf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14678" y="2643182"/>
            <a:ext cx="645869" cy="928694"/>
          </a:xfrm>
          <a:prstGeom prst="rect">
            <a:avLst/>
          </a:prstGeom>
        </p:spPr>
      </p:pic>
      <p:pic>
        <p:nvPicPr>
          <p:cNvPr id="9" name="Рисунок 8" descr="j0423315.wmf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29058" y="2857496"/>
            <a:ext cx="571503" cy="943846"/>
          </a:xfrm>
          <a:prstGeom prst="rect">
            <a:avLst/>
          </a:prstGeom>
        </p:spPr>
      </p:pic>
      <p:pic>
        <p:nvPicPr>
          <p:cNvPr id="10" name="Рисунок 9" descr="j0423339.wmf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0" y="2643182"/>
            <a:ext cx="428628" cy="849308"/>
          </a:xfrm>
          <a:prstGeom prst="rect">
            <a:avLst/>
          </a:prstGeom>
        </p:spPr>
      </p:pic>
      <p:pic>
        <p:nvPicPr>
          <p:cNvPr id="11" name="Рисунок 10" descr="j0423421.wmf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72067" y="2786059"/>
            <a:ext cx="428627" cy="1000131"/>
          </a:xfrm>
          <a:prstGeom prst="rect">
            <a:avLst/>
          </a:prstGeom>
        </p:spPr>
      </p:pic>
      <p:pic>
        <p:nvPicPr>
          <p:cNvPr id="12" name="j0423429.wmf" descr="C:\Documents and Settings\админ\Мои документы\Мои рисунки\Организатор клипов (Microsoft)\j0423429.wmf"/>
          <p:cNvPicPr>
            <a:picLocks noChangeAspect="1"/>
          </p:cNvPicPr>
          <p:nvPr/>
        </p:nvPicPr>
        <p:blipFill>
          <a:blip r:embed="rId2" r:link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643570" y="2643182"/>
            <a:ext cx="571504" cy="940166"/>
          </a:xfrm>
          <a:prstGeom prst="rect">
            <a:avLst/>
          </a:prstGeom>
        </p:spPr>
      </p:pic>
      <p:pic>
        <p:nvPicPr>
          <p:cNvPr id="13" name="Рисунок 12" descr="j0423339.wmf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86512" y="2786058"/>
            <a:ext cx="504746" cy="928694"/>
          </a:xfrm>
          <a:prstGeom prst="rect">
            <a:avLst/>
          </a:prstGeom>
        </p:spPr>
      </p:pic>
      <p:pic>
        <p:nvPicPr>
          <p:cNvPr id="14" name="Рисунок 13" descr="j0423341.wmf"/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29454" y="2714620"/>
            <a:ext cx="649091" cy="785817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accent3">
                <a:lumMod val="75000"/>
              </a:schemeClr>
            </a:extrusionClr>
          </a:sp3d>
        </p:spPr>
      </p:pic>
      <p:pic>
        <p:nvPicPr>
          <p:cNvPr id="9218" name="Picture 2" descr="D:\ирина Д\клипарты\05933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4143380"/>
            <a:ext cx="2143140" cy="1587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Правильный ответ 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786182" y="2000240"/>
            <a:ext cx="3714776" cy="4054485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3;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= 7.</a:t>
            </a:r>
          </a:p>
          <a:p>
            <a:pPr eaLnBrk="1" hangingPunct="1">
              <a:buFont typeface="Wingdings" pitchFamily="2" charset="2"/>
              <a:buNone/>
            </a:pPr>
            <a:endParaRPr lang="en-US" u="sng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3;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=1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Мои рисунки\Учеба и наука\is[26]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2143116"/>
            <a:ext cx="1928826" cy="25452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/>
          <p:cNvSpPr>
            <a:spLocks noGrp="1" noChangeArrowheads="1"/>
          </p:cNvSpPr>
          <p:nvPr>
            <p:ph type="title"/>
          </p:nvPr>
        </p:nvSpPr>
        <p:spPr>
          <a:xfrm>
            <a:off x="428596" y="785794"/>
            <a:ext cx="7786742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>
                <a:latin typeface="Times New Roman" pitchFamily="18" charset="0"/>
              </a:rPr>
              <a:t>5</a:t>
            </a:r>
            <a:r>
              <a:rPr lang="ru-RU" sz="3600" dirty="0" smtClean="0">
                <a:latin typeface="Times New Roman" pitchFamily="18" charset="0"/>
              </a:rPr>
              <a:t>. Расположите в порядке возрастания массы указанные величины: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928662" y="2571744"/>
            <a:ext cx="4729170" cy="3000396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 Солнца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   Земли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  Молекулы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   Атома</a:t>
            </a:r>
          </a:p>
        </p:txBody>
      </p:sp>
      <p:pic>
        <p:nvPicPr>
          <p:cNvPr id="1029" name="Picture 5" descr="D:\Мои рисунки\инструменты\optika3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417405"/>
            <a:ext cx="3357586" cy="30261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Grp="1" noChangeArrowheads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Правильное расположение: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429124" y="2285992"/>
            <a:ext cx="3257544" cy="3125791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   атома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  молекулы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   Земли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  Солнца</a:t>
            </a:r>
          </a:p>
        </p:txBody>
      </p:sp>
      <p:pic>
        <p:nvPicPr>
          <p:cNvPr id="4" name="Picture 5" descr="D:\Мои рисунки\инструменты\optika3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2000240"/>
            <a:ext cx="3328964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uiExpand="1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Grp="1" noChangeArrowheads="1"/>
          </p:cNvSpPr>
          <p:nvPr>
            <p:ph type="title"/>
          </p:nvPr>
        </p:nvSpPr>
        <p:spPr>
          <a:xfrm>
            <a:off x="857224" y="1000108"/>
            <a:ext cx="7715304" cy="1143000"/>
          </a:xfrm>
        </p:spPr>
        <p:txBody>
          <a:bodyPr>
            <a:noAutofit/>
          </a:bodyPr>
          <a:lstStyle/>
          <a:p>
            <a:pPr algn="l"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6.  Три поросёнка построили три домика из соломы, из прутьев и из камней.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Каждый из них получил один домик: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Ниф-Ниф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не из камней и не из прутьев;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Нуф-Нуф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не из камней.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Какой домик достался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Наф-Нафу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3857620" y="3429000"/>
            <a:ext cx="4786346" cy="2571792"/>
          </a:xfrm>
        </p:spPr>
        <p:txBody>
          <a:bodyPr/>
          <a:lstStyle/>
          <a:p>
            <a:pPr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из камней</a:t>
            </a:r>
          </a:p>
          <a:p>
            <a:pPr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из прутьев</a:t>
            </a:r>
          </a:p>
          <a:p>
            <a:pPr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из соломы</a:t>
            </a:r>
          </a:p>
          <a:p>
            <a:pPr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остался без домика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FD0"/>
              </a:clrFrom>
              <a:clrTo>
                <a:srgbClr val="FDFFD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3571876"/>
            <a:ext cx="3309901" cy="2428892"/>
          </a:xfrm>
          <a:prstGeom prst="ellipse">
            <a:avLst/>
          </a:prstGeom>
          <a:ln w="63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Grp="1" noChangeArrowheads="1"/>
          </p:cNvSpPr>
          <p:nvPr>
            <p:ph type="title"/>
          </p:nvPr>
        </p:nvSpPr>
        <p:spPr>
          <a:xfrm>
            <a:off x="3071802" y="1071546"/>
            <a:ext cx="5429288" cy="1143000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Правильный ответ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2786058"/>
            <a:ext cx="8229600" cy="3740169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Ниф-Ниф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домик не из камней и не из прутьев, значит из соломы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Нуф-Нуф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домик не из камней, значит из прутьев или из соломы. Из соломы 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Ниф-Нифа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тогда 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Нуф-Нуфа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из прутьев.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Наф-Нафу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достался домик из камней.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FD0"/>
              </a:clrFrom>
              <a:clrTo>
                <a:srgbClr val="FDFFD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85728"/>
            <a:ext cx="2920501" cy="2143140"/>
          </a:xfrm>
          <a:prstGeom prst="ellipse">
            <a:avLst/>
          </a:prstGeom>
          <a:ln w="63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  <p:bldP spid="29699" grpId="0" uiExpand="1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924800" cy="2686048"/>
          </a:xfrm>
        </p:spPr>
        <p:txBody>
          <a:bodyPr>
            <a:noAutofit/>
          </a:bodyPr>
          <a:lstStyle/>
          <a:p>
            <a:pPr eaLnBrk="1" hangingPunct="1"/>
            <a:r>
              <a:rPr lang="ru-RU" sz="3200" dirty="0" smtClean="0">
                <a:latin typeface="Times New Roman" pitchFamily="18" charset="0"/>
              </a:rPr>
              <a:t>7. Расположите единицы измерения в порядке соответствующих им физических величин:</a:t>
            </a:r>
            <a:br>
              <a:rPr lang="ru-RU" sz="3200" dirty="0" smtClean="0">
                <a:latin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</a:rPr>
              <a:t>    1) длина               2)  объем</a:t>
            </a:r>
            <a:br>
              <a:rPr lang="ru-RU" sz="3200" dirty="0" smtClean="0">
                <a:latin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</a:rPr>
              <a:t>3) масса                4) сила 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1142976" y="3429000"/>
            <a:ext cx="4305304" cy="232888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  Н (ньютон)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    кг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   м ( метр)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     л ( литр)</a:t>
            </a:r>
          </a:p>
          <a:p>
            <a:pPr eaLnBrk="1" hangingPunct="1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D:\Мои рисунки\Книги\chel11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3357562"/>
            <a:ext cx="1762137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Правильное расположение: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857224" y="2643182"/>
            <a:ext cx="3543296" cy="3400436"/>
          </a:xfrm>
        </p:spPr>
        <p:txBody>
          <a:bodyPr/>
          <a:lstStyle/>
          <a:p>
            <a:pPr eaLnBrk="1" hangingPunct="1"/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   м (метр)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    л (литр)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     кг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   Н (ньютон)</a:t>
            </a:r>
          </a:p>
        </p:txBody>
      </p:sp>
      <p:pic>
        <p:nvPicPr>
          <p:cNvPr id="4" name="Picture 4" descr="D:\Мои рисунки\Книги\chel11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2285992"/>
            <a:ext cx="1857388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/>
          <p:cNvSpPr>
            <a:spLocks noGrp="1" noChangeArrowheads="1"/>
          </p:cNvSpPr>
          <p:nvPr>
            <p:ph type="title"/>
          </p:nvPr>
        </p:nvSpPr>
        <p:spPr>
          <a:xfrm>
            <a:off x="428596" y="714356"/>
            <a:ext cx="7000924" cy="1571636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 smtClean="0">
                <a:latin typeface="Times New Roman" pitchFamily="18" charset="0"/>
              </a:rPr>
              <a:t>8</a:t>
            </a:r>
            <a:r>
              <a:rPr lang="ru-RU" sz="3200" dirty="0" smtClean="0">
                <a:latin typeface="Times New Roman" pitchFamily="18" charset="0"/>
              </a:rPr>
              <a:t>. Расположите </a:t>
            </a:r>
            <a:r>
              <a:rPr lang="ru-RU" sz="3200" dirty="0" smtClean="0">
                <a:latin typeface="Times New Roman" pitchFamily="18" charset="0"/>
              </a:rPr>
              <a:t>приборы в порядке измерения</a:t>
            </a:r>
            <a:br>
              <a:rPr lang="ru-RU" sz="3200" dirty="0" smtClean="0">
                <a:latin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</a:rPr>
              <a:t>       1) длины         2) температуры</a:t>
            </a:r>
            <a:br>
              <a:rPr lang="ru-RU" sz="3200" dirty="0" smtClean="0">
                <a:latin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</a:rPr>
              <a:t>3) давления    4) скорости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857224" y="3286124"/>
            <a:ext cx="4329114" cy="3114684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   термометр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     спидометр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    линейка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     барометр </a:t>
            </a:r>
          </a:p>
          <a:p>
            <a:pPr algn="r" eaLnBrk="1" hangingPunct="1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171" name="Picture 3" descr="D:\Мои рисунки\Учеба и наука\science1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075057"/>
            <a:ext cx="3500462" cy="2068455"/>
          </a:xfrm>
          <a:prstGeom prst="rect">
            <a:avLst/>
          </a:prstGeom>
          <a:noFill/>
        </p:spPr>
      </p:pic>
      <p:pic>
        <p:nvPicPr>
          <p:cNvPr id="5" name="Picture 5" descr="D:\Мои рисунки\Учеба и наука\Ed00019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357166"/>
            <a:ext cx="1139836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/>
          <p:cNvSpPr>
            <a:spLocks noGrp="1" noChangeArrowheads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Правильное расположение :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3214678" y="2714620"/>
            <a:ext cx="4757742" cy="3114684"/>
          </a:xfrm>
        </p:spPr>
        <p:txBody>
          <a:bodyPr/>
          <a:lstStyle/>
          <a:p>
            <a:pPr eaLnBrk="1" hangingPunct="1"/>
            <a:r>
              <a:rPr lang="ru-RU" sz="3200" dirty="0" smtClean="0">
                <a:latin typeface="Times New Roman" pitchFamily="18" charset="0"/>
              </a:rPr>
              <a:t> В   линейка</a:t>
            </a:r>
          </a:p>
          <a:p>
            <a:pPr eaLnBrk="1" hangingPunct="1"/>
            <a:r>
              <a:rPr lang="ru-RU" sz="3200" dirty="0" smtClean="0">
                <a:latin typeface="Times New Roman" pitchFamily="18" charset="0"/>
              </a:rPr>
              <a:t> А   термометр </a:t>
            </a:r>
          </a:p>
          <a:p>
            <a:pPr eaLnBrk="1" hangingPunct="1"/>
            <a:r>
              <a:rPr lang="ru-RU" sz="3200" dirty="0" smtClean="0">
                <a:latin typeface="Times New Roman" pitchFamily="18" charset="0"/>
              </a:rPr>
              <a:t> Г   барометр </a:t>
            </a:r>
          </a:p>
          <a:p>
            <a:pPr eaLnBrk="1" hangingPunct="1"/>
            <a:r>
              <a:rPr lang="ru-RU" sz="3200" dirty="0" smtClean="0">
                <a:latin typeface="Times New Roman" pitchFamily="18" charset="0"/>
              </a:rPr>
              <a:t> Б   спидометр</a:t>
            </a:r>
          </a:p>
        </p:txBody>
      </p:sp>
      <p:pic>
        <p:nvPicPr>
          <p:cNvPr id="16386" name="Picture 2" descr="D:\Мои рисунки\Учеба и наука\science1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214686"/>
            <a:ext cx="1692531" cy="1000132"/>
          </a:xfrm>
          <a:prstGeom prst="rect">
            <a:avLst/>
          </a:prstGeom>
          <a:noFill/>
        </p:spPr>
      </p:pic>
      <p:pic>
        <p:nvPicPr>
          <p:cNvPr id="5" name="Picture 5" descr="D:\Мои рисунки\Учеба и наука\Ed00019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428604"/>
            <a:ext cx="1139836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946150"/>
            <a:ext cx="7272358" cy="2000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dirty="0" smtClean="0">
                <a:latin typeface="Times New Roman" pitchFamily="18" charset="0"/>
              </a:rPr>
              <a:t>9. Отношение </a:t>
            </a:r>
            <a:r>
              <a:rPr lang="ru-RU" sz="4000" dirty="0" smtClean="0">
                <a:latin typeface="Times New Roman" pitchFamily="18" charset="0"/>
              </a:rPr>
              <a:t>прилежащего катета к гипотенузе в прямоугольном треугольнике называют</a:t>
            </a:r>
            <a:r>
              <a:rPr lang="ru-RU" dirty="0" smtClean="0">
                <a:latin typeface="Times New Roman" pitchFamily="18" charset="0"/>
              </a:rPr>
              <a:t> </a:t>
            </a:r>
          </a:p>
        </p:txBody>
      </p:sp>
      <p:sp>
        <p:nvSpPr>
          <p:cNvPr id="23555" name="Rectangle 1027"/>
          <p:cNvSpPr>
            <a:spLocks noGrp="1" noChangeArrowheads="1"/>
          </p:cNvSpPr>
          <p:nvPr>
            <p:ph idx="1"/>
          </p:nvPr>
        </p:nvSpPr>
        <p:spPr>
          <a:xfrm>
            <a:off x="642910" y="3429000"/>
            <a:ext cx="6000792" cy="278608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 Синусом острого угла</a:t>
            </a:r>
          </a:p>
          <a:p>
            <a:pPr eaLnBrk="1" hangingPunct="1">
              <a:lnSpc>
                <a:spcPct val="90000"/>
              </a:lnSpc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 Косинусом острого угла</a:t>
            </a:r>
          </a:p>
          <a:p>
            <a:pPr eaLnBrk="1" hangingPunct="1">
              <a:lnSpc>
                <a:spcPct val="90000"/>
              </a:lnSpc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 Тангенсом острого угла</a:t>
            </a:r>
          </a:p>
          <a:p>
            <a:pPr eaLnBrk="1" hangingPunct="1">
              <a:lnSpc>
                <a:spcPct val="90000"/>
              </a:lnSpc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  Котангенсом острого угла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400" dirty="0" smtClean="0"/>
          </a:p>
        </p:txBody>
      </p:sp>
      <p:pic>
        <p:nvPicPr>
          <p:cNvPr id="4" name="Picture 5" descr="D:\Мои рисунки\Учеба и наука\Ed00019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357166"/>
            <a:ext cx="1285884" cy="1128280"/>
          </a:xfrm>
          <a:prstGeom prst="rect">
            <a:avLst/>
          </a:prstGeom>
          <a:noFill/>
        </p:spPr>
      </p:pic>
      <p:pic>
        <p:nvPicPr>
          <p:cNvPr id="13314" name="Picture 2" descr="D:\Мои рисунки\Учеба и наука\image00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4357694"/>
            <a:ext cx="2489402" cy="19703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92D050">
                <a:alpha val="0"/>
              </a:srgbClr>
            </a:gs>
            <a:gs pos="50000">
              <a:srgbClr val="9CB86E"/>
            </a:gs>
            <a:gs pos="100000">
              <a:srgbClr val="156B13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63875"/>
            <a:ext cx="7467600" cy="701675"/>
          </a:xfrm>
        </p:spPr>
        <p:txBody>
          <a:bodyPr/>
          <a:lstStyle/>
          <a:p>
            <a:r>
              <a:rPr lang="ru-RU" sz="4000" dirty="0">
                <a:latin typeface="Times New Roman" pitchFamily="18" charset="0"/>
              </a:rPr>
              <a:t> </a:t>
            </a:r>
          </a:p>
        </p:txBody>
      </p:sp>
      <p:pic>
        <p:nvPicPr>
          <p:cNvPr id="10245" name="Picture 5" descr="D:\Мои рисунки\Учеба и наука\Ed00019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357562"/>
            <a:ext cx="3127158" cy="274387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1538" y="928670"/>
            <a:ext cx="70723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Девиз</a:t>
            </a:r>
            <a:r>
              <a:rPr lang="en-US" sz="4800" b="1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</a:t>
            </a:r>
            <a:r>
              <a:rPr lang="en-US" sz="4800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sz="4800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en-US" sz="4800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4800" i="1" dirty="0" smtClean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800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“В </a:t>
            </a:r>
            <a:r>
              <a:rPr lang="en-US" sz="4800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путь</a:t>
            </a:r>
            <a:r>
              <a:rPr lang="en-US" sz="4800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</a:t>
            </a:r>
            <a:r>
              <a:rPr lang="en-US" sz="4800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физикой</a:t>
            </a:r>
            <a:r>
              <a:rPr lang="en-US" sz="4800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lang="ru-RU" sz="4800" i="1" dirty="0" smtClean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800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800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en-US" sz="4800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суть</a:t>
            </a:r>
            <a:r>
              <a:rPr lang="en-US" sz="4800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</a:t>
            </a:r>
            <a:r>
              <a:rPr lang="en-US" sz="4800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математикой</a:t>
            </a:r>
            <a:r>
              <a:rPr lang="en-US" sz="4800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</a:t>
            </a:r>
            <a:endParaRPr lang="en-US" sz="4800" i="1" dirty="0" smtClean="0">
              <a:solidFill>
                <a:srgbClr val="7030A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4"/>
          <p:cNvSpPr>
            <a:spLocks noChangeArrowheads="1"/>
          </p:cNvSpPr>
          <p:nvPr/>
        </p:nvSpPr>
        <p:spPr bwMode="auto">
          <a:xfrm>
            <a:off x="3348038" y="3068638"/>
            <a:ext cx="2879725" cy="2232025"/>
          </a:xfrm>
          <a:prstGeom prst="rtTriangle">
            <a:avLst/>
          </a:prstGeom>
          <a:solidFill>
            <a:srgbClr val="593E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3600" dirty="0">
                <a:latin typeface="Times New Roman" pitchFamily="18" charset="0"/>
              </a:rPr>
              <a:t> </a:t>
            </a:r>
          </a:p>
          <a:p>
            <a:pPr algn="ctr" eaLnBrk="1" hangingPunct="1"/>
            <a:endParaRPr lang="ru-RU" sz="1000" dirty="0">
              <a:latin typeface="Times New Roman" pitchFamily="18" charset="0"/>
            </a:endParaRPr>
          </a:p>
          <a:p>
            <a:pPr algn="ctr" eaLnBrk="1" hangingPunct="1"/>
            <a:r>
              <a:rPr lang="ru-RU" sz="2000" dirty="0">
                <a:latin typeface="Times New Roman" pitchFamily="18" charset="0"/>
              </a:rPr>
              <a:t>                                         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050925"/>
            <a:ext cx="7467600" cy="701675"/>
          </a:xfrm>
        </p:spPr>
        <p:txBody>
          <a:bodyPr/>
          <a:lstStyle/>
          <a:p>
            <a:pPr eaLnBrk="1" hangingPunct="1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Правильный ответ: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857250" y="1928813"/>
            <a:ext cx="7072313" cy="4572000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Конечно, косинусом острого угла.</a:t>
            </a:r>
          </a:p>
          <a:p>
            <a:pPr eaLnBrk="1" hangingPunct="1">
              <a:buFont typeface="Wingdings" pitchFamily="2" charset="2"/>
              <a:buNone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</a:rPr>
              <a:t>                                </a:t>
            </a:r>
            <a:r>
              <a:rPr lang="el-GR" sz="2800" dirty="0" smtClean="0">
                <a:solidFill>
                  <a:srgbClr val="FF0000"/>
                </a:solidFill>
                <a:latin typeface="Times New Roman" pitchFamily="18" charset="0"/>
              </a:rPr>
              <a:t>α</a:t>
            </a:r>
            <a:endParaRPr lang="ru-RU" sz="2800" dirty="0" smtClean="0">
              <a:solidFill>
                <a:srgbClr val="FF0000"/>
              </a:solidFill>
            </a:endParaRP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2771775" y="3500438"/>
            <a:ext cx="3683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Катет</a:t>
            </a:r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 rot="2438764">
            <a:off x="4224338" y="3783013"/>
            <a:ext cx="201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Г 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о т 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а</a:t>
            </a:r>
          </a:p>
        </p:txBody>
      </p:sp>
      <p:cxnSp>
        <p:nvCxnSpPr>
          <p:cNvPr id="13" name="Прямая соединительная линия 12"/>
          <p:cNvCxnSpPr>
            <a:cxnSpLocks noChangeShapeType="1"/>
          </p:cNvCxnSpPr>
          <p:nvPr/>
        </p:nvCxnSpPr>
        <p:spPr bwMode="auto">
          <a:xfrm rot="5400000">
            <a:off x="2251076" y="4178300"/>
            <a:ext cx="2214562" cy="1587"/>
          </a:xfrm>
          <a:prstGeom prst="line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</p:spPr>
      </p:cxnSp>
      <p:cxnSp>
        <p:nvCxnSpPr>
          <p:cNvPr id="15" name="Прямая соединительная линия 14"/>
          <p:cNvCxnSpPr>
            <a:cxnSpLocks noChangeShapeType="1"/>
          </p:cNvCxnSpPr>
          <p:nvPr/>
        </p:nvCxnSpPr>
        <p:spPr bwMode="auto">
          <a:xfrm>
            <a:off x="3357563" y="3071813"/>
            <a:ext cx="2857500" cy="2214562"/>
          </a:xfrm>
          <a:prstGeom prst="line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</p:spPr>
      </p:cxnSp>
      <p:pic>
        <p:nvPicPr>
          <p:cNvPr id="9" name="Picture 5" descr="D:\Мои рисунки\Учеба и наука\Ed00019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357166"/>
            <a:ext cx="1285884" cy="11282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  <p:bldP spid="88069" grpId="0"/>
      <p:bldP spid="8807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928670"/>
            <a:ext cx="6786610" cy="1311275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</a:rPr>
              <a:t>10. Кто </a:t>
            </a:r>
            <a:r>
              <a:rPr lang="ru-RU" sz="4000" dirty="0">
                <a:latin typeface="Times New Roman" pitchFamily="18" charset="0"/>
              </a:rPr>
              <a:t>из учёных благодаря яблоку </a:t>
            </a:r>
            <a:r>
              <a:rPr lang="ru-RU" sz="4000" dirty="0" smtClean="0">
                <a:latin typeface="Times New Roman" pitchFamily="18" charset="0"/>
              </a:rPr>
              <a:t>    открыл </a:t>
            </a:r>
            <a:r>
              <a:rPr lang="ru-RU" sz="4000" dirty="0">
                <a:latin typeface="Times New Roman" pitchFamily="18" charset="0"/>
              </a:rPr>
              <a:t>закон  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3068638"/>
            <a:ext cx="7543800" cy="187325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А</a:t>
            </a:r>
            <a:r>
              <a:rPr lang="ru-RU" dirty="0" smtClean="0"/>
              <a:t>.</a:t>
            </a:r>
            <a:r>
              <a:rPr lang="ru-RU" dirty="0" smtClean="0">
                <a:solidFill>
                  <a:srgbClr val="FF0000"/>
                </a:solidFill>
              </a:rPr>
              <a:t>  </a:t>
            </a:r>
            <a:r>
              <a:rPr lang="ru-RU" dirty="0">
                <a:latin typeface="Times New Roman" pitchFamily="18" charset="0"/>
              </a:rPr>
              <a:t>Ньютон             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</a:rPr>
              <a:t>В</a:t>
            </a:r>
            <a:r>
              <a:rPr lang="ru-RU" dirty="0">
                <a:latin typeface="Times New Roman" pitchFamily="18" charset="0"/>
              </a:rPr>
              <a:t>. Кеплер</a:t>
            </a:r>
          </a:p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</a:rPr>
              <a:t>Б</a:t>
            </a:r>
            <a:r>
              <a:rPr lang="ru-RU" dirty="0">
                <a:latin typeface="Times New Roman" pitchFamily="18" charset="0"/>
              </a:rPr>
              <a:t>. Архимед            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</a:rPr>
              <a:t> Г</a:t>
            </a:r>
            <a:r>
              <a:rPr lang="ru-RU" dirty="0">
                <a:latin typeface="Times New Roman" pitchFamily="18" charset="0"/>
              </a:rPr>
              <a:t>. Паскаль  </a:t>
            </a:r>
          </a:p>
          <a:p>
            <a:pPr>
              <a:buFont typeface="Wingdings" pitchFamily="2" charset="2"/>
              <a:buNone/>
            </a:pPr>
            <a:r>
              <a:rPr lang="ru-RU" dirty="0">
                <a:latin typeface="Times New Roman" pitchFamily="18" charset="0"/>
              </a:rPr>
              <a:t>                                                </a:t>
            </a:r>
          </a:p>
        </p:txBody>
      </p:sp>
      <p:pic>
        <p:nvPicPr>
          <p:cNvPr id="11267" name="Picture 3" descr="D:\Мои рисунки\Учеба и наука\J0217698.WMF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500298" y="4286256"/>
            <a:ext cx="1747418" cy="1693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5" descr="D:\Мои рисунки\Учеба и наука\Ed00019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428604"/>
            <a:ext cx="1139836" cy="10001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050925"/>
            <a:ext cx="7467600" cy="701675"/>
          </a:xfrm>
        </p:spPr>
        <p:txBody>
          <a:bodyPr/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Правильный ответ: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2214546" y="2500306"/>
            <a:ext cx="6472254" cy="3625857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Исаак Ньютон.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Существует легенда, согласно которой закон Всемирного тяготения был открыт именно благодаря яблоку, упавшему с дерева. </a:t>
            </a:r>
          </a:p>
        </p:txBody>
      </p:sp>
      <p:pic>
        <p:nvPicPr>
          <p:cNvPr id="6" name="Picture 5" descr="D:\Мои рисунки\Учеба и наука\Ed00019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357166"/>
            <a:ext cx="1285884" cy="1128280"/>
          </a:xfrm>
          <a:prstGeom prst="rect">
            <a:avLst/>
          </a:prstGeom>
          <a:noFill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500306"/>
            <a:ext cx="1771650" cy="1971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214422"/>
            <a:ext cx="6791348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11. Какая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из величин наибольшая?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2438400"/>
            <a:ext cx="5334000" cy="3232150"/>
          </a:xfrm>
        </p:spPr>
        <p:txBody>
          <a:bodyPr/>
          <a:lstStyle/>
          <a:p>
            <a:r>
              <a:rPr lang="ru-RU" dirty="0">
                <a:solidFill>
                  <a:srgbClr val="8B192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 ( - 2006 ) 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2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8B1929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  – 2006 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2 </a:t>
            </a:r>
          </a:p>
          <a:p>
            <a:r>
              <a:rPr lang="ru-RU" dirty="0">
                <a:solidFill>
                  <a:srgbClr val="8B1929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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- 2006 |</a:t>
            </a:r>
          </a:p>
          <a:p>
            <a:r>
              <a:rPr lang="ru-RU" dirty="0">
                <a:solidFill>
                  <a:srgbClr val="8B192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Г</a:t>
            </a:r>
            <a:r>
              <a:rPr lang="ru-RU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 - 2006 ) 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3 </a:t>
            </a:r>
          </a:p>
          <a:p>
            <a:pPr>
              <a:buFont typeface="Wingdings" pitchFamily="2" charset="2"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</a:p>
          <a:p>
            <a:endParaRPr lang="ru-RU" dirty="0"/>
          </a:p>
        </p:txBody>
      </p:sp>
      <p:pic>
        <p:nvPicPr>
          <p:cNvPr id="4" name="Picture 2" descr="D:\Мои рисунки\Книги\kniga7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4429132"/>
            <a:ext cx="2143140" cy="1928826"/>
          </a:xfrm>
          <a:prstGeom prst="rect">
            <a:avLst/>
          </a:prstGeom>
          <a:noFill/>
        </p:spPr>
      </p:pic>
      <p:pic>
        <p:nvPicPr>
          <p:cNvPr id="5" name="Picture 5" descr="D:\Мои рисунки\Учеба и наука\Ed00019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642918"/>
            <a:ext cx="1285884" cy="1128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Правильный ответ: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86050" y="2143116"/>
            <a:ext cx="4714908" cy="2578112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(-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2006)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= 2006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=4024036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- 2006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= - 4024036</a:t>
            </a:r>
          </a:p>
          <a:p>
            <a:pPr>
              <a:buFontTx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2006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= 2006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(-2006)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(-2006)</a:t>
            </a:r>
            <a:r>
              <a:rPr lang="ru-RU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&gt; |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2006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|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Мои рисунки\Книги\kniga7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4429132"/>
            <a:ext cx="2143140" cy="1928826"/>
          </a:xfrm>
          <a:prstGeom prst="rect">
            <a:avLst/>
          </a:prstGeom>
          <a:noFill/>
        </p:spPr>
      </p:pic>
      <p:pic>
        <p:nvPicPr>
          <p:cNvPr id="5" name="Picture 5" descr="D:\Мои рисунки\Учеба и наука\Ed00019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500042"/>
            <a:ext cx="1285884" cy="112828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04825"/>
            <a:ext cx="7124720" cy="1920875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</a:rPr>
              <a:t>12. Вода </a:t>
            </a:r>
            <a:r>
              <a:rPr lang="ru-RU" sz="4000" dirty="0">
                <a:latin typeface="Times New Roman" pitchFamily="18" charset="0"/>
              </a:rPr>
              <a:t>замёрзла и превратилась в лёд. Изменились ли при этом сами молекулы воды?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600200" y="3048000"/>
            <a:ext cx="7543800" cy="2895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</a:rPr>
              <a:t>А</a:t>
            </a:r>
            <a:r>
              <a:rPr lang="ru-RU" dirty="0">
                <a:latin typeface="Times New Roman" pitchFamily="18" charset="0"/>
              </a:rPr>
              <a:t>. Нет, не изменились</a:t>
            </a:r>
          </a:p>
          <a:p>
            <a:pPr>
              <a:lnSpc>
                <a:spcPct val="90000"/>
              </a:lnSpc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</a:rPr>
              <a:t>Б</a:t>
            </a:r>
            <a:r>
              <a:rPr lang="ru-RU" dirty="0">
                <a:latin typeface="Times New Roman" pitchFamily="18" charset="0"/>
              </a:rPr>
              <a:t>. Да, изменились</a:t>
            </a:r>
          </a:p>
          <a:p>
            <a:pPr>
              <a:lnSpc>
                <a:spcPct val="90000"/>
              </a:lnSpc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</a:rPr>
              <a:t>В</a:t>
            </a:r>
            <a:r>
              <a:rPr lang="ru-RU" dirty="0">
                <a:latin typeface="Times New Roman" pitchFamily="18" charset="0"/>
              </a:rPr>
              <a:t>. Определённого ответа дать нельзя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dirty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>
                <a:latin typeface="Times New Roman" pitchFamily="18" charset="0"/>
              </a:rPr>
              <a:t>                                   </a:t>
            </a:r>
          </a:p>
        </p:txBody>
      </p:sp>
      <p:pic>
        <p:nvPicPr>
          <p:cNvPr id="4" name="Picture 5" descr="D:\Мои рисунки\Учеба и наука\Ed00019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357166"/>
            <a:ext cx="1285884" cy="1128280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4857760"/>
            <a:ext cx="1976419" cy="148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4572008"/>
            <a:ext cx="1976419" cy="148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050925"/>
            <a:ext cx="7467600" cy="701675"/>
          </a:xfrm>
        </p:spPr>
        <p:txBody>
          <a:bodyPr/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Правильный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А.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2357430"/>
            <a:ext cx="7543800" cy="2520950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 переходе воды в твёрдое состояние изменяется расстояние между молекулами, а сами молекулы не меняются</a:t>
            </a:r>
          </a:p>
          <a:p>
            <a:pPr>
              <a:buFont typeface="Wingdings" pitchFamily="2" charset="2"/>
              <a:buNone/>
            </a:pPr>
            <a:endParaRPr lang="ru-RU" dirty="0"/>
          </a:p>
        </p:txBody>
      </p:sp>
      <p:pic>
        <p:nvPicPr>
          <p:cNvPr id="4" name="Picture 5" descr="D:\Мои рисунки\Учеба и наука\Ed00019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642918"/>
            <a:ext cx="1285884" cy="11282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87475"/>
            <a:ext cx="7467600" cy="701675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</a:rPr>
              <a:t>13. Что </a:t>
            </a:r>
            <a:r>
              <a:rPr lang="ru-RU" sz="4000" dirty="0">
                <a:latin typeface="Times New Roman" pitchFamily="18" charset="0"/>
              </a:rPr>
              <a:t>такое 1/86400 части суток?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>
          <a:xfrm>
            <a:off x="2665413" y="2895600"/>
            <a:ext cx="4406917" cy="2514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 1 год</a:t>
            </a:r>
          </a:p>
          <a:p>
            <a:pPr>
              <a:lnSpc>
                <a:spcPct val="90000"/>
              </a:lnSpc>
            </a:pP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 1 час</a:t>
            </a:r>
          </a:p>
          <a:p>
            <a:pPr>
              <a:lnSpc>
                <a:spcPct val="90000"/>
              </a:lnSpc>
            </a:pP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 1 минута</a:t>
            </a:r>
          </a:p>
          <a:p>
            <a:pPr>
              <a:lnSpc>
                <a:spcPct val="90000"/>
              </a:lnSpc>
            </a:pP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 1 секунда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</p:txBody>
      </p:sp>
      <p:pic>
        <p:nvPicPr>
          <p:cNvPr id="4" name="Picture 4" descr="http://cliparty.by.ru/animated/other/17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3071810"/>
            <a:ext cx="1571636" cy="1743534"/>
          </a:xfrm>
          <a:prstGeom prst="rect">
            <a:avLst/>
          </a:prstGeom>
          <a:noFill/>
        </p:spPr>
      </p:pic>
      <p:pic>
        <p:nvPicPr>
          <p:cNvPr id="5" name="Picture 5" descr="D:\Мои рисунки\Учеба и наука\Ed00019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500042"/>
            <a:ext cx="1285884" cy="11282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050925"/>
            <a:ext cx="7467600" cy="701675"/>
          </a:xfrm>
        </p:spPr>
        <p:txBody>
          <a:bodyPr>
            <a:normAutofit fontScale="90000"/>
          </a:bodyPr>
          <a:lstStyle/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Правильный ответ: 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1000101" y="2643182"/>
            <a:ext cx="6572295" cy="2870209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Перемножим: 24ч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60мин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60сек. = = 86400сек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Следовательно,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1/86400 суток=1сек.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cliparty.by.ru/animated/other/17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4429132"/>
            <a:ext cx="1571636" cy="1743534"/>
          </a:xfrm>
          <a:prstGeom prst="rect">
            <a:avLst/>
          </a:prstGeom>
          <a:noFill/>
        </p:spPr>
      </p:pic>
      <p:pic>
        <p:nvPicPr>
          <p:cNvPr id="5" name="Picture 5" descr="D:\Мои рисунки\Учеба и наука\Ed00019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642918"/>
            <a:ext cx="1285884" cy="11282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89013"/>
            <a:ext cx="6762768" cy="1982787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</a:rPr>
              <a:t>14. При </a:t>
            </a:r>
            <a:r>
              <a:rPr lang="ru-RU" sz="3200" dirty="0">
                <a:latin typeface="Times New Roman" pitchFamily="18" charset="0"/>
              </a:rPr>
              <a:t>покупке стиральной машины стоимостью 6500р. Покупатель предъявил вырезанную из газеты рекламу, дающую право на   5 %  скидку. Сколько он заплатил за машину?  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3143240" y="3500438"/>
            <a:ext cx="4286280" cy="2786082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325   р.</a:t>
            </a:r>
          </a:p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3250 р.</a:t>
            </a:r>
          </a:p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6175 р.</a:t>
            </a:r>
          </a:p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6495 р.</a:t>
            </a:r>
          </a:p>
          <a:p>
            <a:pPr>
              <a:buFont typeface="Wingdings" pitchFamily="2" charset="2"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     </a:t>
            </a:r>
          </a:p>
        </p:txBody>
      </p:sp>
      <p:pic>
        <p:nvPicPr>
          <p:cNvPr id="4" name="Picture 5" descr="D:\Мои рисунки\Учеба и наука\Ed00019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571480"/>
            <a:ext cx="1285884" cy="1128280"/>
          </a:xfrm>
          <a:prstGeom prst="rect">
            <a:avLst/>
          </a:prstGeom>
          <a:noFill/>
        </p:spPr>
      </p:pic>
      <p:pic>
        <p:nvPicPr>
          <p:cNvPr id="52227" name="Picture 3" descr="D:\Мои рисунки\Организатор клипов (Microsoft)\j028368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857628"/>
            <a:ext cx="1285884" cy="12657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AutoShape 4"/>
          <p:cNvSpPr>
            <a:spLocks noGrp="1" noChangeArrowheads="1"/>
          </p:cNvSpPr>
          <p:nvPr>
            <p:ph type="title"/>
          </p:nvPr>
        </p:nvSpPr>
        <p:spPr>
          <a:xfrm>
            <a:off x="714348" y="274638"/>
            <a:ext cx="6357982" cy="1797040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 Расположите в порядке возрастания развиваемой скорости следующих животных: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1000100" y="2143116"/>
            <a:ext cx="3775075" cy="3724275"/>
          </a:xfrm>
        </p:spPr>
        <p:txBody>
          <a:bodyPr/>
          <a:lstStyle/>
          <a:p>
            <a:pPr eaLnBrk="1" hangingPunct="1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   Слон</a:t>
            </a:r>
          </a:p>
          <a:p>
            <a:pPr eaLnBrk="1" hangingPunct="1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    Гепард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   Страус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    Жираф.</a:t>
            </a:r>
          </a:p>
          <a:p>
            <a:pPr eaLnBrk="1" hangingPunct="1"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428868"/>
            <a:ext cx="323852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992188"/>
            <a:ext cx="6215106" cy="760412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Правильный ответ: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1714480" y="2357430"/>
            <a:ext cx="6786610" cy="3768733"/>
          </a:xfrm>
        </p:spPr>
        <p:txBody>
          <a:bodyPr>
            <a:normAutofit lnSpcReduction="10000"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Составим пропорцию: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6500руб            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100%</a:t>
            </a:r>
          </a:p>
          <a:p>
            <a:pPr>
              <a:buFont typeface="Wingdings" pitchFamily="2" charset="2"/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      Х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                   5%</a:t>
            </a:r>
          </a:p>
          <a:p>
            <a:pPr>
              <a:buFont typeface="Wingdings" pitchFamily="2" charset="2"/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   Х = (6500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5) : 100 = 325 (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6500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– 325 = 6175 (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    Ответ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: 6175 руб.</a:t>
            </a:r>
          </a:p>
          <a:p>
            <a:pPr>
              <a:buFont typeface="Wingdings" pitchFamily="2" charset="2"/>
              <a:buNone/>
            </a:pPr>
            <a:endParaRPr lang="ru-RU" dirty="0">
              <a:cs typeface="Arial" charset="0"/>
            </a:endParaRPr>
          </a:p>
          <a:p>
            <a:pPr>
              <a:buFont typeface="Wingdings" pitchFamily="2" charset="2"/>
              <a:buNone/>
            </a:pPr>
            <a:endParaRPr lang="en-US" dirty="0">
              <a:cs typeface="Arial" charset="0"/>
            </a:endParaRPr>
          </a:p>
        </p:txBody>
      </p:sp>
      <p:pic>
        <p:nvPicPr>
          <p:cNvPr id="4" name="Picture 5" descr="D:\Мои рисунки\Учеба и наука\Ed00019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571480"/>
            <a:ext cx="1285884" cy="1128280"/>
          </a:xfrm>
          <a:prstGeom prst="rect">
            <a:avLst/>
          </a:prstGeom>
          <a:noFill/>
        </p:spPr>
      </p:pic>
      <p:pic>
        <p:nvPicPr>
          <p:cNvPr id="5" name="Picture 3" descr="D:\Мои рисунки\Организатор клипов (Microsoft)\j028368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214686"/>
            <a:ext cx="1088579" cy="107157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1071546"/>
            <a:ext cx="6500858" cy="1311275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</a:rPr>
              <a:t>15. Кто </a:t>
            </a:r>
            <a:r>
              <a:rPr lang="ru-RU" sz="4000" dirty="0">
                <a:latin typeface="Times New Roman" pitchFamily="18" charset="0"/>
              </a:rPr>
              <a:t>из учёных вошёл в историю благодаря купанию в ванне?</a:t>
            </a:r>
            <a:endParaRPr lang="ru-RU" sz="4000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3857620" y="2928934"/>
            <a:ext cx="3629036" cy="2344737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 Паскаль</a:t>
            </a:r>
          </a:p>
          <a:p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 Евклид</a:t>
            </a:r>
          </a:p>
          <a:p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 Ньютон</a:t>
            </a:r>
          </a:p>
          <a:p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 Архимед</a:t>
            </a:r>
          </a:p>
          <a:p>
            <a:pPr>
              <a:buFont typeface="Wingdings" pitchFamily="2" charset="2"/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                  </a:t>
            </a:r>
          </a:p>
        </p:txBody>
      </p:sp>
      <p:pic>
        <p:nvPicPr>
          <p:cNvPr id="4" name="Picture 5" descr="D:\Мои рисунки\Учеба и наука\Ed00019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571480"/>
            <a:ext cx="1285884" cy="1128280"/>
          </a:xfrm>
          <a:prstGeom prst="rect">
            <a:avLst/>
          </a:prstGeom>
          <a:noFill/>
        </p:spPr>
      </p:pic>
      <p:pic>
        <p:nvPicPr>
          <p:cNvPr id="18433" name="Picture 1" descr="D:\Мои рисунки\Люди(и знаменитости)\10-0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071810"/>
            <a:ext cx="2724150" cy="23812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050925"/>
            <a:ext cx="6772292" cy="701675"/>
          </a:xfrm>
        </p:spPr>
        <p:txBody>
          <a:bodyPr/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Правильный ответ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>
          <a:xfrm>
            <a:off x="2071670" y="2708275"/>
            <a:ext cx="5700730" cy="3387725"/>
          </a:xfrm>
        </p:spPr>
        <p:txBody>
          <a:bodyPr>
            <a:normAutofit fontScale="925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Согласно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легенде, Архимед, погрузившись в ванну, пришёл к открытию, что выталкивающая сила равна весу жидкости в объёме тела</a:t>
            </a:r>
          </a:p>
          <a:p>
            <a:pPr>
              <a:buFont typeface="Wingdings" pitchFamily="2" charset="2"/>
              <a:buNone/>
            </a:pPr>
            <a:endParaRPr lang="ru-RU" dirty="0"/>
          </a:p>
        </p:txBody>
      </p:sp>
      <p:pic>
        <p:nvPicPr>
          <p:cNvPr id="4" name="Picture 5" descr="D:\Мои рисунки\Учеба и наука\Ed00019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571480"/>
            <a:ext cx="1285884" cy="1128280"/>
          </a:xfrm>
          <a:prstGeom prst="rect">
            <a:avLst/>
          </a:prstGeom>
          <a:noFill/>
        </p:spPr>
      </p:pic>
      <p:pic>
        <p:nvPicPr>
          <p:cNvPr id="17410" name="Picture 2" descr="Архимед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928934"/>
            <a:ext cx="1620423" cy="221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733425"/>
            <a:ext cx="7000924" cy="1920875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</a:rPr>
              <a:t>16. Масса </a:t>
            </a:r>
            <a:r>
              <a:rPr lang="ru-RU" sz="4000" dirty="0">
                <a:latin typeface="Times New Roman" pitchFamily="18" charset="0"/>
              </a:rPr>
              <a:t>Луны равна 7,35 </a:t>
            </a:r>
            <a:r>
              <a:rPr lang="ru-RU" sz="4000" dirty="0">
                <a:latin typeface="Times New Roman" pitchFamily="18" charset="0"/>
                <a:sym typeface="Symbol" pitchFamily="18" charset="2"/>
              </a:rPr>
              <a:t>10 </a:t>
            </a:r>
            <a:r>
              <a:rPr lang="ru-RU" sz="4000" baseline="30000" dirty="0" smtClean="0">
                <a:latin typeface="Times New Roman" pitchFamily="18" charset="0"/>
                <a:sym typeface="Symbol" pitchFamily="18" charset="2"/>
              </a:rPr>
              <a:t>22</a:t>
            </a:r>
            <a:r>
              <a:rPr lang="ru-RU" sz="4000" dirty="0" smtClean="0">
                <a:latin typeface="Times New Roman" pitchFamily="18" charset="0"/>
                <a:sym typeface="Symbol" pitchFamily="18" charset="2"/>
              </a:rPr>
              <a:t>кг</a:t>
            </a:r>
            <a:r>
              <a:rPr lang="ru-RU" sz="4000" dirty="0">
                <a:latin typeface="Times New Roman" pitchFamily="18" charset="0"/>
                <a:sym typeface="Symbol" pitchFamily="18" charset="2"/>
              </a:rPr>
              <a:t>. </a:t>
            </a:r>
            <a:r>
              <a:rPr lang="ru-RU" sz="4000" dirty="0" smtClean="0">
                <a:latin typeface="Times New Roman" pitchFamily="18" charset="0"/>
                <a:sym typeface="Symbol" pitchFamily="18" charset="2"/>
              </a:rPr>
              <a:t> Выразите </a:t>
            </a:r>
            <a:r>
              <a:rPr lang="ru-RU" sz="4000" dirty="0">
                <a:latin typeface="Times New Roman" pitchFamily="18" charset="0"/>
                <a:sym typeface="Symbol" pitchFamily="18" charset="2"/>
              </a:rPr>
              <a:t>массу Луны в миллионах тонн.</a:t>
            </a:r>
            <a:endParaRPr lang="ru-RU" sz="4000" baseline="30000" dirty="0">
              <a:latin typeface="Times New Roman" pitchFamily="18" charset="0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2898775" y="2786058"/>
            <a:ext cx="6245225" cy="321471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 7,35 ·10 </a:t>
            </a:r>
            <a:r>
              <a:rPr lang="ru-RU" sz="3600" baseline="30000" dirty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млн.тонн</a:t>
            </a:r>
          </a:p>
          <a:p>
            <a:pPr>
              <a:lnSpc>
                <a:spcPct val="90000"/>
              </a:lnSpc>
            </a:pP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 7,35 ·10 </a:t>
            </a:r>
            <a:r>
              <a:rPr lang="ru-RU" sz="3600" baseline="30000" dirty="0"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млн.тонн</a:t>
            </a:r>
          </a:p>
          <a:p>
            <a:pPr>
              <a:lnSpc>
                <a:spcPct val="90000"/>
              </a:lnSpc>
            </a:pP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 7,35 ·10 </a:t>
            </a:r>
            <a:r>
              <a:rPr lang="ru-RU" sz="3600" baseline="30000" dirty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млн.тонн</a:t>
            </a:r>
          </a:p>
          <a:p>
            <a:pPr>
              <a:lnSpc>
                <a:spcPct val="90000"/>
              </a:lnSpc>
            </a:pP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 7,35 ·10 </a:t>
            </a:r>
            <a:r>
              <a:rPr lang="ru-RU" sz="3600" baseline="30000" dirty="0"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млн.тонн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D:\Мои рисунки\Учеба и наука\Ed00019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500042"/>
            <a:ext cx="1285884" cy="1128280"/>
          </a:xfrm>
          <a:prstGeom prst="rect">
            <a:avLst/>
          </a:prstGeom>
          <a:noFill/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357694"/>
            <a:ext cx="2357454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92188"/>
            <a:ext cx="7467600" cy="7604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Правильный ответ: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2143108" y="2500312"/>
            <a:ext cx="6429420" cy="3714769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млн. = 10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тонна = 10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кг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млн. тонн = 10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10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кг  = 10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кг</a:t>
            </a:r>
          </a:p>
          <a:p>
            <a:pPr algn="ctr"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7,35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10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кг = 7,35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кг =  =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7,35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млн. т.</a:t>
            </a:r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D:\Мои рисунки\Учеба и наука\Ed00019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500042"/>
            <a:ext cx="1285884" cy="1128280"/>
          </a:xfrm>
          <a:prstGeom prst="rect">
            <a:avLst/>
          </a:prstGeom>
          <a:noFill/>
        </p:spPr>
      </p:pic>
      <p:pic>
        <p:nvPicPr>
          <p:cNvPr id="54274" name="Picture 2" descr="D:\Мои рисунки\Учеба и наука\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57158" y="4643446"/>
            <a:ext cx="1785950" cy="17873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66725"/>
            <a:ext cx="6762768" cy="2530475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</a:rPr>
              <a:t>17. В </a:t>
            </a:r>
            <a:r>
              <a:rPr lang="ru-RU" sz="4000" dirty="0">
                <a:latin typeface="Times New Roman" pitchFamily="18" charset="0"/>
              </a:rPr>
              <a:t>кармане моём замечательный друг:</a:t>
            </a:r>
            <a:br>
              <a:rPr lang="ru-RU" sz="4000" dirty="0">
                <a:latin typeface="Times New Roman" pitchFamily="18" charset="0"/>
              </a:rPr>
            </a:br>
            <a:r>
              <a:rPr lang="ru-RU" sz="4000" dirty="0">
                <a:latin typeface="Times New Roman" pitchFamily="18" charset="0"/>
              </a:rPr>
              <a:t>Он знает, где север и знает, где юг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2667000" y="3213100"/>
            <a:ext cx="4648200" cy="3024188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</a:rPr>
              <a:t>А</a:t>
            </a:r>
            <a:r>
              <a:rPr lang="ru-RU" dirty="0">
                <a:latin typeface="Times New Roman" pitchFamily="18" charset="0"/>
              </a:rPr>
              <a:t>. Сотовый телефон</a:t>
            </a:r>
          </a:p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</a:rPr>
              <a:t>Б</a:t>
            </a:r>
            <a:r>
              <a:rPr lang="ru-RU" dirty="0">
                <a:latin typeface="Times New Roman" pitchFamily="18" charset="0"/>
              </a:rPr>
              <a:t>. Компас</a:t>
            </a:r>
          </a:p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</a:rPr>
              <a:t>В</a:t>
            </a:r>
            <a:r>
              <a:rPr lang="ru-RU" dirty="0">
                <a:latin typeface="Times New Roman" pitchFamily="18" charset="0"/>
              </a:rPr>
              <a:t>. Магнит</a:t>
            </a:r>
          </a:p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</a:rPr>
              <a:t>Г</a:t>
            </a:r>
            <a:r>
              <a:rPr lang="ru-RU" dirty="0">
                <a:latin typeface="Times New Roman" pitchFamily="18" charset="0"/>
              </a:rPr>
              <a:t>. Фонарик</a:t>
            </a:r>
          </a:p>
          <a:p>
            <a:pPr>
              <a:buFont typeface="Wingdings" pitchFamily="2" charset="2"/>
              <a:buNone/>
            </a:pPr>
            <a:r>
              <a:rPr lang="ru-RU" dirty="0">
                <a:latin typeface="Times New Roman" pitchFamily="18" charset="0"/>
              </a:rPr>
              <a:t>                         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5" descr="D:\Мои рисунки\Учеба и наука\Ed00019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571480"/>
            <a:ext cx="1285884" cy="1128280"/>
          </a:xfrm>
          <a:prstGeom prst="rect">
            <a:avLst/>
          </a:prstGeom>
          <a:noFill/>
        </p:spPr>
      </p:pic>
      <p:pic>
        <p:nvPicPr>
          <p:cNvPr id="51202" name="Picture 2" descr="D:\Мои рисунки\инструменты\optika1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00034" y="3286124"/>
            <a:ext cx="1817655" cy="19288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992188"/>
            <a:ext cx="6143668" cy="760412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</a:rPr>
              <a:t>Правильный ответ: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</a:rPr>
              <a:t> Б</a:t>
            </a:r>
            <a:r>
              <a:rPr lang="ru-RU" dirty="0">
                <a:latin typeface="Times New Roman" pitchFamily="18" charset="0"/>
              </a:rPr>
              <a:t>.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2571736" y="2500306"/>
            <a:ext cx="5214974" cy="3625857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</a:rPr>
              <a:t>Компас!</a:t>
            </a:r>
          </a:p>
          <a:p>
            <a:r>
              <a:rPr lang="ru-RU" dirty="0">
                <a:latin typeface="Times New Roman" pitchFamily="18" charset="0"/>
              </a:rPr>
              <a:t> Не нужно отправляться в поход с полными карманами магнитов! Тяжело идти!</a:t>
            </a:r>
          </a:p>
        </p:txBody>
      </p:sp>
      <p:pic>
        <p:nvPicPr>
          <p:cNvPr id="4" name="Picture 5" descr="D:\Мои рисунки\Учеба и наука\Ed00019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571480"/>
            <a:ext cx="1285884" cy="1128280"/>
          </a:xfrm>
          <a:prstGeom prst="rect">
            <a:avLst/>
          </a:prstGeom>
          <a:noFill/>
        </p:spPr>
      </p:pic>
      <p:pic>
        <p:nvPicPr>
          <p:cNvPr id="5" name="Picture 18" descr="http://cliparty.by.ru/animated/other/15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786190"/>
            <a:ext cx="1474771" cy="1500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736"/>
            <a:ext cx="5114932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18.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каком случае верно равенство: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0298" y="2786058"/>
            <a:ext cx="3214710" cy="107157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19 + 15 = 10</a:t>
            </a:r>
          </a:p>
          <a:p>
            <a:pPr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D:\Мои рисунки\Учеба и наука\Ed00019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1142984"/>
            <a:ext cx="1285884" cy="1128280"/>
          </a:xfrm>
          <a:prstGeom prst="rect">
            <a:avLst/>
          </a:prstGeom>
          <a:noFill/>
        </p:spPr>
      </p:pic>
      <p:pic>
        <p:nvPicPr>
          <p:cNvPr id="58370" name="Picture 2" descr="D:\ирина Д\клипарты\92[2]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3857628"/>
            <a:ext cx="2263917" cy="1552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6643734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</a:rPr>
              <a:t>Правильный ответ: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3714752"/>
            <a:ext cx="4143404" cy="85725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19 ч = 7 ч; 15 ч = 3 ч</a:t>
            </a:r>
          </a:p>
        </p:txBody>
      </p:sp>
      <p:pic>
        <p:nvPicPr>
          <p:cNvPr id="4" name="Picture 5" descr="D:\Мои рисунки\Учеба и наука\Ed00019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571480"/>
            <a:ext cx="1285884" cy="112828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85786" y="2071678"/>
            <a:ext cx="6357982" cy="2214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ru-RU" sz="8500" dirty="0" smtClean="0">
                <a:latin typeface="Times New Roman" pitchFamily="18" charset="0"/>
                <a:ea typeface="+mj-ea"/>
                <a:cs typeface="Times New Roman" pitchFamily="18" charset="0"/>
              </a:rPr>
              <a:t>Р</a:t>
            </a:r>
            <a:r>
              <a:rPr kumimoji="0" lang="ru-RU" sz="8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авенство</a:t>
            </a:r>
            <a:r>
              <a:rPr lang="ru-RU" sz="8500" dirty="0" smtClean="0">
                <a:latin typeface="Times New Roman" pitchFamily="18" charset="0"/>
                <a:cs typeface="Times New Roman" pitchFamily="18" charset="0"/>
              </a:rPr>
              <a:t> 19 + 15 = 10 верно, если</a:t>
            </a:r>
            <a:r>
              <a:rPr kumimoji="0" lang="ru-RU" sz="8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речь идет о времени:</a:t>
            </a:r>
          </a:p>
          <a:p>
            <a:pPr lvl="0" algn="ctr">
              <a:spcBef>
                <a:spcPct val="0"/>
              </a:spcBef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7346" name="Picture 2" descr="D:\ирина Д\клипарты\118[1]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429132"/>
            <a:ext cx="1428750" cy="1495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6505596" cy="1582738"/>
          </a:xfrm>
        </p:spPr>
        <p:txBody>
          <a:bodyPr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19. Кто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из великих ученых изображён на фотографии?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781300"/>
            <a:ext cx="3600450" cy="3511550"/>
          </a:xfrm>
        </p:spPr>
        <p:txBody>
          <a:bodyPr/>
          <a:lstStyle/>
          <a:p>
            <a:r>
              <a:rPr lang="ru-RU" dirty="0">
                <a:solidFill>
                  <a:srgbClr val="8B192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 Декарт</a:t>
            </a:r>
          </a:p>
          <a:p>
            <a:r>
              <a:rPr lang="ru-RU" dirty="0">
                <a:solidFill>
                  <a:srgbClr val="8B1929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Эйнштейн</a:t>
            </a:r>
          </a:p>
          <a:p>
            <a:r>
              <a:rPr lang="ru-RU" dirty="0">
                <a:solidFill>
                  <a:srgbClr val="8B1929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Ньютон</a:t>
            </a:r>
          </a:p>
          <a:p>
            <a:r>
              <a:rPr lang="ru-RU" dirty="0">
                <a:solidFill>
                  <a:srgbClr val="8B1929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Ломоносов</a:t>
            </a:r>
          </a:p>
          <a:p>
            <a:pPr algn="r">
              <a:buFont typeface="Wingdings" pitchFamily="2" charset="2"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5" name="Picture 5" descr="yiik"/>
          <p:cNvPicPr>
            <a:picLocks noChangeAspect="1" noChangeArrowheads="1"/>
          </p:cNvPicPr>
          <p:nvPr/>
        </p:nvPicPr>
        <p:blipFill>
          <a:blip r:embed="rId2">
            <a:grayscl/>
            <a:lum/>
          </a:blip>
          <a:srcRect/>
          <a:stretch>
            <a:fillRect/>
          </a:stretch>
        </p:blipFill>
        <p:spPr bwMode="auto">
          <a:xfrm>
            <a:off x="4529469" y="3214686"/>
            <a:ext cx="3400118" cy="25375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D:\Мои рисунки\Учеба и наука\Ed00019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500042"/>
            <a:ext cx="1285884" cy="1128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Grp="1" noChangeArrowheads="1"/>
          </p:cNvSpPr>
          <p:nvPr>
            <p:ph type="title"/>
          </p:nvPr>
        </p:nvSpPr>
        <p:spPr>
          <a:xfrm>
            <a:off x="914400" y="785794"/>
            <a:ext cx="8229600" cy="1357322"/>
          </a:xfrm>
        </p:spPr>
        <p:txBody>
          <a:bodyPr>
            <a:noAutofit/>
          </a:bodyPr>
          <a:lstStyle/>
          <a:p>
            <a:pPr eaLnBrk="1" hangingPunct="1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Правильное расположение: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571472" y="2143116"/>
            <a:ext cx="7972452" cy="4411675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1.Слон может развить скорость до 30 км/ч,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Жираф - 40 км/ч,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Страус  - 55 км/ч,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Гепард - 70 км/ч.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180976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928670"/>
            <a:ext cx="8229600" cy="1143000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Правильный ответ: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1802" y="3000372"/>
            <a:ext cx="4076704" cy="1398588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Альберт Эйнштейн всем доказал, что всё относительно</a:t>
            </a:r>
          </a:p>
        </p:txBody>
      </p:sp>
      <p:pic>
        <p:nvPicPr>
          <p:cNvPr id="5" name="Picture 8" descr="http://cliparty.by.ru/animated/people/5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928934"/>
            <a:ext cx="2143140" cy="2553528"/>
          </a:xfrm>
          <a:prstGeom prst="rect">
            <a:avLst/>
          </a:prstGeom>
          <a:noFill/>
        </p:spPr>
      </p:pic>
      <p:pic>
        <p:nvPicPr>
          <p:cNvPr id="6" name="Picture 5" descr="D:\Мои рисунки\Учеба и наука\Ed00019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500042"/>
            <a:ext cx="1285884" cy="112828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143116"/>
            <a:ext cx="6924675" cy="3429024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8596" y="428604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20. Расшифровать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слова Галилея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D:\Мои рисунки\Учеба и наука\Ed00019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428604"/>
            <a:ext cx="1285884" cy="1128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1928794" y="1571612"/>
            <a:ext cx="5000660" cy="4429156"/>
          </a:xfrm>
          <a:prstGeom prst="verticalScroll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Правильный ответ: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4612" y="2214555"/>
            <a:ext cx="3643338" cy="335758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Язык</a:t>
            </a:r>
          </a:p>
          <a:p>
            <a:pPr>
              <a:buNone/>
            </a:pPr>
            <a:r>
              <a:rPr lang="ru-RU" sz="4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природы </a:t>
            </a:r>
          </a:p>
          <a:p>
            <a:pPr>
              <a:buNone/>
            </a:pPr>
            <a:r>
              <a:rPr lang="ru-RU" sz="4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есть язык математики</a:t>
            </a:r>
            <a:endParaRPr lang="ru-RU" sz="4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D:\Мои рисунки\Учеба и наука\Ed00019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571480"/>
            <a:ext cx="1285884" cy="1128280"/>
          </a:xfrm>
          <a:prstGeom prst="rect">
            <a:avLst/>
          </a:prstGeom>
          <a:noFill/>
        </p:spPr>
      </p:pic>
      <p:pic>
        <p:nvPicPr>
          <p:cNvPr id="6" name="Picture 2" descr="D:\Мои рисунки\Книги\kniga7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3786190"/>
            <a:ext cx="1746262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2428868"/>
            <a:ext cx="7000924" cy="164307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8000" i="1" dirty="0" smtClean="0">
                <a:latin typeface="Times New Roman" pitchFamily="18" charset="0"/>
                <a:cs typeface="Times New Roman" pitchFamily="18" charset="0"/>
              </a:rPr>
              <a:t>Спасибо за игру!</a:t>
            </a:r>
            <a:endParaRPr lang="ru-RU" sz="8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f33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28860" y="3714752"/>
            <a:ext cx="1643074" cy="1597988"/>
          </a:xfrm>
          <a:prstGeom prst="rect">
            <a:avLst/>
          </a:prstGeom>
          <a:noFill/>
          <a:ln/>
        </p:spPr>
      </p:pic>
      <p:pic>
        <p:nvPicPr>
          <p:cNvPr id="5" name="Picture 4" descr="f33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H="1">
            <a:off x="4929190" y="3786190"/>
            <a:ext cx="1633550" cy="1597988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/>
          <p:cNvSpPr>
            <a:spLocks noGrp="1" noChangeArrowheads="1"/>
          </p:cNvSpPr>
          <p:nvPr>
            <p:ph type="title"/>
          </p:nvPr>
        </p:nvSpPr>
        <p:spPr>
          <a:xfrm>
            <a:off x="642910" y="571480"/>
            <a:ext cx="7315200" cy="1676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 smtClean="0">
                <a:latin typeface="Times New Roman" pitchFamily="18" charset="0"/>
              </a:rPr>
              <a:t>2. Сколько острых углов в 2009 тупоугольных треугольниках?</a:t>
            </a:r>
            <a:endParaRPr lang="ru-RU" b="0" dirty="0" smtClean="0">
              <a:latin typeface="Times New Roman" pitchFamily="18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2362200"/>
            <a:ext cx="3200400" cy="3724275"/>
          </a:xfrm>
        </p:spPr>
        <p:txBody>
          <a:bodyPr/>
          <a:lstStyle/>
          <a:p>
            <a:pPr eaLnBrk="1" hangingPunct="1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    0</a:t>
            </a:r>
          </a:p>
          <a:p>
            <a:pPr eaLnBrk="1" hangingPunct="1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    2009</a:t>
            </a:r>
          </a:p>
          <a:p>
            <a:pPr eaLnBrk="1" hangingPunct="1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   4018 </a:t>
            </a:r>
          </a:p>
          <a:p>
            <a:pPr eaLnBrk="1" hangingPunct="1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     6027  </a:t>
            </a:r>
          </a:p>
        </p:txBody>
      </p:sp>
      <p:pic>
        <p:nvPicPr>
          <p:cNvPr id="4098" name="Picture 2" descr="D:\Мои рисунки\Учеба и наука\инструменты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000240"/>
            <a:ext cx="3000396" cy="3515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uiExpand="1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Правильный ответ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Мои рисунки\Учеба и наука\инструменты.wm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357430"/>
            <a:ext cx="2071702" cy="242748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428992" y="2714620"/>
            <a:ext cx="45720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</a:rPr>
              <a:t>в 2009 тупоугольных треугольниках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4018</a:t>
            </a:r>
            <a:r>
              <a:rPr lang="ru-RU" sz="3600" dirty="0" smtClean="0">
                <a:latin typeface="Times New Roman" pitchFamily="18" charset="0"/>
              </a:rPr>
              <a:t> острых углов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Мои рисунки\Учеба и наука\science09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1928802"/>
            <a:ext cx="2143140" cy="3571900"/>
          </a:xfrm>
          <a:prstGeom prst="rect">
            <a:avLst/>
          </a:prstGeom>
          <a:ln>
            <a:noFill/>
          </a:ln>
        </p:spPr>
      </p:pic>
      <p:sp>
        <p:nvSpPr>
          <p:cNvPr id="21508" name="AutoShape 4"/>
          <p:cNvSpPr>
            <a:spLocks noGrp="1" noChangeArrowheads="1"/>
          </p:cNvSpPr>
          <p:nvPr>
            <p:ph type="title"/>
          </p:nvPr>
        </p:nvSpPr>
        <p:spPr>
          <a:xfrm>
            <a:off x="428596" y="1000108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 Расположите в порядке возрастания плотностей следующих веществ: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357554" y="2357430"/>
            <a:ext cx="4800600" cy="3800475"/>
          </a:xfrm>
        </p:spPr>
        <p:txBody>
          <a:bodyPr/>
          <a:lstStyle/>
          <a:p>
            <a:pPr eaLnBrk="1" hangingPunct="1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   Водяной пар</a:t>
            </a:r>
          </a:p>
          <a:p>
            <a:pPr eaLnBrk="1" hangingPunct="1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   Вода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   Лед 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    Ртуть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000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1000"/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>
          <a:xfrm>
            <a:off x="500034" y="500042"/>
            <a:ext cx="8229600" cy="114300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Правильное расположение: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785918" y="1500174"/>
            <a:ext cx="6357982" cy="457203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 </a:t>
            </a: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Водяной пар (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=0,590 кг/ м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Лед (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= 900 кг/ м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Вода (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= 1000кг/ м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Ртуть (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= 13600 кг/м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)</a:t>
            </a:r>
            <a:endParaRPr lang="el-GR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:\Мои рисунки\Учеба и наука\science09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2857496"/>
            <a:ext cx="928694" cy="1547823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1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1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10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Grp="1" noChangeArrowheads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Сколько корней имеет данное уравнение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 X – 4 I = 3?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3428992" y="2857496"/>
            <a:ext cx="3786214" cy="2571768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    ОДИН </a:t>
            </a:r>
          </a:p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      ТРИ</a:t>
            </a:r>
          </a:p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      ДВА</a:t>
            </a:r>
          </a:p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Г     НЕТ КОРНЕЙ</a:t>
            </a:r>
          </a:p>
        </p:txBody>
      </p:sp>
      <p:pic>
        <p:nvPicPr>
          <p:cNvPr id="2050" name="Picture 2" descr="D:\Мои рисунки\Учеба и наука\is[26]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571744"/>
            <a:ext cx="1840645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710</TotalTime>
  <Words>1074</Words>
  <PresentationFormat>Экран (4:3)</PresentationFormat>
  <Paragraphs>205</Paragraphs>
  <Slides>43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Физико – математический </vt:lpstr>
      <vt:lpstr> </vt:lpstr>
      <vt:lpstr>1. Расположите в порядке возрастания развиваемой скорости следующих животных:</vt:lpstr>
      <vt:lpstr>Правильное расположение: </vt:lpstr>
      <vt:lpstr>2. Сколько острых углов в 2009 тупоугольных треугольниках?</vt:lpstr>
      <vt:lpstr>Правильный ответ В</vt:lpstr>
      <vt:lpstr>3. Расположите в порядке возрастания плотностей следующих веществ: </vt:lpstr>
      <vt:lpstr>Правильное расположение:  </vt:lpstr>
      <vt:lpstr>4. Сколько корней имеет данное уравнение I X – 4 I = 3?</vt:lpstr>
      <vt:lpstr>Правильный ответ  В</vt:lpstr>
      <vt:lpstr>5. Расположите в порядке возрастания массы указанные величины:</vt:lpstr>
      <vt:lpstr>Правильное расположение:</vt:lpstr>
      <vt:lpstr>6.  Три поросёнка построили три домика из соломы, из прутьев и из камней.  Каждый из них получил один домик:  Ниф-Ниф – не из камней и не из прутьев;  Нуф-Нуф – не из камней.  Какой домик достался Наф-Нафу?</vt:lpstr>
      <vt:lpstr>Правильный ответ А</vt:lpstr>
      <vt:lpstr>7. Расположите единицы измерения в порядке соответствующих им физических величин:     1) длина               2)  объем 3) масса                4) сила  </vt:lpstr>
      <vt:lpstr>Правильное расположение:</vt:lpstr>
      <vt:lpstr>8. Расположите приборы в порядке измерения        1) длины         2) температуры 3) давления    4) скорости</vt:lpstr>
      <vt:lpstr>Правильное расположение :</vt:lpstr>
      <vt:lpstr>9. Отношение прилежащего катета к гипотенузе в прямоугольном треугольнике называют </vt:lpstr>
      <vt:lpstr>Правильный ответ: Б</vt:lpstr>
      <vt:lpstr>10. Кто из учёных благодаря яблоку     открыл закон   </vt:lpstr>
      <vt:lpstr>Правильный ответ: А</vt:lpstr>
      <vt:lpstr>11. Какая из величин наибольшая?</vt:lpstr>
      <vt:lpstr>Правильный ответ: А</vt:lpstr>
      <vt:lpstr>12. Вода замёрзла и превратилась в лёд. Изменились ли при этом сами молекулы воды?</vt:lpstr>
      <vt:lpstr>Правильный ответ: А.</vt:lpstr>
      <vt:lpstr>13. Что такое 1/86400 части суток?</vt:lpstr>
      <vt:lpstr>Правильный ответ: Г </vt:lpstr>
      <vt:lpstr>14. При покупке стиральной машины стоимостью 6500р. Покупатель предъявил вырезанную из газеты рекламу, дающую право на   5 %  скидку. Сколько он заплатил за машину?  </vt:lpstr>
      <vt:lpstr>Правильный ответ:  В</vt:lpstr>
      <vt:lpstr>15. Кто из учёных вошёл в историю благодаря купанию в ванне?</vt:lpstr>
      <vt:lpstr>Правильный ответ:  Г.</vt:lpstr>
      <vt:lpstr>16. Масса Луны равна 7,35 10 22кг.  Выразите массу Луны в миллионах тонн.</vt:lpstr>
      <vt:lpstr>Правильный ответ: Б</vt:lpstr>
      <vt:lpstr>17. В кармане моём замечательный друг: Он знает, где север и знает, где юг</vt:lpstr>
      <vt:lpstr>Правильный ответ:  Б.</vt:lpstr>
      <vt:lpstr>18. В каком случае верно равенство:  </vt:lpstr>
      <vt:lpstr>Правильный ответ:</vt:lpstr>
      <vt:lpstr>19. Кто из великих ученых изображён на фотографии?</vt:lpstr>
      <vt:lpstr>Правильный ответ: Б</vt:lpstr>
      <vt:lpstr>20. Расшифровать слова Галилея</vt:lpstr>
      <vt:lpstr>Правильный ответ:</vt:lpstr>
      <vt:lpstr>Слайд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marina</cp:lastModifiedBy>
  <cp:revision>102</cp:revision>
  <dcterms:modified xsi:type="dcterms:W3CDTF">2009-12-26T18:27:24Z</dcterms:modified>
</cp:coreProperties>
</file>