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2" r:id="rId7"/>
    <p:sldId id="261" r:id="rId8"/>
    <p:sldId id="264" r:id="rId9"/>
    <p:sldId id="258" r:id="rId10"/>
    <p:sldId id="276" r:id="rId11"/>
    <p:sldId id="281" r:id="rId12"/>
    <p:sldId id="277" r:id="rId13"/>
    <p:sldId id="279" r:id="rId14"/>
    <p:sldId id="265" r:id="rId15"/>
    <p:sldId id="266" r:id="rId16"/>
    <p:sldId id="263" r:id="rId17"/>
    <p:sldId id="267" r:id="rId18"/>
    <p:sldId id="268" r:id="rId19"/>
    <p:sldId id="269" r:id="rId20"/>
    <p:sldId id="284" r:id="rId21"/>
    <p:sldId id="285" r:id="rId22"/>
    <p:sldId id="286" r:id="rId23"/>
    <p:sldId id="287" r:id="rId24"/>
    <p:sldId id="288" r:id="rId25"/>
    <p:sldId id="270" r:id="rId26"/>
    <p:sldId id="271" r:id="rId27"/>
    <p:sldId id="272" r:id="rId28"/>
    <p:sldId id="273" r:id="rId29"/>
    <p:sldId id="280" r:id="rId30"/>
    <p:sldId id="282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4707-F43B-4C87-AA8E-ED9E498D0D03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0B4E-0856-4CA7-B5BD-1E6449B3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http://i89.beon.ru/75/93/209375/36/11774436/26291983.jpeg" TargetMode="External"/><Relationship Id="rId2" Type="http://schemas.openxmlformats.org/officeDocument/2006/relationships/hyperlink" Target="http://oneinthisworld.beon.ru/photos/392-741-343d563efb-600-jpe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oneinthisworld.beon.ru/photos/392-748-26291983-jpg.html" TargetMode="External"/><Relationship Id="rId4" Type="http://schemas.openxmlformats.org/officeDocument/2006/relationships/image" Target="http://i89.beon.ru/75/93/209375/35/11774335/343d563efb_600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../Allen_Dalles___Poslevoennaya_doktrina_SSHA__otryvok_.mp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hyperlink" Target="http://oneinthisworld.beon.ru/photos/392-743-18164803-16186657-14138580-jpeg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i89.beon.ru/75/93/209375/1/avatars/1.gif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iteh.beon.ru/" TargetMode="External"/><Relationship Id="rId9" Type="http://schemas.openxmlformats.org/officeDocument/2006/relationships/image" Target="http://i89.beon.ru/75/93/209375/78/11774378/18164803_16186657_14138580.jp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neinthisworld.beon.ru/photos/392-738-09-goth-95612-jpeg.html" TargetMode="External"/><Relationship Id="rId3" Type="http://schemas.openxmlformats.org/officeDocument/2006/relationships/image" Target="../media/image12.png"/><Relationship Id="rId7" Type="http://schemas.openxmlformats.org/officeDocument/2006/relationships/image" Target="http://i89.beon.ru/75/93/209375/4/11774304/014.jpe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oneinthisworld.beon.ru/photos/392-740-014-jpeg.html" TargetMode="External"/><Relationship Id="rId10" Type="http://schemas.openxmlformats.org/officeDocument/2006/relationships/image" Target="http://i89.beon.ru/75/93/209375/73/11774273/09_goth_95612.jpeg" TargetMode="External"/><Relationship Id="rId4" Type="http://schemas.openxmlformats.org/officeDocument/2006/relationships/image" Target="http://beon.ru/i/emp.gif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Согласно Толковому словарю В.Даля, </a:t>
            </a:r>
            <a:r>
              <a:rPr lang="ru-RU" sz="3200" b="1" dirty="0">
                <a:solidFill>
                  <a:srgbClr val="FF0000"/>
                </a:solidFill>
              </a:rPr>
              <a:t>секта</a:t>
            </a:r>
            <a:r>
              <a:rPr lang="ru-RU" b="1" dirty="0"/>
              <a:t> - братство, принявшее свое, отдельное учение о вере; согласие, толк,</a:t>
            </a:r>
            <a:r>
              <a:rPr lang="ru-RU" sz="1100" b="1" dirty="0"/>
              <a:t> </a:t>
            </a:r>
            <a:r>
              <a:rPr lang="ru-RU" b="1" dirty="0"/>
              <a:t>раскол или</a:t>
            </a:r>
            <a:r>
              <a:rPr lang="ru-RU" sz="28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ересь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500438"/>
            <a:ext cx="77867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Сегодня принято считать:  </a:t>
            </a:r>
            <a:r>
              <a:rPr lang="ru-RU" sz="2000" b="1" u="sng" dirty="0" smtClean="0">
                <a:solidFill>
                  <a:srgbClr val="FF0000"/>
                </a:solidFill>
              </a:rPr>
              <a:t>Секта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- организация или группа лиц, замкнувшихся в своих интересах (в том числе культовых</a:t>
            </a:r>
            <a:r>
              <a:rPr lang="ru-RU" sz="2000" b="1" dirty="0" smtClean="0">
                <a:solidFill>
                  <a:srgbClr val="FF0000"/>
                </a:solidFill>
              </a:rPr>
              <a:t>), </a:t>
            </a:r>
            <a:r>
              <a:rPr lang="ru-RU" sz="2000" b="1" dirty="0">
                <a:solidFill>
                  <a:srgbClr val="FF0000"/>
                </a:solidFill>
              </a:rPr>
              <a:t>безразличных или противоречащих </a:t>
            </a:r>
            <a:r>
              <a:rPr lang="ru-RU" sz="2000" b="1" dirty="0" smtClean="0">
                <a:solidFill>
                  <a:srgbClr val="FF0000"/>
                </a:solidFill>
              </a:rPr>
              <a:t>им самим.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16" y="142852"/>
            <a:ext cx="48577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ГОТИЧЕСКОЕ МИРОВОЗЗРЕНИЕ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В целом готы характеризуют свое мировоззрение как «романтично-депрессивный взгляд на жизнь».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Эталонному образу гота присущи: замкнутость, «частые депрессии», меланхолия, повышенная ранимость, мизантропия, эстетство, мистицизм, неприятие стереотипов поведения и стандартов внешнего вида.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Также характерной чертой большинства готов является восприятие смерти как фетиша. В контексте готической культуры часто употребляется слово «</a:t>
            </a:r>
            <a:r>
              <a:rPr lang="ru-RU" b="1" dirty="0" err="1" smtClean="0">
                <a:latin typeface="Comic Sans MS" pitchFamily="66" charset="0"/>
              </a:rPr>
              <a:t>танатофилия</a:t>
            </a:r>
            <a:r>
              <a:rPr lang="ru-RU" b="1" dirty="0" smtClean="0">
                <a:latin typeface="Comic Sans MS" pitchFamily="66" charset="0"/>
              </a:rPr>
              <a:t>». Сами готы дают ему следующее толкование: «этот термин (</a:t>
            </a:r>
            <a:r>
              <a:rPr lang="ru-RU" b="1" dirty="0" err="1" smtClean="0">
                <a:latin typeface="Comic Sans MS" pitchFamily="66" charset="0"/>
              </a:rPr>
              <a:t>танатофилия</a:t>
            </a:r>
            <a:r>
              <a:rPr lang="ru-RU" b="1" dirty="0" smtClean="0">
                <a:latin typeface="Comic Sans MS" pitchFamily="66" charset="0"/>
              </a:rPr>
              <a:t>) следует рассматривать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как стремление индивида к использованию практик и сюжетов, связанных со смертью и умиранием, а именно посещение кладбищ и руин, заимствование некоторых элементов декадентской эстетики, игры в вампиров (не мертвых и не живых).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074" name="Picture 2" descr="gft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714776" cy="3488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62788_normal_M511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3"/>
            <a:ext cx="4714908" cy="3538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071942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На своих сборищах они обсуждают, как они пытались покончить жизнь самоубийством. Гордятся тем, что они побывали на больничных койках. Гордятся тем, что они лежали в психиатрической клинике.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Если парень и девушка встречаются, то пьют кровь друг друга, т.к. считают это проявлением нежности и доверия.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5725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Эстетика готов базируется на </a:t>
            </a:r>
            <a:r>
              <a:rPr lang="ru-RU" sz="2000" b="1" dirty="0" err="1" smtClean="0">
                <a:solidFill>
                  <a:schemeClr val="accent2"/>
                </a:solidFill>
              </a:rPr>
              <a:t>околосатанистской</a:t>
            </a:r>
            <a:r>
              <a:rPr lang="ru-RU" sz="2000" b="1" dirty="0" smtClean="0">
                <a:solidFill>
                  <a:schemeClr val="accent2"/>
                </a:solidFill>
              </a:rPr>
              <a:t>, </a:t>
            </a:r>
            <a:r>
              <a:rPr lang="ru-RU" sz="2000" b="1" dirty="0" err="1" smtClean="0">
                <a:solidFill>
                  <a:schemeClr val="accent2"/>
                </a:solidFill>
              </a:rPr>
              <a:t>панковской</a:t>
            </a:r>
            <a:r>
              <a:rPr lang="ru-RU" sz="2000" b="1" dirty="0" smtClean="0">
                <a:solidFill>
                  <a:schemeClr val="accent2"/>
                </a:solidFill>
              </a:rPr>
              <a:t>, ролевой и оккультной атрибутике.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Готы </a:t>
            </a:r>
            <a:r>
              <a:rPr lang="ru-RU" sz="2000" b="1" dirty="0" smtClean="0"/>
              <a:t>используют большое количество шокирующей внешней атрибутики: обильной косметики под «трупы», «вампиров», «чертей», «ведьм-колдунов»</a:t>
            </a:r>
            <a:r>
              <a:rPr lang="ru-RU" sz="2000" b="1" dirty="0" smtClean="0">
                <a:solidFill>
                  <a:schemeClr val="accent2"/>
                </a:solidFill>
              </a:rPr>
              <a:t>. Однако эта атрибутика предназначена для посещения клубов и пребывать на улице в таком виде готы обычно опасаются.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/>
              <a:t>Одежда в стиле «</a:t>
            </a:r>
            <a:r>
              <a:rPr lang="ru-RU" sz="2000" b="1" dirty="0" err="1" smtClean="0"/>
              <a:t>унисекс</a:t>
            </a:r>
            <a:r>
              <a:rPr lang="ru-RU" sz="2000" b="1" dirty="0" smtClean="0"/>
              <a:t>» и декларируемая </a:t>
            </a:r>
            <a:r>
              <a:rPr lang="ru-RU" sz="2000" b="1" dirty="0" err="1" smtClean="0"/>
              <a:t>андрогинность</a:t>
            </a:r>
            <a:r>
              <a:rPr lang="ru-RU" sz="2000" b="1" dirty="0" smtClean="0"/>
              <a:t> готов иногда не дает возможность определить пол подростка-гота.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Заметной частью субкультуры является «фетиш - эстетика», взявшая внешние атрибуты у </a:t>
            </a:r>
            <a:r>
              <a:rPr lang="ru-RU" sz="2000" b="1" dirty="0" err="1" smtClean="0">
                <a:solidFill>
                  <a:schemeClr val="accent2"/>
                </a:solidFill>
              </a:rPr>
              <a:t>садомазахистов</a:t>
            </a:r>
            <a:r>
              <a:rPr lang="ru-RU" sz="2000" b="1" dirty="0" smtClean="0">
                <a:solidFill>
                  <a:schemeClr val="accent2"/>
                </a:solidFill>
              </a:rPr>
              <a:t>, а для готов-вампиров – бисексуальное поведение. При этом гомосексуализм может выступать как в качестве декларируемого, так и в качестве реального поведения.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/>
              <a:t>Практикуются прогулки по кладбищам и поклонение всему, что связано со смертью, </a:t>
            </a:r>
            <a:r>
              <a:rPr lang="ru-RU" sz="2000" b="1" dirty="0" smtClean="0">
                <a:solidFill>
                  <a:schemeClr val="accent2"/>
                </a:solidFill>
              </a:rPr>
              <a:t>причем сами готы рассматривают это как наиболее существенное отличие своего движения от остальных молодежных субкультур.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h392741" descr="http://i89.beon.ru/75/93/209375/35/11774335/343d563efb_60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215206" y="4572000"/>
            <a:ext cx="1514475" cy="2286000"/>
          </a:xfrm>
          <a:prstGeom prst="rect">
            <a:avLst/>
          </a:prstGeom>
          <a:noFill/>
        </p:spPr>
      </p:pic>
      <p:pic>
        <p:nvPicPr>
          <p:cNvPr id="4" name="ph392748" descr="http://i89.beon.ru/75/93/209375/36/11774436/26291983.jpe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14348" y="4714884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th_wedding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071834" cy="46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-main-pic" descr="Картинка 2 из 644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5072074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Помимо пропаганды смерти и всего, что с ней связано, эти подростки пропагандируют бисексуальность, потому что в этих культурах мальчики очень похожи на девочек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ужас\оно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3"/>
            <a:ext cx="4018387" cy="3214710"/>
          </a:xfrm>
          <a:prstGeom prst="rect">
            <a:avLst/>
          </a:prstGeom>
          <a:noFill/>
        </p:spPr>
      </p:pic>
      <p:pic>
        <p:nvPicPr>
          <p:cNvPr id="4098" name="Picture 2" descr="734dc1eec717d868d39f505aa9c1612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071966" cy="49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Молодёжь, которая считает себя ЭМО или ГОТЫ, не имеет пола.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Они считают себя </a:t>
            </a:r>
            <a:r>
              <a:rPr lang="ru-RU" sz="3200" b="1" dirty="0" smtClean="0">
                <a:latin typeface="Comic Sans MS" pitchFamily="66" charset="0"/>
              </a:rPr>
              <a:t>ОНО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54" y="5214950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Я-КУКЛА!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Управляйте мной как хотите, я буду делать, что скажут …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51" name="Picture 3" descr="C:\Users\1\Pictures\ужас\корсе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214710" cy="4935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b5be047d51dfccf2a16e43ee48d990f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42862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ужас\крыш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214578" cy="2952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2143116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Скажите: Прыгай!</a:t>
            </a:r>
          </a:p>
          <a:p>
            <a:r>
              <a:rPr lang="ru-RU" sz="3200" dirty="0" smtClean="0">
                <a:latin typeface="Comic Sans MS" pitchFamily="66" charset="0"/>
              </a:rPr>
              <a:t>Я прыгну!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075" name="Picture 3" descr="C:\Users\1\Pictures\ужас\прыг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47790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ужас\пистолет.bmp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1471" y="785794"/>
            <a:ext cx="28575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86182" y="2357430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Скажите: Застрелись!</a:t>
            </a:r>
          </a:p>
          <a:p>
            <a:r>
              <a:rPr lang="ru-RU" sz="3200" dirty="0" smtClean="0">
                <a:latin typeface="Comic Sans MS" pitchFamily="66" charset="0"/>
              </a:rPr>
              <a:t>Я стрельну!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099" name="Picture 3" descr="C:\Users\1\Pictures\ужас\выстрел.bmp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000628" y="3571876"/>
            <a:ext cx="3571900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ужас\линия.bmp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20" y="142852"/>
            <a:ext cx="3429024" cy="298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214686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Скажите: Ложись под поезд!  Я лягу!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122" name="Picture 2" descr="C:\Users\1\Pictures\ужас\рельсы.bmp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714876" y="3786190"/>
            <a:ext cx="3929090" cy="294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ужас\парень.bmp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92877" y="1857364"/>
            <a:ext cx="3482603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614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«Я ГОТОВ РЕЗАТЬ ВЕНЫ ХОТЬ КАЖДЫЙ ДЕНЬ! ЭТО КРУТО!»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6147" name="Picture 3" descr="C:\Users\1\Pictures\ужас\вены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ужас\2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3643338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7786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Контроль сознания ("незаконное влияние", "реформирование мышления",</a:t>
            </a:r>
            <a:r>
              <a:rPr lang="ru-RU" b="1" dirty="0"/>
              <a:t> </a:t>
            </a:r>
            <a:r>
              <a:rPr lang="ru-RU" b="1" i="1" dirty="0"/>
              <a:t>"программирование"</a:t>
            </a:r>
            <a:r>
              <a:rPr lang="ru-RU" b="1" dirty="0"/>
              <a:t>) - это сознательное насильственное управление психикой и поведением, психологическое воздействие для достижения одностороннего выигрыша посредством скрытого побуждения другого человека к совершению определенных действий (в пользу манипулятора) с использованием насильственного или якобы ненасильственного обращения в веру (внедрение убеждения) или техники модификации поведения без информированного (осознанного) согласия или с индуцированного согласия того человека, к которому эту технику применяют.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49128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11. Не упускай случая поговорить о смерти с кем бы то ни было. Например, когда эти намазанные </a:t>
            </a:r>
            <a:r>
              <a:rPr lang="ru-RU" sz="2000" dirty="0" err="1" smtClean="0">
                <a:solidFill>
                  <a:schemeClr val="tx2"/>
                </a:solidFill>
              </a:rPr>
              <a:t>дуры</a:t>
            </a:r>
            <a:r>
              <a:rPr lang="ru-RU" sz="2000" dirty="0" smtClean="0">
                <a:solidFill>
                  <a:schemeClr val="tx2"/>
                </a:solidFill>
              </a:rPr>
              <a:t> на работе опять затевают разговор о том кто сколько загребает и почему это им не фига не перепадает, напомни им, что деньги - мусор и что "будете подыхать - с собой не заберете".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12. Вместо приветствия и прощания говори "</a:t>
            </a:r>
            <a:r>
              <a:rPr lang="ru-RU" sz="2000" dirty="0" err="1" smtClean="0">
                <a:solidFill>
                  <a:schemeClr val="tx2"/>
                </a:solidFill>
              </a:rPr>
              <a:t>Memento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mori</a:t>
            </a:r>
            <a:r>
              <a:rPr lang="ru-RU" sz="2000" dirty="0" smtClean="0">
                <a:solidFill>
                  <a:schemeClr val="tx2"/>
                </a:solidFill>
              </a:rPr>
              <a:t>".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15. Если тебе уж совсем неприятны садомазохистские штучки - попробуй хотя бы заниматься сексом прикованным к кровати наручниками.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16. Никогда не отказывайся от предложения провести ночь на кладбище.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18. Читай демонологическую литературу.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50 </a:t>
            </a:r>
            <a:r>
              <a:rPr lang="ru-RU" sz="2400" b="1" dirty="0" smtClean="0">
                <a:solidFill>
                  <a:schemeClr val="tx2"/>
                </a:solidFill>
              </a:rPr>
              <a:t>правил </a:t>
            </a:r>
            <a:r>
              <a:rPr lang="ru-RU" sz="2400" b="1" dirty="0" smtClean="0">
                <a:solidFill>
                  <a:schemeClr val="tx2"/>
                </a:solidFill>
              </a:rPr>
              <a:t>Готики, выдержки из них: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2. Раскрась все в черное.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4. ВСЕГДА помни о смерти.</a:t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868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21. Напиши на себя некролог.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22. Никогда не упускай случая </a:t>
            </a:r>
            <a:r>
              <a:rPr lang="ru-RU" sz="2000" dirty="0" smtClean="0">
                <a:solidFill>
                  <a:schemeClr val="tx2"/>
                </a:solidFill>
              </a:rPr>
              <a:t>напиться: </a:t>
            </a:r>
            <a:r>
              <a:rPr lang="ru-RU" sz="2000" dirty="0" smtClean="0">
                <a:solidFill>
                  <a:schemeClr val="tx2"/>
                </a:solidFill>
              </a:rPr>
              <a:t>горе-то, оно ведь пьющее.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22. Помни, что наркотики для гота - не источник пошлого наслаждения, а средство самоуничтожения ради искусства, а также ради самоуничтожения.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23. Если ты вдруг страстно возжелаешь умереть, не торопись: сперва изобрети изысканный способ уйти из жизни.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24. Разнести себе голову выстрелом из дробовика - </a:t>
            </a:r>
            <a:r>
              <a:rPr lang="ru-RU" sz="2000" dirty="0" err="1" smtClean="0">
                <a:solidFill>
                  <a:schemeClr val="tx2"/>
                </a:solidFill>
              </a:rPr>
              <a:t>антиэстетично</a:t>
            </a:r>
            <a:r>
              <a:rPr lang="ru-RU" sz="2000" dirty="0" smtClean="0">
                <a:solidFill>
                  <a:schemeClr val="tx2"/>
                </a:solidFill>
              </a:rPr>
              <a:t>. Придумай что-нибудь получше.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25. В отношениях с </a:t>
            </a:r>
            <a:r>
              <a:rPr lang="ru-RU" sz="2000" dirty="0" err="1" smtClean="0">
                <a:solidFill>
                  <a:schemeClr val="tx2"/>
                </a:solidFill>
              </a:rPr>
              <a:t>неготами</a:t>
            </a:r>
            <a:r>
              <a:rPr lang="ru-RU" sz="2000" dirty="0" smtClean="0">
                <a:solidFill>
                  <a:schemeClr val="tx2"/>
                </a:solidFill>
              </a:rPr>
              <a:t> всячески проявляй свою </a:t>
            </a:r>
            <a:r>
              <a:rPr lang="ru-RU" sz="2000" dirty="0" err="1" smtClean="0">
                <a:solidFill>
                  <a:schemeClr val="tx2"/>
                </a:solidFill>
              </a:rPr>
              <a:t>готичность</a:t>
            </a:r>
            <a:r>
              <a:rPr lang="ru-RU" sz="2000" dirty="0" smtClean="0">
                <a:solidFill>
                  <a:schemeClr val="tx2"/>
                </a:solidFill>
              </a:rPr>
              <a:t>. Например, на работе в перерыв засядь в уголке с томиком Энн </a:t>
            </a:r>
            <a:r>
              <a:rPr lang="ru-RU" sz="2000" dirty="0" err="1" smtClean="0">
                <a:solidFill>
                  <a:schemeClr val="tx2"/>
                </a:solidFill>
              </a:rPr>
              <a:t>Рэтклифф</a:t>
            </a:r>
            <a:r>
              <a:rPr lang="ru-RU" sz="2000" dirty="0" smtClean="0">
                <a:solidFill>
                  <a:schemeClr val="tx2"/>
                </a:solidFill>
              </a:rPr>
              <a:t> или Энн </a:t>
            </a:r>
            <a:r>
              <a:rPr lang="ru-RU" sz="2000" dirty="0" err="1" smtClean="0">
                <a:solidFill>
                  <a:schemeClr val="tx2"/>
                </a:solidFill>
              </a:rPr>
              <a:t>Райс</a:t>
            </a:r>
            <a:r>
              <a:rPr lang="ru-RU" sz="2000" dirty="0" smtClean="0">
                <a:solidFill>
                  <a:schemeClr val="tx2"/>
                </a:solidFill>
              </a:rPr>
              <a:t> - спиной к сослуживцам, но так, чтобы им было видно, ЧТО ты читаешь</a:t>
            </a:r>
            <a:r>
              <a:rPr lang="ru-RU" sz="2000" dirty="0" smtClean="0">
                <a:solidFill>
                  <a:schemeClr val="tx2"/>
                </a:solidFill>
              </a:rPr>
              <a:t>..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28. Не пользуйся словами типа "жизнь", "жив" и </a:t>
            </a:r>
            <a:r>
              <a:rPr lang="ru-RU" sz="2000" dirty="0" err="1" smtClean="0">
                <a:solidFill>
                  <a:schemeClr val="tx2"/>
                </a:solidFill>
              </a:rPr>
              <a:t>т.д</a:t>
            </a:r>
            <a:r>
              <a:rPr lang="ru-RU" sz="2000" dirty="0" smtClean="0">
                <a:solidFill>
                  <a:schemeClr val="tx2"/>
                </a:solidFill>
              </a:rPr>
              <a:t>, тем более по отношению к себе. Вместо этого говори: "</a:t>
            </a:r>
            <a:r>
              <a:rPr lang="ru-RU" sz="2000" dirty="0" err="1" smtClean="0">
                <a:solidFill>
                  <a:schemeClr val="tx2"/>
                </a:solidFill>
              </a:rPr>
              <a:t>несмерть</a:t>
            </a:r>
            <a:r>
              <a:rPr lang="ru-RU" sz="2000" dirty="0" smtClean="0">
                <a:solidFill>
                  <a:schemeClr val="tx2"/>
                </a:solidFill>
              </a:rPr>
              <a:t>", "</a:t>
            </a:r>
            <a:r>
              <a:rPr lang="ru-RU" sz="2000" dirty="0" err="1" smtClean="0">
                <a:solidFill>
                  <a:schemeClr val="tx2"/>
                </a:solidFill>
              </a:rPr>
              <a:t>немертв</a:t>
            </a:r>
            <a:r>
              <a:rPr lang="ru-RU" sz="2000" dirty="0" smtClean="0">
                <a:solidFill>
                  <a:schemeClr val="tx2"/>
                </a:solidFill>
              </a:rPr>
              <a:t>"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31. При случае процитируй </a:t>
            </a:r>
            <a:r>
              <a:rPr lang="ru-RU" sz="2000" dirty="0" err="1" smtClean="0">
                <a:solidFill>
                  <a:schemeClr val="tx2"/>
                </a:solidFill>
              </a:rPr>
              <a:t>Курта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Кобейна</a:t>
            </a:r>
            <a:r>
              <a:rPr lang="ru-RU" sz="2000" dirty="0" smtClean="0">
                <a:solidFill>
                  <a:schemeClr val="tx2"/>
                </a:solidFill>
              </a:rPr>
              <a:t>: "I </a:t>
            </a:r>
            <a:r>
              <a:rPr lang="ru-RU" sz="2000" dirty="0" err="1" smtClean="0">
                <a:solidFill>
                  <a:schemeClr val="tx2"/>
                </a:solidFill>
              </a:rPr>
              <a:t>hate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myself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and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want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to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die</a:t>
            </a:r>
            <a:r>
              <a:rPr lang="ru-RU" sz="2000" dirty="0" smtClean="0">
                <a:solidFill>
                  <a:schemeClr val="tx2"/>
                </a:solidFill>
              </a:rPr>
              <a:t>!".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32. При разговоре с готами на музыкальную тему говори, что металл - </a:t>
            </a:r>
            <a:r>
              <a:rPr lang="ru-RU" sz="2000" dirty="0" err="1" smtClean="0">
                <a:solidFill>
                  <a:schemeClr val="tx2"/>
                </a:solidFill>
              </a:rPr>
              <a:t>дерьмо</a:t>
            </a:r>
            <a:r>
              <a:rPr lang="ru-RU" sz="2000" dirty="0" smtClean="0">
                <a:solidFill>
                  <a:schemeClr val="tx2"/>
                </a:solidFill>
              </a:rPr>
              <a:t> и ты признаешь только "истинную готику" типа </a:t>
            </a:r>
            <a:r>
              <a:rPr lang="ru-RU" sz="2000" dirty="0" err="1" smtClean="0">
                <a:solidFill>
                  <a:schemeClr val="tx2"/>
                </a:solidFill>
              </a:rPr>
              <a:t>Black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Tape</a:t>
            </a:r>
            <a:r>
              <a:rPr lang="ru-RU" sz="2000" dirty="0" smtClean="0">
                <a:solidFill>
                  <a:schemeClr val="tx2"/>
                </a:solidFill>
              </a:rPr>
              <a:t> и </a:t>
            </a:r>
            <a:r>
              <a:rPr lang="ru-RU" sz="2000" dirty="0" err="1" smtClean="0">
                <a:solidFill>
                  <a:schemeClr val="tx2"/>
                </a:solidFill>
              </a:rPr>
              <a:t>Sopor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Aeternus</a:t>
            </a:r>
            <a:r>
              <a:rPr lang="ru-RU" sz="2000" dirty="0" smtClean="0">
                <a:solidFill>
                  <a:schemeClr val="tx2"/>
                </a:solidFill>
              </a:rPr>
              <a:t>. Это тебя ни к чему не обязывает: если любишь металл - продолжай его слушать…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34. Если ты </a:t>
            </a:r>
            <a:r>
              <a:rPr lang="ru-RU" sz="2000" dirty="0" err="1" smtClean="0">
                <a:solidFill>
                  <a:schemeClr val="tx2"/>
                </a:solidFill>
              </a:rPr>
              <a:t>готик-музыкант</a:t>
            </a:r>
            <a:r>
              <a:rPr lang="ru-RU" sz="2000" dirty="0" smtClean="0">
                <a:solidFill>
                  <a:schemeClr val="tx2"/>
                </a:solidFill>
              </a:rPr>
              <a:t>, запомни: никаких русскоязычных песен! Все песни должны быть как минимум на заумном английском, главное, чтобы никто ничего не понял!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36. Не особенно заботься о текстах своих песен. Неважно, что в них нет смысла - главное, чтобы было изысканно и непонятно.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42. Всегда говори, что твои любимые алкогольные напитки - кагор и абсент, даже если пьешь только пиво и водку.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43. Только для </a:t>
            </a:r>
            <a:r>
              <a:rPr lang="ru-RU" sz="2000" dirty="0" err="1" smtClean="0">
                <a:solidFill>
                  <a:schemeClr val="tx2"/>
                </a:solidFill>
              </a:rPr>
              <a:t>goth-girls</a:t>
            </a:r>
            <a:r>
              <a:rPr lang="ru-RU" sz="2000" dirty="0" smtClean="0">
                <a:solidFill>
                  <a:schemeClr val="tx2"/>
                </a:solidFill>
              </a:rPr>
              <a:t>: всем своим видом демонстрируй собственную добродетель, неприступность и безразличие к сексу, но при этом сдавайся перед лицом каждого (или каждой), кто осмелится посягнуть на каменную стену твоего целомудрия.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44. Не обижайся на высокомерие тех готов, чей стаж в субкультуре больше твоего. Вместо этого будь сам высокомерен по отношению к тем, кто менее гот, чем ты.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45. Презирай тех, кто все еще называет "готикой" </a:t>
            </a:r>
            <a:r>
              <a:rPr lang="ru-RU" sz="2000" dirty="0" err="1" smtClean="0">
                <a:solidFill>
                  <a:schemeClr val="tx2"/>
                </a:solidFill>
              </a:rPr>
              <a:t>Marylin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Manson'a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89297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46. Читай книги по психологии и психиатрии, интересуясь преимущественно клиническими случаями. По возможности прослушай курс лекций по психиатрии. При этом доставай лектора вопросами о разнообразных повреждениях мозга и их последствиях.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47. Сходи на экскурсию в морг. </a:t>
            </a:r>
            <a:r>
              <a:rPr lang="ru-RU" sz="2000" dirty="0" err="1" smtClean="0">
                <a:solidFill>
                  <a:schemeClr val="tx2"/>
                </a:solidFill>
              </a:rPr>
              <a:t>Поприсутствуй</a:t>
            </a:r>
            <a:r>
              <a:rPr lang="ru-RU" sz="2000" dirty="0" smtClean="0">
                <a:solidFill>
                  <a:schemeClr val="tx2"/>
                </a:solidFill>
              </a:rPr>
              <a:t> на вскрытии, если удастся, напросись в ассистенты к патологоанатому. Сфотографируйся с </a:t>
            </a:r>
            <a:r>
              <a:rPr lang="ru-RU" sz="2000" dirty="0" err="1" smtClean="0">
                <a:solidFill>
                  <a:schemeClr val="tx2"/>
                </a:solidFill>
              </a:rPr>
              <a:t>трупешником</a:t>
            </a:r>
            <a:r>
              <a:rPr lang="ru-RU" sz="2000" dirty="0" smtClean="0">
                <a:solidFill>
                  <a:schemeClr val="tx2"/>
                </a:solidFill>
              </a:rPr>
              <a:t>. Постарайся унести с собой какие-нибудь ошметки трупа - на память.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48. Если тебе "посчастливилось" встретить новый год в компании </a:t>
            </a:r>
            <a:r>
              <a:rPr lang="ru-RU" sz="2000" dirty="0" err="1" smtClean="0">
                <a:solidFill>
                  <a:schemeClr val="tx2"/>
                </a:solidFill>
              </a:rPr>
              <a:t>неготов</a:t>
            </a:r>
            <a:r>
              <a:rPr lang="ru-RU" sz="2000" dirty="0" smtClean="0">
                <a:solidFill>
                  <a:schemeClr val="tx2"/>
                </a:solidFill>
              </a:rPr>
              <a:t>, не надо сидеть с кислой миной на лице и думать о том, как все мерзко и противно. Вместо этого поскорее назюзюкайся до нужной кондиции и покажи собутыльникам свое истинное лицо вурдалака.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49. Еще раз повторяю: помни о смерти.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50. И не слушай ничьих советов (этих в том числе).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ужас\вампи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38137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857232"/>
            <a:ext cx="39290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Депутаты предлагают запретить подросткам появляться в школах в атрибутике различных молодежных движений. Причем под запрет подпадают не только нацистские радикальные группировки вроде скинхедов, но и популярные среди молодежи стили - «готы» и «</a:t>
            </a:r>
            <a:r>
              <a:rPr lang="ru-RU" sz="2000" b="1" dirty="0" err="1" smtClean="0"/>
              <a:t>эмо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и</a:t>
            </a:r>
            <a:r>
              <a:rPr lang="ru-RU" sz="2000" b="1" dirty="0" smtClean="0"/>
              <a:t> даже получивший широкое распространение и вроде бы не имеющий никакого отношения ни к какой идеологии </a:t>
            </a:r>
            <a:r>
              <a:rPr lang="ru-RU" sz="2000" b="1" dirty="0" err="1" smtClean="0"/>
              <a:t>пирсинг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80010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Помимо широко обсуждаемого в СМИ «комендантского часа» (то есть ограничения пребывания несовершеннолетних в общественных местах после 22.00) и законодательного контроля сети Интернет, оказывающей на детей «растлевающее влияние», в проекте новой концепции предусмотрены и более экзотические запреты. Так, в рамках профилактики экстремистских и иных социально негативных объединений несовершеннолетних к общему знаменателю приведены неонацисты, спортивные фанаты, панки, «готы» и «</a:t>
            </a:r>
            <a:r>
              <a:rPr lang="ru-RU" sz="2000" b="1" dirty="0" err="1" smtClean="0"/>
              <a:t>эмо</a:t>
            </a:r>
            <a:r>
              <a:rPr lang="ru-RU" sz="2000" b="1" dirty="0" smtClean="0"/>
              <a:t>». Несовершеннолетним приверженцам этих субкультур будет запрещено появляться в образовательных учреждениях в «запретной» одежде и атрибутике, им запретят делать татуировки и </a:t>
            </a:r>
            <a:r>
              <a:rPr lang="ru-RU" sz="2000" b="1" dirty="0" err="1" smtClean="0"/>
              <a:t>пирсинг</a:t>
            </a:r>
            <a:r>
              <a:rPr lang="ru-RU" sz="2000" b="1" dirty="0" smtClean="0"/>
              <a:t>, запретят покупать спортинвентарь (бейсбольные биты, клюшки для гольфа) и </a:t>
            </a:r>
            <a:r>
              <a:rPr lang="ru-RU" sz="2000" b="1" dirty="0" err="1" smtClean="0"/>
              <a:t>травмоопасные</a:t>
            </a:r>
            <a:r>
              <a:rPr lang="ru-RU" sz="2000" b="1" dirty="0" smtClean="0"/>
              <a:t> инструменты (топоры, ломы). Для профилактики наркомании среди детей и молодежи в школах и колледжах предлагается ввести обязательные регулярные тесты на наркотики.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ужас\готы-людо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500330" cy="2250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500042"/>
            <a:ext cx="50720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 Петербурге арестованы готы-людоеды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Девушку утопили в ванной и съели</a:t>
            </a:r>
            <a:r>
              <a:rPr lang="ru-RU" sz="4800" i="1" dirty="0" smtClean="0">
                <a:solidFill>
                  <a:srgbClr val="FF0000"/>
                </a:solidFill>
              </a:rPr>
              <a:t> 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195" name="Picture 3" descr="C:\Users\1\Pictures\ужас\emo100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214942" y="4214818"/>
            <a:ext cx="3429024" cy="2400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50112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данным следствия, 19 января 2009 года ученица 11 класса ушла из дома и не вернулась. В ночь с 19 на 20 января в одном из домов по проспекту Космонавтов "молодые люди утопили девушку в ванной, после чего расчленили тело, употребив в пищу часть ее органов, останки сложили в пакеты и выбросили их в контейнеры для мусора и в водоем", - отмечает СКП РФ. </a:t>
            </a:r>
          </a:p>
          <a:p>
            <a:pPr algn="ctr"/>
            <a:r>
              <a:rPr lang="ru-RU" sz="2000" b="1" dirty="0" smtClean="0"/>
              <a:t>Как отмечается на сайте СКП РФ, задержанные принадлежали к молодежным субкультурам "</a:t>
            </a:r>
            <a:r>
              <a:rPr lang="ru-RU" sz="2000" b="1" dirty="0" err="1" smtClean="0"/>
              <a:t>Эмо</a:t>
            </a:r>
            <a:r>
              <a:rPr lang="ru-RU" sz="2000" b="1" dirty="0" smtClean="0"/>
              <a:t>" и "Готы". По факту убийства школьницы возбуждено уголовное дело. Задержанные заключены под стражу. </a:t>
            </a:r>
          </a:p>
          <a:p>
            <a:pPr algn="ctr"/>
            <a:r>
              <a:rPr lang="ru-RU" sz="2000" b="1" dirty="0" smtClean="0"/>
              <a:t>Арестованные  объясняют свое поведение возникшим чувством голода, сообщил журналистам начальник Следственного управления СКП РФ по Петербургу Андрей </a:t>
            </a:r>
            <a:r>
              <a:rPr lang="ru-RU" sz="2000" b="1" dirty="0" err="1" smtClean="0"/>
              <a:t>Лавренко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Источник в правоохранительных органах Петербурга, знакомый с ходом расследования, ранее сообщил "Интерфаксу", что подозреваемые в убийстве молодые люди были музыкантами, один из них - лидером группы, поклонницей которой была убитая девочка.</a:t>
            </a:r>
          </a:p>
          <a:p>
            <a:pPr algn="ctr"/>
            <a:r>
              <a:rPr lang="ru-RU" sz="2000" b="1" i="1" dirty="0" smtClean="0"/>
              <a:t>"Они пригласили девушку домой, заранее налив воду в ванну, что свидетельствует о спланированном убийстве",</a:t>
            </a:r>
            <a:r>
              <a:rPr lang="ru-RU" sz="2000" b="1" dirty="0" smtClean="0"/>
              <a:t> - сказал собеседник агентства.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РОДИТЕЛЬ, ВОЗЬМИ НА ЗАМЕТКУ!</a:t>
            </a:r>
          </a:p>
          <a:p>
            <a:pPr algn="ctr"/>
            <a:r>
              <a:rPr lang="ru-RU" sz="2400" dirty="0" smtClean="0"/>
              <a:t>Если ваш ребенок стал готом или </a:t>
            </a:r>
            <a:r>
              <a:rPr lang="ru-RU" sz="2400" dirty="0" err="1" smtClean="0"/>
              <a:t>эмо</a:t>
            </a:r>
            <a:r>
              <a:rPr lang="ru-RU" sz="2400" dirty="0" smtClean="0"/>
              <a:t>, бойтесь: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Покалечит себя. Готы любят тушить об себя окурки, режут ножиком своё тело. </a:t>
            </a:r>
            <a:r>
              <a:rPr lang="ru-RU" sz="2400" dirty="0" err="1" smtClean="0"/>
              <a:t>Эмо</a:t>
            </a:r>
            <a:r>
              <a:rPr lang="ru-RU" sz="2400" dirty="0" smtClean="0"/>
              <a:t> бросаются под поезда, автомобили, режут себе вены, глотают огромное количество таблеток.  Эти подростки прокалывают сами себе или друг другу части тела, т.е. делают себе </a:t>
            </a:r>
            <a:r>
              <a:rPr lang="ru-RU" sz="2400" dirty="0" err="1" smtClean="0"/>
              <a:t>пирсинг</a:t>
            </a:r>
            <a:r>
              <a:rPr lang="ru-RU" sz="2400" dirty="0" smtClean="0"/>
              <a:t>, не заботясь о гигиене.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Станет наркоманом. Они употребляют наркотики, например, марихуана.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Заработает язву. Они пьют  алкогольные коктейли – это шипучая отрава с красителями, от которой сводит желудок. Курят, едят гамбургеры.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Будет плохо учится. Так как у них потребительское отношение к жизни, они думают, что им все должны, то и отношение к учителям у них такое же.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Станет </a:t>
            </a:r>
            <a:r>
              <a:rPr lang="ru-RU" sz="2400" dirty="0" err="1" smtClean="0"/>
              <a:t>бисексуалом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go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667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Субкультура готов пришла в Россию с Запада в середине 90-х годов. На Западе данная субкультура имеет большое количество последователей и множество ответвлений. В рамках данной субкультуры сложилась не только развитая инфраструктура, но и своеобразная философия. Однако при переносе на российскую почву прямого заимствования субкультуры не произошло. В Россию она пришла три года назад.</a:t>
            </a:r>
            <a:endParaRPr lang="ru-RU" dirty="0"/>
          </a:p>
        </p:txBody>
      </p:sp>
      <p:pic>
        <p:nvPicPr>
          <p:cNvPr id="2051" name="Picture 3" descr="2c71b75348861fbd373ea8cfff6478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3257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Советы для родителей!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Если ваш ребенок стал «чёрным романтиком», не читайте ему нотаций, сделайте вид, что вам интересна его культура, иначе потеряете контакт со своим чадом.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Перестаньте жаловаться на жизнь. Радуйтесь в слух каждой мелочи. </a:t>
            </a:r>
            <a:r>
              <a:rPr lang="ru-RU" sz="2400" u="sng" dirty="0" smtClean="0">
                <a:latin typeface="Comic Sans MS" pitchFamily="66" charset="0"/>
              </a:rPr>
              <a:t>Помните: </a:t>
            </a:r>
            <a:r>
              <a:rPr lang="ru-RU" sz="2400" dirty="0" smtClean="0">
                <a:latin typeface="Comic Sans MS" pitchFamily="66" charset="0"/>
              </a:rPr>
              <a:t>ребенок все время за вами наблюдает  и невольно копирует ваше поведение.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Приучайте </a:t>
            </a:r>
            <a:r>
              <a:rPr lang="ru-RU" sz="2400" dirty="0" smtClean="0">
                <a:latin typeface="Comic Sans MS" pitchFamily="66" charset="0"/>
              </a:rPr>
              <a:t>его к ответственности. Придумайте ему простую, но регулярную работу.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Приучайте его самостоятельно принимать решения, не ставьте его перед фактом. Или/</a:t>
            </a:r>
            <a:r>
              <a:rPr lang="ru-RU" sz="2400" dirty="0" err="1" smtClean="0">
                <a:latin typeface="Comic Sans MS" pitchFamily="66" charset="0"/>
              </a:rPr>
              <a:t>или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Внушайте ребенку спокойную уверенность, что со всеми проблемами он справится сам. Но следите: не справляется – помогайте, но постепенно.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78674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Ребята, будьте бдительны в выборе друзей!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Ребята, будьте осторожны с новыми знакомыми!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Ребята, больше общайтесь дома со своими родителями, помогайте маме и папе, интересуйтесь их самочувствием.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Ребята, предлагайте свою помощь родным и близким!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Ребята, будьте активны в школе, участвуйте везде, читайте книги!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 ВЫ УВИДИТЕ, ЧТО НАША ЖИЗНЬ ИМЕЕТ СМЫСЛ, КОГДА У НАС СВОЯ ГОЛОВА НА ПЛЕЧАХ!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256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Кто </a:t>
            </a:r>
            <a:r>
              <a:rPr lang="ru-RU" dirty="0"/>
              <a:t>эти мальчики и девочки, наводнившие улицы </a:t>
            </a:r>
            <a:r>
              <a:rPr lang="ru-RU" dirty="0" err="1"/>
              <a:t>черно-розовым</a:t>
            </a:r>
            <a:r>
              <a:rPr lang="ru-RU" dirty="0"/>
              <a:t> </a:t>
            </a:r>
            <a:r>
              <a:rPr lang="ru-RU" dirty="0" smtClean="0"/>
              <a:t>безумием, как </a:t>
            </a:r>
            <a:r>
              <a:rPr lang="ru-RU" dirty="0"/>
              <a:t> </a:t>
            </a:r>
            <a:r>
              <a:rPr lang="ru-RU" dirty="0" smtClean="0"/>
              <a:t>отличить: мальчика от девочки?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Эмо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странное направление уличной моды, порожденное, как это часто бывает, музыкальным жанром, но давно уже снискавшее массу поклонников, далеких от непосредственно музыкального направления</a:t>
            </a:r>
            <a:r>
              <a:rPr lang="ru-RU" dirty="0" smtClean="0"/>
              <a:t>.</a:t>
            </a:r>
          </a:p>
          <a:p>
            <a:r>
              <a:rPr lang="ru-RU" dirty="0"/>
              <a:t>Тема этого молодого нового движения сегодня волнует </a:t>
            </a:r>
            <a:r>
              <a:rPr lang="ru-RU" dirty="0" smtClean="0"/>
              <a:t>всех. Наиболее </a:t>
            </a:r>
            <a:r>
              <a:rPr lang="ru-RU" dirty="0"/>
              <a:t>точное представление об </a:t>
            </a:r>
            <a:r>
              <a:rPr lang="ru-RU" dirty="0" err="1"/>
              <a:t>эмо</a:t>
            </a:r>
            <a:r>
              <a:rPr lang="ru-RU" dirty="0"/>
              <a:t> дают народные наблюдения – анекдоты.</a:t>
            </a:r>
          </a:p>
        </p:txBody>
      </p:sp>
      <p:pic>
        <p:nvPicPr>
          <p:cNvPr id="1026" name="Picture 2" descr="1562445_normal_M5110037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ubernia.pskovregion.org/number_388/1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3214686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2000240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mic Sans MS" pitchFamily="66" charset="0"/>
              </a:rPr>
              <a:t>Эмо</a:t>
            </a:r>
            <a:r>
              <a:rPr lang="ru-RU" dirty="0">
                <a:latin typeface="Comic Sans MS" pitchFamily="66" charset="0"/>
              </a:rPr>
              <a:t> в садике гуляли, 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Бантик </a:t>
            </a:r>
            <a:r>
              <a:rPr lang="ru-RU" dirty="0" err="1">
                <a:latin typeface="Comic Sans MS" pitchFamily="66" charset="0"/>
              </a:rPr>
              <a:t>розовый</a:t>
            </a:r>
            <a:r>
              <a:rPr lang="ru-RU" dirty="0">
                <a:latin typeface="Comic Sans MS" pitchFamily="66" charset="0"/>
              </a:rPr>
              <a:t> нашли. 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Два часа над ним рыдали, 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Даже в школу не пошли. 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  <a:p>
            <a:r>
              <a:rPr lang="ru-RU" dirty="0"/>
              <a:t>Это шутливое стихотворение прекрасно иллюстрирует отношение </a:t>
            </a:r>
            <a:r>
              <a:rPr lang="ru-RU" dirty="0" err="1"/>
              <a:t>эмо</a:t>
            </a:r>
            <a:r>
              <a:rPr lang="ru-RU" dirty="0"/>
              <a:t> к </a:t>
            </a:r>
            <a:r>
              <a:rPr lang="ru-RU" dirty="0" err="1"/>
              <a:t>розовому</a:t>
            </a:r>
            <a:r>
              <a:rPr lang="ru-RU" dirty="0"/>
              <a:t> цвету. Он для них – символ яркости переживания эмоций, как правило – скорби и печали, которые символизируются черным цветом. Черный и </a:t>
            </a:r>
            <a:r>
              <a:rPr lang="ru-RU" dirty="0" err="1"/>
              <a:t>розовый</a:t>
            </a:r>
            <a:r>
              <a:rPr lang="ru-RU" dirty="0"/>
              <a:t> обязательно должны присутствовать в одежде </a:t>
            </a:r>
            <a:r>
              <a:rPr lang="ru-RU" dirty="0" err="1"/>
              <a:t>эмо-кида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3" descr="C:\Users\1\Pictures\ужас\п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401183" cy="3000396"/>
          </a:xfrm>
          <a:prstGeom prst="rect">
            <a:avLst/>
          </a:prstGeom>
          <a:noFill/>
        </p:spPr>
      </p:pic>
      <p:pic>
        <p:nvPicPr>
          <p:cNvPr id="5" name="Picture 8" descr="http://i89.beon.ru/75/93/209375/1/avatars/1.gif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14348" y="4929198"/>
            <a:ext cx="1143008" cy="1143008"/>
          </a:xfrm>
          <a:prstGeom prst="rect">
            <a:avLst/>
          </a:prstGeom>
          <a:noFill/>
        </p:spPr>
      </p:pic>
      <p:pic>
        <p:nvPicPr>
          <p:cNvPr id="6" name="ph392743" descr="http://i89.beon.ru/75/93/209375/78/11774378/18164803_16186657_14138580.jpe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500826" y="214290"/>
            <a:ext cx="178595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357562"/>
            <a:ext cx="7715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Изначально </a:t>
            </a:r>
            <a:r>
              <a:rPr lang="ru-RU" sz="2400" dirty="0" err="1"/>
              <a:t>emo</a:t>
            </a:r>
            <a:r>
              <a:rPr lang="ru-RU" sz="2400" dirty="0"/>
              <a:t> – это вид </a:t>
            </a:r>
            <a:r>
              <a:rPr lang="ru-RU" sz="2400" dirty="0" err="1"/>
              <a:t>хардкор-музыки</a:t>
            </a:r>
            <a:r>
              <a:rPr lang="ru-RU" sz="2400" dirty="0"/>
              <a:t>, основанный на сокрушительных истеричных эмоциях в голосе вокалиста и мелодичной, но иногда хаотичной музыкальной составляющей.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Россию бледные розово-черные юноши и девочки пришли вместе с модой на германскую группу «</a:t>
            </a:r>
            <a:r>
              <a:rPr lang="ru-RU" sz="2400" dirty="0" err="1"/>
              <a:t>Tokio</a:t>
            </a:r>
            <a:r>
              <a:rPr lang="ru-RU" sz="2400" dirty="0"/>
              <a:t> </a:t>
            </a:r>
            <a:r>
              <a:rPr lang="ru-RU" sz="2400" dirty="0" err="1"/>
              <a:t>hotel</a:t>
            </a:r>
            <a:r>
              <a:rPr lang="ru-RU" sz="2400" dirty="0"/>
              <a:t>», которая и по сей день остается визитной карточкой музыкальных пристрастий русских </a:t>
            </a:r>
            <a:r>
              <a:rPr lang="ru-RU" sz="2400" dirty="0" err="1"/>
              <a:t>эмо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8435" name="Picture 3" descr="C:\Users\1\Pictures\ужас\маль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3714776" cy="1886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001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Также характерным признаком </a:t>
            </a:r>
            <a:r>
              <a:rPr lang="ru-RU" sz="2000" b="1" dirty="0" err="1"/>
              <a:t>эмо</a:t>
            </a:r>
            <a:r>
              <a:rPr lang="ru-RU" sz="2000" b="1" dirty="0"/>
              <a:t> являются яркие значки, в большом количестве приколотые к одежде, сумке или обуви («Дареному значку в зубы не смотрят», «Все значки ношу с собой») и </a:t>
            </a:r>
            <a:r>
              <a:rPr lang="ru-RU" sz="2000" b="1" dirty="0" err="1"/>
              <a:t>пирсинг</a:t>
            </a:r>
            <a:r>
              <a:rPr lang="ru-RU" sz="2000" b="1" dirty="0"/>
              <a:t> – многочисленные металлические украшения – на лице. </a:t>
            </a:r>
            <a:endParaRPr lang="ru-RU" sz="2000" b="1" dirty="0" smtClean="0"/>
          </a:p>
          <a:p>
            <a:endParaRPr lang="ru-RU" dirty="0"/>
          </a:p>
          <a:p>
            <a:r>
              <a:rPr lang="ru-RU" dirty="0">
                <a:latin typeface="Comic Sans MS" pitchFamily="66" charset="0"/>
              </a:rPr>
              <a:t>- Как привлечь внимание </a:t>
            </a:r>
            <a:r>
              <a:rPr lang="ru-RU" dirty="0" err="1">
                <a:latin typeface="Comic Sans MS" pitchFamily="66" charset="0"/>
              </a:rPr>
              <a:t>эмо</a:t>
            </a:r>
            <a:r>
              <a:rPr lang="ru-RU" dirty="0">
                <a:latin typeface="Comic Sans MS" pitchFamily="66" charset="0"/>
              </a:rPr>
              <a:t>? 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- Проще всего – магнитом. </a:t>
            </a:r>
          </a:p>
          <a:p>
            <a:endParaRPr lang="ru-RU" dirty="0"/>
          </a:p>
        </p:txBody>
      </p:sp>
      <p:pic>
        <p:nvPicPr>
          <p:cNvPr id="17410" name="Picture 2" descr="C:\Users\1\Pictures\ужас\серьги.bmp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357686" y="1643050"/>
            <a:ext cx="4371579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071810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Случай, рассказанный девочкой 13-ти лет: - Сама прокалывала себе язык. Чуть не умерла. Попала иглой прямо в вену.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Кровяка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хлещет. Язык онемел и распух. Набрала «Скорую», а сказать ничего не могу. Хорошо родители вовремя пришли. Сейчас ещё одну дырку хочу проколоть, но на сережку денег нет! А я и первую выпросила у какого-то пьяного неформала.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Pictures\ужас\накраше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1857388" cy="27722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500570"/>
            <a:ext cx="8072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2000" b="1" dirty="0"/>
              <a:t>Многие полагают, что при </a:t>
            </a:r>
            <a:r>
              <a:rPr lang="ru-RU" sz="2000" b="1" dirty="0" smtClean="0"/>
              <a:t>склонности </a:t>
            </a:r>
            <a:r>
              <a:rPr lang="ru-RU" sz="2000" b="1" dirty="0"/>
              <a:t>к суициду представители </a:t>
            </a:r>
            <a:r>
              <a:rPr lang="ru-RU" sz="2000" b="1" dirty="0" err="1"/>
              <a:t>эмо-культуры</a:t>
            </a:r>
            <a:r>
              <a:rPr lang="ru-RU" sz="2000" b="1" dirty="0"/>
              <a:t> не способны дожить до старости или даже зрелого возраста. Серьезным препятствием на пути взросления </a:t>
            </a:r>
            <a:r>
              <a:rPr lang="ru-RU" sz="2000" b="1" dirty="0" err="1"/>
              <a:t>эмо-боя</a:t>
            </a:r>
            <a:r>
              <a:rPr lang="ru-RU" sz="2000" b="1" dirty="0"/>
              <a:t> может стать такое явление, как мужское </a:t>
            </a:r>
            <a:r>
              <a:rPr lang="ru-RU" sz="2000" b="1" dirty="0" smtClean="0"/>
              <a:t>облысение, </a:t>
            </a:r>
            <a:r>
              <a:rPr lang="ru-RU" sz="2000" b="1" dirty="0"/>
              <a:t>существование зрелого </a:t>
            </a:r>
            <a:r>
              <a:rPr lang="ru-RU" sz="2000" b="1" dirty="0" err="1"/>
              <a:t>эмо-боя</a:t>
            </a:r>
            <a:r>
              <a:rPr lang="ru-RU" sz="2000" b="1" dirty="0"/>
              <a:t> без челки будет лишено смысла.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85728"/>
            <a:ext cx="7572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 челке представители </a:t>
            </a:r>
            <a:r>
              <a:rPr lang="ru-RU" sz="2400" dirty="0" err="1"/>
              <a:t>эмо-культуры</a:t>
            </a:r>
            <a:r>
              <a:rPr lang="ru-RU" sz="2400" dirty="0"/>
              <a:t> относятся с особым трепетом. Ей посвящена масса пословиц, поговорок </a:t>
            </a:r>
            <a:r>
              <a:rPr lang="ru-RU" sz="2400" dirty="0" smtClean="0"/>
              <a:t>, например, «Рыба </a:t>
            </a:r>
            <a:r>
              <a:rPr lang="ru-RU" sz="2400" dirty="0"/>
              <a:t>гниет с головы, а </a:t>
            </a:r>
            <a:r>
              <a:rPr lang="ru-RU" sz="2400" dirty="0" err="1"/>
              <a:t>эмо</a:t>
            </a:r>
            <a:r>
              <a:rPr lang="ru-RU" sz="2400" dirty="0"/>
              <a:t> – с челки</a:t>
            </a:r>
            <a:r>
              <a:rPr lang="ru-RU" sz="2400" dirty="0" smtClean="0"/>
              <a:t>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8457" name="Picture 25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54" name="Picture 22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51" name="Picture 19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48" name="Picture 16" descr="комментировать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23825" cy="114300"/>
          </a:xfrm>
          <a:prstGeom prst="rect">
            <a:avLst/>
          </a:prstGeom>
          <a:noFill/>
        </p:spPr>
      </p:pic>
      <p:pic>
        <p:nvPicPr>
          <p:cNvPr id="18447" name="Picture 15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44" name="Picture 12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42" name="ph392740" descr="http://i89.beon.ru/75/93/209375/4/11774304/014.jpe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214678" y="2285992"/>
            <a:ext cx="2286000" cy="1704975"/>
          </a:xfrm>
          <a:prstGeom prst="rect">
            <a:avLst/>
          </a:prstGeom>
          <a:noFill/>
        </p:spPr>
      </p:pic>
      <p:pic>
        <p:nvPicPr>
          <p:cNvPr id="18441" name="Picture 9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39" name="ph392738" descr="http://i89.beon.ru/75/93/209375/73/11774273/09_goth_95612.jpe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6357950" y="1857364"/>
            <a:ext cx="1928826" cy="2857520"/>
          </a:xfrm>
          <a:prstGeom prst="rect">
            <a:avLst/>
          </a:prstGeom>
          <a:noFill/>
        </p:spPr>
      </p:pic>
      <p:pic>
        <p:nvPicPr>
          <p:cNvPr id="18438" name="Picture 6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8435" name="Picture 3" descr="http://beon.ru/i/em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Pictures\ужас\рук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6148595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КТО ЖЕ ОНИ?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1412</Words>
  <Application>Microsoft Office PowerPoint</Application>
  <PresentationFormat>Экран (4:3)</PresentationFormat>
  <Paragraphs>78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2009-04-11T10:42:09Z</dcterms:created>
  <dcterms:modified xsi:type="dcterms:W3CDTF">2009-11-20T12:41:49Z</dcterms:modified>
</cp:coreProperties>
</file>