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8" r:id="rId4"/>
    <p:sldId id="282" r:id="rId5"/>
    <p:sldId id="283" r:id="rId6"/>
    <p:sldId id="267" r:id="rId7"/>
    <p:sldId id="262" r:id="rId8"/>
    <p:sldId id="280" r:id="rId9"/>
    <p:sldId id="277" r:id="rId10"/>
    <p:sldId id="270" r:id="rId11"/>
    <p:sldId id="271" r:id="rId12"/>
    <p:sldId id="281" r:id="rId13"/>
    <p:sldId id="28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MP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8" autoAdjust="0"/>
  </p:normalViewPr>
  <p:slideViewPr>
    <p:cSldViewPr>
      <p:cViewPr varScale="1">
        <p:scale>
          <a:sx n="82" d="100"/>
          <a:sy n="82" d="100"/>
        </p:scale>
        <p:origin x="-1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1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8400931015698596"/>
          <c:h val="0.920081927668361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explosion val="19"/>
          <c:dLbls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НАСЕЛЕНИЕ РОССИИ</c:v>
                </c:pt>
                <c:pt idx="1">
                  <c:v>НАСЕЛЕНИЕ ПЕРМСКОГО КРАЯ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0.98</c:v>
                </c:pt>
                <c:pt idx="1">
                  <c:v>2.0000000000000021E-2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436971420239165"/>
          <c:y val="0.26363008270284138"/>
          <c:w val="0.34373772722854101"/>
          <c:h val="0.5629079795614434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0.11135055774278207"/>
          <c:y val="3.4953001968503941E-2"/>
          <c:w val="0.7211535433070867"/>
          <c:h val="0.61415452755905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3041</c:v>
                </c:pt>
                <c:pt idx="1">
                  <c:v>3015</c:v>
                </c:pt>
                <c:pt idx="2">
                  <c:v>2956</c:v>
                </c:pt>
                <c:pt idx="3">
                  <c:v>2769</c:v>
                </c:pt>
                <c:pt idx="4">
                  <c:v>2718</c:v>
                </c:pt>
              </c:numCache>
            </c:numRef>
          </c:val>
        </c:ser>
        <c:shape val="box"/>
        <c:axId val="78350976"/>
        <c:axId val="78360960"/>
        <c:axId val="0"/>
      </c:bar3DChart>
      <c:catAx>
        <c:axId val="78350976"/>
        <c:scaling>
          <c:orientation val="minMax"/>
        </c:scaling>
        <c:axPos val="b"/>
        <c:numFmt formatCode="General" sourceLinked="1"/>
        <c:tickLblPos val="nextTo"/>
        <c:crossAx val="78360960"/>
        <c:crosses val="autoZero"/>
        <c:auto val="1"/>
        <c:lblAlgn val="ctr"/>
        <c:lblOffset val="100"/>
      </c:catAx>
      <c:valAx>
        <c:axId val="78360960"/>
        <c:scaling>
          <c:orientation val="minMax"/>
        </c:scaling>
        <c:axPos val="l"/>
        <c:majorGridlines/>
        <c:numFmt formatCode="General" sourceLinked="1"/>
        <c:tickLblPos val="nextTo"/>
        <c:crossAx val="78350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687007874015716"/>
          <c:y val="9.6606401775710546E-2"/>
          <c:w val="0.52914175658598372"/>
          <c:h val="0.903393598224289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 Дети до 16 лет</c:v>
                </c:pt>
                <c:pt idx="1">
                  <c:v> Трудоспособное население</c:v>
                </c:pt>
                <c:pt idx="2">
                  <c:v> Пенсионеры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</c:v>
                </c:pt>
                <c:pt idx="1">
                  <c:v>0.65000000000000113</c:v>
                </c:pt>
                <c:pt idx="2">
                  <c:v>0.19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aseline="0"/>
            </a:pPr>
            <a:endParaRPr lang="ru-RU"/>
          </a:p>
        </c:txPr>
      </c:legendEntry>
      <c:layout>
        <c:manualLayout>
          <c:xMode val="edge"/>
          <c:yMode val="edge"/>
          <c:x val="0.70572142023913831"/>
          <c:y val="0.24582083415175954"/>
          <c:w val="0.29273536988432008"/>
          <c:h val="0.6468780235278122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 </a:t>
            </a:r>
            <a:r>
              <a:rPr lang="ru-RU" sz="2400" b="0" dirty="0" smtClean="0"/>
              <a:t>соотношение</a:t>
            </a:r>
            <a:r>
              <a:rPr lang="ru-RU" sz="2400" b="0" baseline="0" dirty="0" smtClean="0"/>
              <a:t> мужчин и женщин</a:t>
            </a:r>
            <a:endParaRPr lang="ru-RU" sz="24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 женщины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0.47000000000000008</c:v>
                </c:pt>
                <c:pt idx="1">
                  <c:v>0.53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12-11T00:42:06.734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7E02-917F-4FE3-B4DE-E5FBAA6E8BEB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71E08-4C0E-4D58-A3C8-CA14E0BF02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E0FD-5248-40B3-9CA9-D9675915F75F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2B47-394B-4123-A3F2-31A2D79FC9AA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C498-D88A-4D6E-B9D7-F77F34B33DD2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2688-A442-4B75-A281-A97B9F5727BB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BA78-8008-424A-953F-3B3DD07B545F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3487-9816-40B9-8C3C-DA86C14B3135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7C5B-FE0D-4108-959D-142D777BB369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7E5D-11DF-42CA-BB44-BB8CD4A6CDA1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A8AF-17C9-40FF-8079-7CFD7194EEB3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83C5-4616-4E7D-8383-C8FDE2117E18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8371-F032-4E3C-B5C8-7E42CD4E1C6B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8D77-6375-4136-B114-15B5BB51921A}" type="datetime1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E386-505F-4905-9C16-A92ACB78CE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flipV="1">
            <a:off x="1371600" y="5500702"/>
            <a:ext cx="64008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1142976" y="428604"/>
            <a:ext cx="69294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</a:rPr>
              <a:t>ДЕМОГРАФИЧЕСКАЯ СИТУАЦИЯ ПЕРМСКОГО КРАЯ</a:t>
            </a:r>
            <a:endParaRPr lang="ru-RU" sz="3600" dirty="0">
              <a:solidFill>
                <a:srgbClr val="000000"/>
              </a:solidFill>
            </a:endParaRPr>
          </a:p>
        </p:txBody>
      </p:sp>
      <p:pic>
        <p:nvPicPr>
          <p:cNvPr id="6" name="Рисунок 10" descr="970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7500990" cy="428628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red_map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214554"/>
            <a:ext cx="2857500" cy="421484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Возрастная структура населения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Половая структура населения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164305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48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средняя продолжительность жизни</a:t>
            </a:r>
          </a:p>
          <a:p>
            <a:pPr>
              <a:buNone/>
            </a:pPr>
            <a:r>
              <a:rPr lang="ru-RU" sz="2400" dirty="0" smtClean="0"/>
              <a:t>                       </a:t>
            </a:r>
          </a:p>
          <a:p>
            <a:pPr>
              <a:buNone/>
            </a:pPr>
            <a:r>
              <a:rPr lang="ru-RU" sz="2400" dirty="0" smtClean="0"/>
              <a:t>                        - 57 лет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- 69 лет</a:t>
            </a:r>
            <a:endParaRPr lang="ru-RU" sz="2400" dirty="0"/>
          </a:p>
        </p:txBody>
      </p:sp>
      <p:pic>
        <p:nvPicPr>
          <p:cNvPr id="23555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1428760" cy="93821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23561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643446"/>
            <a:ext cx="1428760" cy="857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Национальная структура населения</a:t>
            </a:r>
            <a:endParaRPr lang="ru-RU" sz="32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idx="1"/>
          </p:nvPr>
        </p:nvGraphicFramePr>
        <p:xfrm>
          <a:off x="1214414" y="1785926"/>
          <a:ext cx="6858048" cy="4643470"/>
        </p:xfrm>
        <a:graphic>
          <a:graphicData uri="http://schemas.openxmlformats.org/presentationml/2006/ole">
            <p:oleObj spid="_x0000_s25602" name="Слайд" r:id="rId3" imgW="4570532" imgH="342760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-142908" y="0"/>
          <a:ext cx="9144000" cy="6858000"/>
        </p:xfrm>
        <a:graphic>
          <a:graphicData uri="http://schemas.openxmlformats.org/presentationml/2006/ole">
            <p:oleObj spid="_x0000_s50177" name="Слайд" r:id="rId3" imgW="4142101" imgH="310733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858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Меры, предпринимаемые государством во всех субъектах РФ для решения демографических проблем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«Концепция демографического развития РФ на период до 2025 г.»</a:t>
            </a:r>
          </a:p>
          <a:p>
            <a:r>
              <a:rPr lang="ru-RU" dirty="0" smtClean="0"/>
              <a:t>Приоритетные национальные проекты (ПНП):</a:t>
            </a:r>
          </a:p>
          <a:p>
            <a:endParaRPr lang="ru-RU" dirty="0"/>
          </a:p>
        </p:txBody>
      </p:sp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4143375" cy="31083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ПОВТОРИТЬ ТЕРМИНЫ 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ДЕМОГРАФИЯ </a:t>
            </a:r>
            <a:r>
              <a:rPr lang="ru-RU" sz="2000" dirty="0" smtClean="0"/>
              <a:t>– </a:t>
            </a:r>
            <a:r>
              <a:rPr lang="ru-RU" sz="2400" dirty="0" smtClean="0"/>
              <a:t>наука о народонаселении, его воспроизводстве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ДЕМОГРАФИЧЕСКАЯ СИТУАЦИЯ </a:t>
            </a:r>
            <a:r>
              <a:rPr lang="ru-RU" sz="2000" dirty="0" smtClean="0"/>
              <a:t>– </a:t>
            </a:r>
            <a:r>
              <a:rPr lang="ru-RU" sz="2400" dirty="0" smtClean="0"/>
              <a:t>это сложившееся в данном районе соотношение рождаемости, смертности и миграционной подвижности, создающих в данное время определенную половозрастную структуру населения и динамику его численности.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ЕСТЕСТВЕННЫЙ ПРИРОСТ </a:t>
            </a:r>
            <a:r>
              <a:rPr lang="ru-RU" sz="2000" dirty="0" smtClean="0"/>
              <a:t>– </a:t>
            </a:r>
            <a:r>
              <a:rPr lang="ru-RU" sz="2400" dirty="0" smtClean="0"/>
              <a:t>разница между</a:t>
            </a:r>
          </a:p>
          <a:p>
            <a:pPr>
              <a:buNone/>
            </a:pPr>
            <a:r>
              <a:rPr lang="ru-RU" sz="2400" dirty="0" smtClean="0"/>
              <a:t>     числом родившихся и умерших людей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МИГРАЦИЯ</a:t>
            </a:r>
            <a:r>
              <a:rPr lang="ru-RU" sz="2000" dirty="0" smtClean="0"/>
              <a:t> – </a:t>
            </a:r>
            <a:r>
              <a:rPr lang="ru-RU" sz="2400" dirty="0" smtClean="0"/>
              <a:t>передвижение населения</a:t>
            </a:r>
            <a:endParaRPr lang="ru-RU" sz="2400" dirty="0"/>
          </a:p>
        </p:txBody>
      </p:sp>
      <p:pic>
        <p:nvPicPr>
          <p:cNvPr id="9217" name="Picture 1" descr="C:\Documents and Settings\USER\Local Settings\Temporary Internet Files\Content.IE5\25O7UJCB\MCj023213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143380"/>
            <a:ext cx="2214578" cy="2286016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+mn-lt"/>
              </a:rPr>
              <a:t>Демографическая ситуация Пермского края</a:t>
            </a:r>
            <a:endParaRPr lang="ru-RU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00092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ru-RU" sz="2400" dirty="0" smtClean="0"/>
          </a:p>
          <a:p>
            <a:pPr marL="514350" indent="-514350" algn="ctr">
              <a:buNone/>
            </a:pPr>
            <a:r>
              <a:rPr lang="ru-RU" sz="2400" b="1" u="sng" dirty="0" smtClean="0">
                <a:solidFill>
                  <a:srgbClr val="000000"/>
                </a:solidFill>
              </a:rPr>
              <a:t>Темы для изучения на уроке: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Численность населения: Россия и Пермский край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Естественное движение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Механическое движение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Половозрастная структура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Демографическая политика</a:t>
            </a:r>
            <a:endParaRPr lang="ru-RU" sz="2400" b="1" dirty="0"/>
          </a:p>
        </p:txBody>
      </p:sp>
      <p:pic>
        <p:nvPicPr>
          <p:cNvPr id="33795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1795882" cy="18333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ЧИСЛЕННОСТЬ НАСЕЛЕНИЯ ОТ ОБЩЕГО ЧИСЛА ЖИТЕЛЕЙ РОССИИ</a:t>
            </a:r>
            <a:endParaRPr lang="ru-RU" sz="32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</p:nvPr>
        </p:nvGraphicFramePr>
        <p:xfrm>
          <a:off x="857224" y="2000240"/>
          <a:ext cx="7500990" cy="412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00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+mn-lt"/>
              </a:rPr>
              <a:t>Место Пермского края по числу жителей среди 83 субъектов РФ</a:t>
            </a:r>
            <a:endParaRPr lang="ru-RU" sz="3200" b="0" dirty="0">
              <a:latin typeface="+mn-lt"/>
            </a:endParaRPr>
          </a:p>
        </p:txBody>
      </p:sp>
      <p:pic>
        <p:nvPicPr>
          <p:cNvPr id="6" name="Содержимое 5" descr="7b6230d23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215370" cy="5000660"/>
          </a:xfrm>
          <a:ln w="57150">
            <a:solidFill>
              <a:srgbClr val="C0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3108" y="1428736"/>
            <a:ext cx="1214446" cy="5715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14 место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500298" y="2000240"/>
            <a:ext cx="500066" cy="1857388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Цель переписи населения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006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Определить численность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Социальный состав (пол, возраст, национальность, гражданство)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Сделать выводы для определения политики государства</a:t>
            </a:r>
          </a:p>
          <a:p>
            <a:endParaRPr lang="ru-RU" dirty="0"/>
          </a:p>
        </p:txBody>
      </p:sp>
      <p:pic>
        <p:nvPicPr>
          <p:cNvPr id="4" name="Рисунок 3" descr="1158891921_92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857628"/>
            <a:ext cx="3929090" cy="235745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5" name="Содержимое 3" descr="perep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57818" y="3857628"/>
            <a:ext cx="2428892" cy="2357454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Естественное движение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/>
          <a:lstStyle/>
          <a:p>
            <a:pPr lvl="0">
              <a:buNone/>
            </a:pPr>
            <a:r>
              <a:rPr lang="ru-RU" sz="2800" b="1" dirty="0"/>
              <a:t>Естественный прирост </a:t>
            </a:r>
            <a:r>
              <a:rPr lang="ru-RU" sz="2800" b="1" dirty="0" smtClean="0"/>
              <a:t>рассчитывается по формуле - </a:t>
            </a:r>
            <a:r>
              <a:rPr lang="ru-RU" sz="2800" b="1" i="1" dirty="0" smtClean="0"/>
              <a:t>ЕП=Р-С, </a:t>
            </a:r>
            <a:r>
              <a:rPr lang="ru-RU" dirty="0" smtClean="0"/>
              <a:t>где</a:t>
            </a:r>
            <a:endParaRPr lang="ru-RU" dirty="0"/>
          </a:p>
          <a:p>
            <a:pPr>
              <a:buNone/>
            </a:pPr>
            <a:r>
              <a:rPr lang="ru-RU" i="1" dirty="0" smtClean="0"/>
              <a:t>-</a:t>
            </a:r>
            <a:r>
              <a:rPr lang="ru-RU" sz="2400" dirty="0" smtClean="0"/>
              <a:t>Рождаемость </a:t>
            </a:r>
            <a:r>
              <a:rPr lang="ru-RU" sz="2400" dirty="0"/>
              <a:t>–количество родившихся за год на 1000человек. </a:t>
            </a:r>
            <a:r>
              <a:rPr lang="ru-RU" sz="2400" dirty="0" smtClean="0"/>
              <a:t> (2008 г - </a:t>
            </a:r>
            <a:r>
              <a:rPr lang="ru-RU" sz="2400" b="1" dirty="0" smtClean="0"/>
              <a:t>12,1 ‰</a:t>
            </a:r>
            <a:r>
              <a:rPr lang="ru-RU" sz="2400" dirty="0" smtClean="0"/>
              <a:t> )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-Смертность </a:t>
            </a:r>
            <a:r>
              <a:rPr lang="ru-RU" sz="2400" dirty="0"/>
              <a:t>– количество умерших за год на 1000 </a:t>
            </a:r>
            <a:r>
              <a:rPr lang="ru-RU" sz="2400" dirty="0" smtClean="0"/>
              <a:t>человек (2008 г - </a:t>
            </a:r>
            <a:r>
              <a:rPr lang="ru-RU" sz="2400" b="1" dirty="0" smtClean="0"/>
              <a:t>15,7 ‰ </a:t>
            </a:r>
            <a:r>
              <a:rPr lang="ru-RU" sz="2400" dirty="0" smtClean="0"/>
              <a:t>)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i="1" dirty="0"/>
              <a:t> </a:t>
            </a:r>
            <a:r>
              <a:rPr lang="ru-RU" dirty="0"/>
              <a:t>	</a:t>
            </a:r>
            <a:r>
              <a:rPr lang="ru-RU" b="1" dirty="0" smtClean="0"/>
              <a:t>         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929067"/>
            <a:ext cx="3756025" cy="292893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ДИНАМИКА ЧИСЛЕННОСТИ НАСЕЛЕНИЯ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00166" y="1928802"/>
          <a:ext cx="6096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42918"/>
            <a:ext cx="3714776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Общая численность населения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14283" y="3071810"/>
            <a:ext cx="2714644" cy="395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</a:t>
            </a:r>
            <a:r>
              <a:rPr lang="ru-RU" sz="2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стественное </a:t>
            </a:r>
            <a:r>
              <a:rPr lang="ru-RU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движение</a:t>
            </a:r>
          </a:p>
        </p:txBody>
      </p:sp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5786446" y="3071810"/>
            <a:ext cx="2928958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Механическое движение</a:t>
            </a:r>
          </a:p>
        </p:txBody>
      </p:sp>
      <p:pic>
        <p:nvPicPr>
          <p:cNvPr id="5" name="Picture 3" descr="C:\Users\Tasy\Pictures\FQCAESTL31CA7WCISXCAEM4PLVCAROOFRRCAPDEM1ICA64ZDFWCAS53JIDCA5FBLSZCA5VS04RCA5ZZ3ABCAAYLDOVCADM4VQQCALVIO70CAJ9YSD0CAYGSBHVCALNZ3YXCA2CNGWSCA4LK61MCA2Y37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000264" cy="221457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5" descr="C:\Users\Tasy\Pictures\1200554424_416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00042"/>
            <a:ext cx="2109775" cy="221457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3071834" cy="2500330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 rot="18943933">
            <a:off x="2668530" y="1573093"/>
            <a:ext cx="708432" cy="1468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3403762">
            <a:off x="3125774" y="3193304"/>
            <a:ext cx="666327" cy="134497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2500298" y="2000240"/>
            <a:ext cx="714380" cy="4286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3214678" y="3500438"/>
            <a:ext cx="500066" cy="57150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58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214818"/>
            <a:ext cx="2714644" cy="20717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6" name="Стрелка вниз 15"/>
          <p:cNvSpPr/>
          <p:nvPr/>
        </p:nvSpPr>
        <p:spPr>
          <a:xfrm rot="1929323">
            <a:off x="5573341" y="1683489"/>
            <a:ext cx="711963" cy="134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115518">
            <a:off x="5010721" y="3194547"/>
            <a:ext cx="664889" cy="1364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5643570" y="2071678"/>
            <a:ext cx="642942" cy="50006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Минус 18"/>
          <p:cNvSpPr/>
          <p:nvPr/>
        </p:nvSpPr>
        <p:spPr>
          <a:xfrm>
            <a:off x="5000628" y="3571876"/>
            <a:ext cx="571504" cy="357190"/>
          </a:xfrm>
          <a:prstGeom prst="mathMinus">
            <a:avLst>
              <a:gd name="adj1" fmla="val 369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E386-505F-4905-9C16-A92ACB78CEB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256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Слайд</vt:lpstr>
      <vt:lpstr> </vt:lpstr>
      <vt:lpstr>ПОВТОРИТЬ ТЕРМИНЫ </vt:lpstr>
      <vt:lpstr>Демографическая ситуация Пермского края</vt:lpstr>
      <vt:lpstr>ЧИСЛЕННОСТЬ НАСЕЛЕНИЯ ОТ ОБЩЕГО ЧИСЛА ЖИТЕЛЕЙ РОССИИ</vt:lpstr>
      <vt:lpstr>Место Пермского края по числу жителей среди 83 субъектов РФ</vt:lpstr>
      <vt:lpstr>Цель переписи населения</vt:lpstr>
      <vt:lpstr>Естественное движение</vt:lpstr>
      <vt:lpstr>ДИНАМИКА ЧИСЛЕННОСТИ НАСЕЛЕНИЯ</vt:lpstr>
      <vt:lpstr>Слайд 9</vt:lpstr>
      <vt:lpstr>Возрастная структура населения</vt:lpstr>
      <vt:lpstr>Половая структура населения</vt:lpstr>
      <vt:lpstr>Национальная структура населения</vt:lpstr>
      <vt:lpstr>Слайд 13</vt:lpstr>
      <vt:lpstr>Меры, предпринимаемые государством во всех субъектах РФ для решения демографических проблем</vt:lpstr>
    </vt:vector>
  </TitlesOfParts>
  <Company>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Пермского края</dc:title>
  <dc:creator>KOMP</dc:creator>
  <cp:lastModifiedBy>Пользователь</cp:lastModifiedBy>
  <cp:revision>144</cp:revision>
  <dcterms:created xsi:type="dcterms:W3CDTF">2009-12-07T15:08:02Z</dcterms:created>
  <dcterms:modified xsi:type="dcterms:W3CDTF">2009-12-21T08:59:56Z</dcterms:modified>
</cp:coreProperties>
</file>