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E801C"/>
    <a:srgbClr val="448844"/>
    <a:srgbClr val="33CCFF"/>
    <a:srgbClr val="6600CC"/>
    <a:srgbClr val="00CC00"/>
    <a:srgbClr val="FFFF99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916" autoAdjust="0"/>
    <p:restoredTop sz="94660"/>
  </p:normalViewPr>
  <p:slideViewPr>
    <p:cSldViewPr>
      <p:cViewPr varScale="1">
        <p:scale>
          <a:sx n="83" d="100"/>
          <a:sy n="83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890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ru-RU" sz="2400" b="0"/>
            </a:p>
          </p:txBody>
        </p:sp>
        <p:sp>
          <p:nvSpPr>
            <p:cNvPr id="8909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ru-RU" sz="2400" b="0"/>
            </a:p>
          </p:txBody>
        </p:sp>
      </p:grpSp>
      <p:grpSp>
        <p:nvGrpSpPr>
          <p:cNvPr id="8909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909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09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90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909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8909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22BA5782-6B51-44E8-98F1-A0E4CF77F8F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91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4A20D-992B-4ABA-9A8A-0EBC126ADD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CA254-55CC-4470-ACBC-7B02DC69D3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ED7BCC9F-BF89-4EA4-9BB6-A58394E9C3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53F21-3275-40DF-9D56-F0B6643E7A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C0020-9AC8-4A2C-B464-15ACD4F5D6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08F02-31DF-455B-A291-914458D9A3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5072F-2736-4718-B658-1177D3FC8C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5E88A-2006-4B5E-ABC6-1A5D4F9EC7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56FA3-8102-4E6D-BE83-240CF08E7B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2D80A-73DE-431E-9BA3-51B5C80869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FCB34-48C7-4BB6-BB20-18E470F6F0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8806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06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8807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8807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07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8807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80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defRPr sz="2600">
                <a:solidFill>
                  <a:schemeClr val="bg1"/>
                </a:solidFill>
                <a:latin typeface="+mn-lt"/>
              </a:defRPr>
            </a:lvl1pPr>
          </a:lstStyle>
          <a:p>
            <a:fld id="{1F48E04D-E076-4F6F-AB01-BB9AFF385BD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/>
              <a:t>ЭУКАРИОТИЧЕСКАЯ</a:t>
            </a:r>
            <a:br>
              <a:rPr lang="ru-RU"/>
            </a:br>
            <a:r>
              <a:rPr lang="ru-RU"/>
              <a:t>КЛЕТКА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Цитоплазма. Органоиды.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3738" y="188913"/>
            <a:ext cx="3370262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14876" y="5857892"/>
            <a:ext cx="41434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Составила: </a:t>
            </a:r>
            <a:r>
              <a:rPr lang="ru-RU" sz="1400" dirty="0" err="1" smtClean="0"/>
              <a:t>Алексаева</a:t>
            </a:r>
            <a:r>
              <a:rPr lang="ru-RU" sz="1400" dirty="0" smtClean="0"/>
              <a:t> Наталья Александровна, учитель биологии МОУ «СОШ №60»</a:t>
            </a:r>
          </a:p>
          <a:p>
            <a:r>
              <a:rPr lang="ru-RU" sz="1400" dirty="0" smtClean="0"/>
              <a:t>Идентификатор 218-560-814</a:t>
            </a: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6" name="Picture 8" descr="клет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549275"/>
            <a:ext cx="5838825" cy="6048375"/>
          </a:xfrm>
          <a:prstGeom prst="rect">
            <a:avLst/>
          </a:prstGeom>
          <a:noFill/>
        </p:spPr>
      </p:pic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4284663" y="333375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 sz="1800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4551363" y="425450"/>
            <a:ext cx="2817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1800"/>
              <a:t>Пиноцитозные пузырьки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6496050" y="5467350"/>
            <a:ext cx="12334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1800"/>
              <a:t>Рибосомы</a:t>
            </a: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2051050" y="5805488"/>
            <a:ext cx="7064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1800"/>
              <a:t>Ядро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1187450" y="2276475"/>
            <a:ext cx="1060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1800"/>
              <a:t>Вакуоль</a:t>
            </a: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900113" y="1628775"/>
            <a:ext cx="13303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1800"/>
              <a:t>Центриоль</a:t>
            </a: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755650" y="1046163"/>
            <a:ext cx="14573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1800"/>
              <a:t>Цитоплазма</a:t>
            </a:r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1692275" y="188913"/>
            <a:ext cx="197008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/>
              <a:t>Плазматическая </a:t>
            </a:r>
          </a:p>
          <a:p>
            <a:r>
              <a:rPr lang="ru-RU" sz="1800"/>
              <a:t>мембрана</a:t>
            </a:r>
          </a:p>
        </p:txBody>
      </p:sp>
      <p:sp>
        <p:nvSpPr>
          <p:cNvPr id="109585" name="Text Box 17"/>
          <p:cNvSpPr txBox="1">
            <a:spLocks noChangeArrowheads="1"/>
          </p:cNvSpPr>
          <p:nvPr/>
        </p:nvSpPr>
        <p:spPr bwMode="auto">
          <a:xfrm>
            <a:off x="1763713" y="4292600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/>
              <a:t>1</a:t>
            </a:r>
          </a:p>
        </p:txBody>
      </p:sp>
      <p:sp>
        <p:nvSpPr>
          <p:cNvPr id="109586" name="Text Box 18"/>
          <p:cNvSpPr txBox="1">
            <a:spLocks noChangeArrowheads="1"/>
          </p:cNvSpPr>
          <p:nvPr/>
        </p:nvSpPr>
        <p:spPr bwMode="auto">
          <a:xfrm>
            <a:off x="5559425" y="712788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/>
              <a:t>2</a:t>
            </a:r>
          </a:p>
        </p:txBody>
      </p: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6424613" y="1936750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/>
              <a:t>3</a:t>
            </a:r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3203575" y="6400800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/>
              <a:t>4</a:t>
            </a:r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900113" y="4292600"/>
            <a:ext cx="17764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>
                <a:solidFill>
                  <a:srgbClr val="6699FF"/>
                </a:solidFill>
              </a:rPr>
              <a:t>Митохондрия</a:t>
            </a:r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5508625" y="692150"/>
            <a:ext cx="31765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>
                <a:solidFill>
                  <a:srgbClr val="6699FF"/>
                </a:solidFill>
              </a:rPr>
              <a:t>Эндоплазматическая</a:t>
            </a:r>
            <a:r>
              <a:rPr lang="ru-RU"/>
              <a:t> </a:t>
            </a:r>
            <a:r>
              <a:rPr lang="ru-RU">
                <a:solidFill>
                  <a:srgbClr val="6699FF"/>
                </a:solidFill>
              </a:rPr>
              <a:t>сеть</a:t>
            </a:r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>
            <a:off x="6372225" y="1989138"/>
            <a:ext cx="22701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6699FF"/>
                </a:solidFill>
              </a:rPr>
              <a:t>Аппарат Гольджи</a:t>
            </a:r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2627313" y="6461125"/>
            <a:ext cx="12874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>
                <a:solidFill>
                  <a:srgbClr val="6699FF"/>
                </a:solidFill>
              </a:rPr>
              <a:t>Лизосома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109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9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5" grpId="0"/>
      <p:bldP spid="109586" grpId="0"/>
      <p:bldP spid="109587" grpId="0"/>
      <p:bldP spid="109588" grpId="0"/>
      <p:bldP spid="109589" grpId="0"/>
      <p:bldP spid="109590" grpId="0"/>
      <p:bldP spid="109592" grpId="0"/>
      <p:bldP spid="1095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765175"/>
            <a:ext cx="7924800" cy="711200"/>
          </a:xfrm>
        </p:spPr>
        <p:txBody>
          <a:bodyPr/>
          <a:lstStyle/>
          <a:p>
            <a:pPr algn="ctr"/>
            <a:r>
              <a:rPr lang="ru-RU" sz="32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МИТОХОНДРИЯ</a:t>
            </a:r>
          </a:p>
        </p:txBody>
      </p:sp>
      <p:pic>
        <p:nvPicPr>
          <p:cNvPr id="111620" name="Picture 4" descr="строение митохондрии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contrast="30000"/>
          </a:blip>
          <a:srcRect/>
          <a:stretch>
            <a:fillRect/>
          </a:stretch>
        </p:blipFill>
        <p:spPr>
          <a:xfrm>
            <a:off x="1692275" y="2565400"/>
            <a:ext cx="6264275" cy="38433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7924800" cy="1143000"/>
          </a:xfrm>
        </p:spPr>
        <p:txBody>
          <a:bodyPr/>
          <a:lstStyle/>
          <a:p>
            <a:pPr algn="ctr"/>
            <a:r>
              <a:rPr lang="ru-RU"/>
              <a:t>ЗАДАНИЯ ДЛЯ ГРУПП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6699FF"/>
                </a:solidFill>
              </a:rPr>
              <a:t>1 группа</a:t>
            </a:r>
            <a:r>
              <a:rPr lang="ru-RU"/>
              <a:t>  </a:t>
            </a:r>
            <a:r>
              <a:rPr lang="ru-RU" b="1"/>
              <a:t>Эндоплазматическая сеть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6699FF"/>
                </a:solidFill>
              </a:rPr>
              <a:t>2 группа</a:t>
            </a:r>
            <a:r>
              <a:rPr lang="ru-RU"/>
              <a:t>   </a:t>
            </a:r>
            <a:r>
              <a:rPr lang="ru-RU" b="1"/>
              <a:t>Аппарат Гольджи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6699FF"/>
                </a:solidFill>
              </a:rPr>
              <a:t>3 группа</a:t>
            </a:r>
            <a:r>
              <a:rPr lang="ru-RU"/>
              <a:t>   </a:t>
            </a:r>
            <a:r>
              <a:rPr lang="ru-RU" b="1"/>
              <a:t>Лизосомы</a:t>
            </a:r>
          </a:p>
          <a:p>
            <a:pPr>
              <a:buFont typeface="Wingdings" pitchFamily="2" charset="2"/>
              <a:buNone/>
            </a:pPr>
            <a:endParaRPr lang="ru-RU" b="1"/>
          </a:p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6699FF"/>
                </a:solidFill>
              </a:rPr>
              <a:t>4 группа</a:t>
            </a:r>
            <a:r>
              <a:rPr lang="ru-RU"/>
              <a:t>   </a:t>
            </a:r>
            <a:r>
              <a:rPr lang="ru-RU" b="1"/>
              <a:t>Пластиды</a:t>
            </a:r>
          </a:p>
          <a:p>
            <a:pPr>
              <a:buFont typeface="Wingdings" pitchFamily="2" charset="2"/>
              <a:buNone/>
            </a:pP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ЭНДОПЛАЗМАТИЧЕСКАЯ СЕТЬ</a:t>
            </a:r>
          </a:p>
        </p:txBody>
      </p:sp>
      <p:pic>
        <p:nvPicPr>
          <p:cNvPr id="114692" name="Picture 4" descr="eps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contrast="36000"/>
          </a:blip>
          <a:srcRect/>
          <a:stretch>
            <a:fillRect/>
          </a:stretch>
        </p:blipFill>
        <p:spPr>
          <a:xfrm>
            <a:off x="2124075" y="2420938"/>
            <a:ext cx="5688013" cy="4054475"/>
          </a:xfrm>
          <a:noFill/>
          <a:ln/>
          <a:effectLst>
            <a:prstShdw prst="shdw13" dist="144802" dir="13072499">
              <a:srgbClr val="6699FF">
                <a:alpha val="50000"/>
              </a:srgb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7924800" cy="1143000"/>
          </a:xfrm>
        </p:spPr>
        <p:txBody>
          <a:bodyPr/>
          <a:lstStyle/>
          <a:p>
            <a:pPr algn="ctr"/>
            <a:r>
              <a:rPr lang="ru-RU" sz="32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АППАРАТ ГОЛЬДЖИ</a:t>
            </a:r>
          </a:p>
        </p:txBody>
      </p:sp>
      <p:pic>
        <p:nvPicPr>
          <p:cNvPr id="116740" name="Picture 4" descr="coldgi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bright="-18000" contrast="42000"/>
          </a:blip>
          <a:srcRect/>
          <a:stretch>
            <a:fillRect/>
          </a:stretch>
        </p:blipFill>
        <p:spPr>
          <a:xfrm>
            <a:off x="2195513" y="2420938"/>
            <a:ext cx="4681537" cy="41767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ПЛАСТИДЫ</a:t>
            </a:r>
          </a:p>
        </p:txBody>
      </p:sp>
      <p:pic>
        <p:nvPicPr>
          <p:cNvPr id="120836" name="Picture 4" descr="клетка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2636838"/>
            <a:ext cx="4968875" cy="3498850"/>
          </a:xfrm>
          <a:noFill/>
          <a:ln/>
        </p:spPr>
      </p:pic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6084888" y="2659063"/>
            <a:ext cx="2735262" cy="3378200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448844"/>
                </a:solidFill>
              </a:rPr>
              <a:t>Хлоропласты</a:t>
            </a:r>
          </a:p>
          <a:p>
            <a:endParaRPr lang="ru-RU" sz="2400">
              <a:solidFill>
                <a:srgbClr val="448844"/>
              </a:solidFill>
            </a:endParaRPr>
          </a:p>
          <a:p>
            <a:endParaRPr lang="ru-RU" sz="2400">
              <a:solidFill>
                <a:srgbClr val="448844"/>
              </a:solidFill>
            </a:endParaRPr>
          </a:p>
          <a:p>
            <a:r>
              <a:rPr lang="ru-RU" sz="2400">
                <a:solidFill>
                  <a:srgbClr val="EE801C"/>
                </a:solidFill>
              </a:rPr>
              <a:t>Хромопласты</a:t>
            </a:r>
          </a:p>
          <a:p>
            <a:endParaRPr lang="ru-RU" sz="2400">
              <a:solidFill>
                <a:srgbClr val="EE801C"/>
              </a:solidFill>
            </a:endParaRPr>
          </a:p>
          <a:p>
            <a:endParaRPr lang="ru-RU" sz="2400">
              <a:solidFill>
                <a:srgbClr val="448844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Лейкопласты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endParaRPr lang="ru-RU" sz="2400">
              <a:solidFill>
                <a:srgbClr val="44884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1341438"/>
            <a:ext cx="7924800" cy="503237"/>
          </a:xfrm>
        </p:spPr>
        <p:txBody>
          <a:bodyPr/>
          <a:lstStyle/>
          <a:p>
            <a:pPr algn="ctr"/>
            <a:r>
              <a:rPr lang="ru-RU" sz="32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Хлоропласты</a:t>
            </a:r>
            <a:br>
              <a:rPr lang="ru-RU" sz="32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</a:br>
            <a:endParaRPr lang="ru-RU" sz="2800" i="1" u="sng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2400" b="1"/>
          </a:p>
          <a:p>
            <a:pPr>
              <a:buFont typeface="Wingdings" pitchFamily="2" charset="2"/>
              <a:buNone/>
            </a:pPr>
            <a:endParaRPr lang="ru-RU" sz="2400" b="1"/>
          </a:p>
          <a:p>
            <a:pPr>
              <a:buFont typeface="Wingdings" pitchFamily="2" charset="2"/>
              <a:buNone/>
            </a:pPr>
            <a:endParaRPr lang="ru-RU" sz="2400" b="1"/>
          </a:p>
        </p:txBody>
      </p:sp>
      <p:pic>
        <p:nvPicPr>
          <p:cNvPr id="118788" name="Picture 4" descr="chloroplast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lum contrast="18000"/>
          </a:blip>
          <a:srcRect/>
          <a:stretch>
            <a:fillRect/>
          </a:stretch>
        </p:blipFill>
        <p:spPr>
          <a:xfrm>
            <a:off x="2339975" y="2997200"/>
            <a:ext cx="5040313" cy="2867025"/>
          </a:xfrm>
          <a:noFill/>
          <a:ln/>
        </p:spPr>
      </p:pic>
      <p:sp>
        <p:nvSpPr>
          <p:cNvPr id="118790" name="AutoShape 6"/>
          <p:cNvSpPr>
            <a:spLocks noChangeArrowheads="1"/>
          </p:cNvSpPr>
          <p:nvPr/>
        </p:nvSpPr>
        <p:spPr bwMode="auto">
          <a:xfrm>
            <a:off x="3492500" y="2997200"/>
            <a:ext cx="1943100" cy="28733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AutoShap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924800" cy="639763"/>
          </a:xfrm>
        </p:spPr>
        <p:txBody>
          <a:bodyPr/>
          <a:lstStyle/>
          <a:p>
            <a:pPr algn="ctr"/>
            <a:r>
              <a:rPr lang="ru-RU" sz="32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КРОССВОРД</a:t>
            </a:r>
          </a:p>
        </p:txBody>
      </p:sp>
      <p:pic>
        <p:nvPicPr>
          <p:cNvPr id="129151" name="Picture 2175" descr="Рисунок3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1125538"/>
            <a:ext cx="6697663" cy="5399087"/>
          </a:xfrm>
          <a:noFill/>
          <a:ln/>
        </p:spPr>
      </p:pic>
      <p:pic>
        <p:nvPicPr>
          <p:cNvPr id="129872" name="Picture 2896" descr="Рисунок4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58888" y="1052513"/>
            <a:ext cx="7058025" cy="54721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29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9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Критерии отметок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492375"/>
            <a:ext cx="7693025" cy="372427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b="1">
                <a:solidFill>
                  <a:srgbClr val="FF3300"/>
                </a:solidFill>
              </a:rPr>
              <a:t>«5»</a:t>
            </a:r>
            <a:r>
              <a:rPr lang="ru-RU"/>
              <a:t> - 10 правильных ответов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b="1">
                <a:solidFill>
                  <a:srgbClr val="FF3300"/>
                </a:solidFill>
              </a:rPr>
              <a:t>«4»</a:t>
            </a:r>
            <a:r>
              <a:rPr lang="ru-RU"/>
              <a:t> - 7-9 правильных ответов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b="1">
                <a:solidFill>
                  <a:srgbClr val="FF3300"/>
                </a:solidFill>
              </a:rPr>
              <a:t>«3»</a:t>
            </a:r>
            <a:r>
              <a:rPr lang="ru-RU"/>
              <a:t> - 5-6 правильных ответов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b="1">
                <a:solidFill>
                  <a:srgbClr val="FF3300"/>
                </a:solidFill>
              </a:rPr>
              <a:t>«2»</a:t>
            </a:r>
            <a:r>
              <a:rPr lang="ru-RU"/>
              <a:t> - 4 и менее правильных ответов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1258888" y="2565400"/>
            <a:ext cx="69850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ВЫРАЗИ СВОЕ ОТНОШЕНИЕ К УРОКУ</a:t>
            </a:r>
          </a:p>
        </p:txBody>
      </p:sp>
      <p:pic>
        <p:nvPicPr>
          <p:cNvPr id="123909" name="Picture 5" descr="1-130"/>
          <p:cNvPicPr>
            <a:picLocks noChangeAspect="1" noChangeArrowheads="1" noCrop="1"/>
          </p:cNvPicPr>
          <p:nvPr/>
        </p:nvPicPr>
        <p:blipFill>
          <a:blip r:embed="rId2">
            <a:lum bright="6000" contrast="36000"/>
          </a:blip>
          <a:srcRect/>
          <a:stretch>
            <a:fillRect/>
          </a:stretch>
        </p:blipFill>
        <p:spPr bwMode="auto">
          <a:xfrm>
            <a:off x="1692275" y="4005263"/>
            <a:ext cx="2232025" cy="1873250"/>
          </a:xfrm>
          <a:prstGeom prst="rect">
            <a:avLst/>
          </a:prstGeom>
          <a:noFill/>
        </p:spPr>
      </p:pic>
      <p:pic>
        <p:nvPicPr>
          <p:cNvPr id="123910" name="Picture 6" descr="1-132"/>
          <p:cNvPicPr>
            <a:picLocks noChangeAspect="1" noChangeArrowheads="1" noCrop="1"/>
          </p:cNvPicPr>
          <p:nvPr/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6300788" y="4076700"/>
            <a:ext cx="2087562" cy="1800225"/>
          </a:xfrm>
          <a:prstGeom prst="rect">
            <a:avLst/>
          </a:prstGeom>
          <a:noFill/>
        </p:spPr>
      </p:pic>
      <p:pic>
        <p:nvPicPr>
          <p:cNvPr id="123913" name="Picture 9" descr="ицо"/>
          <p:cNvPicPr>
            <a:picLocks noChangeAspect="1" noChangeArrowheads="1"/>
          </p:cNvPicPr>
          <p:nvPr/>
        </p:nvPicPr>
        <p:blipFill>
          <a:blip r:embed="rId4">
            <a:lum bright="12000"/>
          </a:blip>
          <a:srcRect/>
          <a:stretch>
            <a:fillRect/>
          </a:stretch>
        </p:blipFill>
        <p:spPr bwMode="auto">
          <a:xfrm>
            <a:off x="4067175" y="4076700"/>
            <a:ext cx="2060575" cy="180022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ГАЛИЛЕО ГАЛИЛЕЙ (1564-1642)</a:t>
            </a:r>
          </a:p>
        </p:txBody>
      </p:sp>
      <p:pic>
        <p:nvPicPr>
          <p:cNvPr id="92168" name="Picture 8" descr="Галилей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2636838"/>
            <a:ext cx="4392612" cy="3294062"/>
          </a:xfrm>
          <a:noFill/>
          <a:ln/>
          <a:effectLst>
            <a:prstShdw prst="shdw13" dist="135003" dir="13728844">
              <a:schemeClr val="hlink">
                <a:alpha val="50000"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РОБЕРТ ГУК (1635-1703)</a:t>
            </a:r>
          </a:p>
        </p:txBody>
      </p:sp>
      <p:pic>
        <p:nvPicPr>
          <p:cNvPr id="79876" name="Picture 4" descr="Роберт Гук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lum bright="6000" contrast="6000"/>
          </a:blip>
          <a:srcRect/>
          <a:stretch>
            <a:fillRect/>
          </a:stretch>
        </p:blipFill>
        <p:spPr>
          <a:xfrm>
            <a:off x="1042988" y="2781300"/>
            <a:ext cx="2689225" cy="3384550"/>
          </a:xfrm>
          <a:noFill/>
          <a:ln/>
          <a:effectLst>
            <a:prstShdw prst="shdw13" dist="99190" dir="13811666">
              <a:schemeClr val="hlink">
                <a:alpha val="50000"/>
              </a:schemeClr>
            </a:prstShdw>
          </a:effectLst>
        </p:spPr>
      </p:pic>
      <p:pic>
        <p:nvPicPr>
          <p:cNvPr id="79878" name="Picture 6" descr="Микроскуп Гук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64163" y="2852738"/>
            <a:ext cx="2417762" cy="30972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АНТОНИ ВАН ЛЕВЕНГУК (1632 – 1723)</a:t>
            </a:r>
          </a:p>
        </p:txBody>
      </p:sp>
      <p:pic>
        <p:nvPicPr>
          <p:cNvPr id="95236" name="Picture 4" descr="Левенгук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2708275"/>
            <a:ext cx="2376487" cy="3240088"/>
          </a:xfrm>
          <a:noFill/>
          <a:ln/>
          <a:effectLst>
            <a:prstShdw prst="shdw13" dist="99190" dir="13811666">
              <a:schemeClr val="tx1">
                <a:alpha val="50000"/>
              </a:schemeClr>
            </a:prstShdw>
          </a:effectLst>
        </p:spPr>
      </p:pic>
      <p:pic>
        <p:nvPicPr>
          <p:cNvPr id="95238" name="Picture 6" descr="микроскоп_левенгук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19700" y="2781300"/>
            <a:ext cx="2952750" cy="29527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СОЗДАНИЕ КЛЕТОЧНОЙ ТЕОРИИ (1838-1839)</a:t>
            </a:r>
          </a:p>
        </p:txBody>
      </p:sp>
      <p:pic>
        <p:nvPicPr>
          <p:cNvPr id="98310" name="Picture 6" descr="shleiden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08625" y="2997200"/>
            <a:ext cx="2322513" cy="3313113"/>
          </a:xfrm>
          <a:noFill/>
          <a:ln/>
        </p:spPr>
      </p:pic>
      <p:pic>
        <p:nvPicPr>
          <p:cNvPr id="98313" name="Picture 9" descr="shvan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58888" y="2997200"/>
            <a:ext cx="2543175" cy="33845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ОСНОВНЫЕ ПОЛОЖЕНИЯ </a:t>
            </a:r>
            <a:br>
              <a:rPr lang="ru-RU" sz="32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</a:br>
            <a:r>
              <a:rPr lang="ru-RU" sz="32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КЛЕТОЧНОЙ ТЕОРИИ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sz="2400" b="1"/>
              <a:t>Клетка-структурная и функциональная единица  живых организмов</a:t>
            </a:r>
          </a:p>
          <a:p>
            <a:r>
              <a:rPr lang="ru-RU" sz="2400" b="1">
                <a:solidFill>
                  <a:srgbClr val="6699FF"/>
                </a:solidFill>
              </a:rPr>
              <a:t>Клеткам присуще мембранное строение</a:t>
            </a:r>
          </a:p>
          <a:p>
            <a:r>
              <a:rPr lang="ru-RU" sz="2400" b="1"/>
              <a:t>Ядро-главная составляющая часть клетки</a:t>
            </a:r>
          </a:p>
          <a:p>
            <a:r>
              <a:rPr lang="ru-RU" sz="2400" b="1">
                <a:solidFill>
                  <a:srgbClr val="6699FF"/>
                </a:solidFill>
              </a:rPr>
              <a:t>Клетки размножаются только делением</a:t>
            </a:r>
          </a:p>
          <a:p>
            <a:r>
              <a:rPr lang="ru-RU" sz="2400" b="1"/>
              <a:t>Клеточное строение организма свидетельствует о единстве происхождения живого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8" name="AutoShap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ЭУКАРИОТЫ И ПРОКАРИОТЫ</a:t>
            </a:r>
          </a:p>
        </p:txBody>
      </p:sp>
      <p:pic>
        <p:nvPicPr>
          <p:cNvPr id="102404" name="Picture 4" descr="эукариотическая клетка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3068638"/>
            <a:ext cx="2952750" cy="2874962"/>
          </a:xfrm>
          <a:noFill/>
          <a:ln/>
        </p:spPr>
      </p:pic>
      <p:pic>
        <p:nvPicPr>
          <p:cNvPr id="102407" name="Picture 7" descr="прокариотическая клетка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92725" y="2924175"/>
            <a:ext cx="2989263" cy="31686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2700338" y="620713"/>
            <a:ext cx="3455987" cy="5762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>
                <a:latin typeface="Arial Black" pitchFamily="34" charset="0"/>
              </a:rPr>
              <a:t>К Л Е Т К А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323850" y="1844675"/>
            <a:ext cx="2663825" cy="1152525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>
            <a:outerShdw dist="287929" dir="13714580" algn="ctr" rotWithShape="0">
              <a:schemeClr val="accent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sz="1800" i="1" u="sng">
                <a:latin typeface="Century Gothic" pitchFamily="34" charset="0"/>
              </a:rPr>
              <a:t>Цитоплазматическая</a:t>
            </a:r>
          </a:p>
          <a:p>
            <a:r>
              <a:rPr lang="ru-RU" sz="1800" i="1" u="sng">
                <a:latin typeface="Century Gothic" pitchFamily="34" charset="0"/>
              </a:rPr>
              <a:t>мембрана</a:t>
            </a: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3492500" y="1844675"/>
            <a:ext cx="2374900" cy="1152525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>
            <a:outerShdw dist="274743" dir="14178596" algn="ctr" rotWithShape="0">
              <a:schemeClr val="accent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sz="1800" i="1" u="sng">
                <a:latin typeface="Century Gothic" pitchFamily="34" charset="0"/>
              </a:rPr>
              <a:t>Ц и т о п л а з м а</a:t>
            </a: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6372225" y="1844675"/>
            <a:ext cx="2376488" cy="1152525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prstDash val="sysDot"/>
            <a:miter lim="800000"/>
            <a:headEnd/>
            <a:tailEnd/>
          </a:ln>
          <a:effectLst>
            <a:outerShdw dist="243959" dir="18519588" algn="ctr" rotWithShape="0">
              <a:schemeClr val="accent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sz="1800" i="1" u="sng">
                <a:latin typeface="Century Gothic" pitchFamily="34" charset="0"/>
              </a:rPr>
              <a:t>Я д р о</a:t>
            </a:r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 flipH="1">
            <a:off x="1547813" y="1196975"/>
            <a:ext cx="14398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>
            <a:off x="4500563" y="11969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>
            <a:off x="5867400" y="1196975"/>
            <a:ext cx="16557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0" y="3213100"/>
            <a:ext cx="33115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45000"/>
              </a:lnSpc>
              <a:buFontTx/>
              <a:buChar char="•"/>
            </a:pPr>
            <a:r>
              <a:rPr lang="ru-RU" sz="18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</a:t>
            </a:r>
            <a:r>
              <a:rPr lang="ru-RU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Защитная функция</a:t>
            </a:r>
          </a:p>
          <a:p>
            <a:pPr algn="l">
              <a:lnSpc>
                <a:spcPct val="145000"/>
              </a:lnSpc>
              <a:buFontTx/>
              <a:buChar char="•"/>
            </a:pPr>
            <a:r>
              <a:rPr lang="ru-RU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Транспорт веществ</a:t>
            </a:r>
          </a:p>
          <a:p>
            <a:pPr algn="l">
              <a:lnSpc>
                <a:spcPct val="145000"/>
              </a:lnSpc>
              <a:buFontTx/>
              <a:buChar char="•"/>
            </a:pPr>
            <a:r>
              <a:rPr lang="ru-RU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Избирательная </a:t>
            </a:r>
          </a:p>
          <a:p>
            <a:pPr algn="l">
              <a:lnSpc>
                <a:spcPct val="145000"/>
              </a:lnSpc>
            </a:pPr>
            <a:r>
              <a:rPr lang="ru-RU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 проницаемость</a:t>
            </a:r>
          </a:p>
        </p:txBody>
      </p:sp>
      <p:sp>
        <p:nvSpPr>
          <p:cNvPr id="105488" name="Text Box 16"/>
          <p:cNvSpPr txBox="1">
            <a:spLocks noChangeArrowheads="1"/>
          </p:cNvSpPr>
          <p:nvPr/>
        </p:nvSpPr>
        <p:spPr bwMode="auto">
          <a:xfrm>
            <a:off x="3059113" y="3213100"/>
            <a:ext cx="333216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45000"/>
              </a:lnSpc>
              <a:buFontTx/>
              <a:buChar char="•"/>
            </a:pPr>
            <a:r>
              <a:rPr lang="ru-RU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Среда для</a:t>
            </a:r>
            <a:r>
              <a:rPr lang="ru-RU" i="1" u="sng">
                <a:latin typeface="Century Gothic" pitchFamily="34" charset="0"/>
              </a:rPr>
              <a:t> </a:t>
            </a:r>
            <a:r>
              <a:rPr lang="ru-RU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протекания</a:t>
            </a:r>
            <a:r>
              <a:rPr lang="ru-RU" i="1" u="sng">
                <a:latin typeface="Century Gothic" pitchFamily="34" charset="0"/>
              </a:rPr>
              <a:t> </a:t>
            </a:r>
            <a:r>
              <a:rPr lang="ru-RU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химических</a:t>
            </a:r>
            <a:r>
              <a:rPr lang="ru-RU" i="1" u="sng">
                <a:latin typeface="Century Gothic" pitchFamily="34" charset="0"/>
              </a:rPr>
              <a:t> </a:t>
            </a:r>
            <a:r>
              <a:rPr lang="ru-RU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реакций</a:t>
            </a:r>
          </a:p>
        </p:txBody>
      </p:sp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6372225" y="3179763"/>
            <a:ext cx="2636838" cy="367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45000"/>
              </a:lnSpc>
              <a:buFontTx/>
              <a:buChar char="•"/>
            </a:pPr>
            <a:r>
              <a:rPr lang="ru-RU" sz="18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Хранение и </a:t>
            </a:r>
          </a:p>
          <a:p>
            <a:pPr algn="l">
              <a:lnSpc>
                <a:spcPct val="145000"/>
              </a:lnSpc>
            </a:pPr>
            <a:r>
              <a:rPr lang="ru-RU" sz="1800" i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 </a:t>
            </a:r>
            <a:r>
              <a:rPr lang="ru-RU" sz="18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передача</a:t>
            </a:r>
          </a:p>
          <a:p>
            <a:pPr algn="l">
              <a:lnSpc>
                <a:spcPct val="145000"/>
              </a:lnSpc>
            </a:pPr>
            <a:r>
              <a:rPr lang="ru-RU" sz="1800" i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 </a:t>
            </a:r>
            <a:r>
              <a:rPr lang="ru-RU" sz="18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наследственных </a:t>
            </a:r>
          </a:p>
          <a:p>
            <a:pPr algn="l">
              <a:lnSpc>
                <a:spcPct val="145000"/>
              </a:lnSpc>
            </a:pPr>
            <a:r>
              <a:rPr lang="ru-RU" sz="1800" i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 </a:t>
            </a:r>
            <a:r>
              <a:rPr lang="ru-RU" sz="18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информации</a:t>
            </a:r>
          </a:p>
          <a:p>
            <a:pPr algn="l">
              <a:lnSpc>
                <a:spcPct val="145000"/>
              </a:lnSpc>
              <a:buFontTx/>
              <a:buChar char="•"/>
            </a:pPr>
            <a:r>
              <a:rPr lang="ru-RU" sz="18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Контроль за </a:t>
            </a:r>
          </a:p>
          <a:p>
            <a:pPr algn="l">
              <a:lnSpc>
                <a:spcPct val="145000"/>
              </a:lnSpc>
            </a:pPr>
            <a:r>
              <a:rPr lang="ru-RU" sz="1800" i="1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 </a:t>
            </a:r>
            <a:r>
              <a:rPr lang="ru-RU" sz="18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процессами </a:t>
            </a:r>
          </a:p>
          <a:p>
            <a:pPr algn="l">
              <a:lnSpc>
                <a:spcPct val="145000"/>
              </a:lnSpc>
            </a:pPr>
            <a:r>
              <a:rPr lang="ru-RU" sz="18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жизнедеятельности </a:t>
            </a:r>
          </a:p>
          <a:p>
            <a:pPr algn="l">
              <a:lnSpc>
                <a:spcPct val="145000"/>
              </a:lnSpc>
            </a:pPr>
            <a:r>
              <a:rPr lang="ru-RU" sz="18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клетки </a:t>
            </a:r>
          </a:p>
          <a:p>
            <a:pPr algn="l">
              <a:lnSpc>
                <a:spcPct val="145000"/>
              </a:lnSpc>
            </a:pPr>
            <a:endParaRPr lang="ru-RU" sz="1800" i="1" u="sng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5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5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05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5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05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5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05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5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054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5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54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54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54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 animBg="1"/>
      <p:bldP spid="105479" grpId="0" animBg="1"/>
      <p:bldP spid="105480" grpId="0" animBg="1"/>
      <p:bldP spid="105483" grpId="0" animBg="1"/>
      <p:bldP spid="105484" grpId="0" animBg="1"/>
      <p:bldP spid="1054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0" name="AutoShap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u="sng">
                <a:latin typeface="Century Gothic" pitchFamily="34" charset="0"/>
              </a:rPr>
              <a:t>ЦИТОПЛАЗМАТИЧЕСКАЯ </a:t>
            </a:r>
            <a:br>
              <a:rPr lang="ru-RU" sz="3200" i="1" u="sng">
                <a:latin typeface="Century Gothic" pitchFamily="34" charset="0"/>
              </a:rPr>
            </a:br>
            <a:r>
              <a:rPr lang="ru-RU" sz="3200" i="1" u="sng">
                <a:latin typeface="Century Gothic" pitchFamily="34" charset="0"/>
              </a:rPr>
              <a:t>МЕМБРАНА</a:t>
            </a:r>
          </a:p>
        </p:txBody>
      </p:sp>
      <p:pic>
        <p:nvPicPr>
          <p:cNvPr id="106509" name="Picture 13" descr="цитопл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lum contrast="18000"/>
          </a:blip>
          <a:srcRect t="11122"/>
          <a:stretch>
            <a:fillRect/>
          </a:stretch>
        </p:blipFill>
        <p:spPr>
          <a:xfrm>
            <a:off x="1619250" y="2349500"/>
            <a:ext cx="6769100" cy="41036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296</TotalTime>
  <Words>213</Words>
  <Application>Microsoft PowerPoint</Application>
  <PresentationFormat>Экран (4:3)</PresentationFormat>
  <Paragraphs>78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Wingdings</vt:lpstr>
      <vt:lpstr>Times New Roman</vt:lpstr>
      <vt:lpstr>Century Gothic</vt:lpstr>
      <vt:lpstr>Arial Black</vt:lpstr>
      <vt:lpstr>Капсулы</vt:lpstr>
      <vt:lpstr>ЭУКАРИОТИЧЕСКАЯ КЛЕТКА</vt:lpstr>
      <vt:lpstr>ГАЛИЛЕО ГАЛИЛЕЙ (1564-1642)</vt:lpstr>
      <vt:lpstr>РОБЕРТ ГУК (1635-1703)</vt:lpstr>
      <vt:lpstr>АНТОНИ ВАН ЛЕВЕНГУК (1632 – 1723)</vt:lpstr>
      <vt:lpstr> СОЗДАНИЕ КЛЕТОЧНОЙ ТЕОРИИ (1838-1839)</vt:lpstr>
      <vt:lpstr>ОСНОВНЫЕ ПОЛОЖЕНИЯ  КЛЕТОЧНОЙ ТЕОРИИ</vt:lpstr>
      <vt:lpstr>ЭУКАРИОТЫ И ПРОКАРИОТЫ</vt:lpstr>
      <vt:lpstr>Слайд 8</vt:lpstr>
      <vt:lpstr>ЦИТОПЛАЗМАТИЧЕСКАЯ  МЕМБРАНА</vt:lpstr>
      <vt:lpstr>Слайд 10</vt:lpstr>
      <vt:lpstr>МИТОХОНДРИЯ</vt:lpstr>
      <vt:lpstr>ЗАДАНИЯ ДЛЯ ГРУПП</vt:lpstr>
      <vt:lpstr>ЭНДОПЛАЗМАТИЧЕСКАЯ СЕТЬ</vt:lpstr>
      <vt:lpstr>АППАРАТ ГОЛЬДЖИ</vt:lpstr>
      <vt:lpstr>ПЛАСТИДЫ</vt:lpstr>
      <vt:lpstr>Хлоропласты </vt:lpstr>
      <vt:lpstr>КРОССВОРД</vt:lpstr>
      <vt:lpstr>Критерии отметок</vt:lpstr>
      <vt:lpstr>Слайд 19</vt:lpstr>
    </vt:vector>
  </TitlesOfParts>
  <Company>МОУ Школа №60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ЭУКАРИОТИЧЕСКАЯ КЛЕТКА</dc:title>
  <dc:creator>Римма</dc:creator>
  <cp:lastModifiedBy>комп</cp:lastModifiedBy>
  <cp:revision>17</cp:revision>
  <dcterms:created xsi:type="dcterms:W3CDTF">2007-11-24T01:12:04Z</dcterms:created>
  <dcterms:modified xsi:type="dcterms:W3CDTF">2010-01-06T17:23:01Z</dcterms:modified>
</cp:coreProperties>
</file>