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Default Extension="xlsx" ContentType="application/vnd.openxmlformats-officedocument.spreadsheetml.sheet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1" r:id="rId11"/>
    <p:sldId id="281" r:id="rId12"/>
    <p:sldId id="269" r:id="rId13"/>
    <p:sldId id="270" r:id="rId14"/>
    <p:sldId id="273" r:id="rId15"/>
    <p:sldId id="267" r:id="rId16"/>
    <p:sldId id="268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FF99"/>
    <a:srgbClr val="CCFF66"/>
    <a:srgbClr val="CCFFFF"/>
    <a:srgbClr val="9CEA00"/>
    <a:srgbClr val="00CC99"/>
    <a:srgbClr val="CCFF33"/>
    <a:srgbClr val="FF66FF"/>
    <a:srgbClr val="43D143"/>
    <a:srgbClr val="75DD75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8" autoAdjust="0"/>
  </p:normalViewPr>
  <p:slideViewPr>
    <p:cSldViewPr>
      <p:cViewPr varScale="1">
        <p:scale>
          <a:sx n="66" d="100"/>
          <a:sy n="66" d="100"/>
        </p:scale>
        <p:origin x="-64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CC99"/>
            </a:solidFill>
          </c:spPr>
          <c:dPt>
            <c:idx val="0"/>
            <c:spPr>
              <a:solidFill>
                <a:srgbClr val="9CEA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листопадные</c:v>
                </c:pt>
                <c:pt idx="1">
                  <c:v>вечнозеленые</c:v>
                </c:pt>
                <c:pt idx="2">
                  <c:v>хвойные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142</c:v>
                </c:pt>
                <c:pt idx="1">
                  <c:v>16</c:v>
                </c:pt>
                <c:pt idx="2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4012426237689657"/>
          <c:y val="0.19602338311891737"/>
          <c:w val="0.34883367082642491"/>
          <c:h val="0.46510765048502439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spPr>
    <a:solidFill>
      <a:srgbClr val="CCFFFF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58502-5C4F-423F-AAD4-525C4BF4F476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DC8D6-FE86-446C-B46F-9F86E45DE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DC8D6-FE86-446C-B46F-9F86E45DE67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D101-5E5E-427A-88C6-109BD2087E6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D101-5E5E-427A-88C6-109BD2087E6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D101-5E5E-427A-88C6-109BD2087E6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D101-5E5E-427A-88C6-109BD2087E6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D101-5E5E-427A-88C6-109BD2087E6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D101-5E5E-427A-88C6-109BD2087E6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DC8D6-FE86-446C-B46F-9F86E45DE6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6249-2DB3-46C9-A09E-43F231DAA0D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084C-145A-4597-A8E1-1F33E896830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5A3C-1336-450B-868C-1A365FE2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C01E20-2C50-4161-BF3A-9D3D3AAF52B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F5B9F1-143C-4782-873A-7ABF0A049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slide" Target="slide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5.jpeg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slide" Target="slide7.x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6" Type="http://schemas.openxmlformats.org/officeDocument/2006/relationships/slide" Target="slide7.xml"/><Relationship Id="rId5" Type="http://schemas.openxmlformats.org/officeDocument/2006/relationships/oleObject" Target="../embeddings/_____Microsoft_Office_Excel_97-20032.xls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0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24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slide" Target="slide1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8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32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36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file:///C:\Users\&#1091;&#1095;&#1077;&#1085;&#1080;&#1082;\Documents\&#1091;&#1088;&#1086;&#1082;-&#1087;&#1091;&#1090;&#1077;&#1096;&#1077;&#1089;&#1090;&#1074;&#1080;&#1077;\&#1085;&#1072;%20&#1060;&#1077;&#1089;&#1090;&#1080;&#1074;&#1072;&#1083;&#1100;\&#1087;&#1088;&#1080;&#1083;&#1086;&#1078;&#1077;&#1085;&#1080;&#1077;%202\Pearl%20Fisher.wma" TargetMode="Externa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7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8.xml"/><Relationship Id="rId5" Type="http://schemas.openxmlformats.org/officeDocument/2006/relationships/image" Target="../media/image2.jpeg"/><Relationship Id="rId10" Type="http://schemas.openxmlformats.org/officeDocument/2006/relationships/slide" Target="slide17.xml"/><Relationship Id="rId4" Type="http://schemas.openxmlformats.org/officeDocument/2006/relationships/slide" Target="slide15.xml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slide" Target="slide7.x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8229600" cy="18288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i="1" dirty="0" smtClean="0">
                <a:ln/>
                <a:solidFill>
                  <a:srgbClr val="CCFF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 - путешествие</a:t>
            </a:r>
            <a:endParaRPr lang="ru-RU" sz="6600" i="1" dirty="0">
              <a:ln/>
              <a:solidFill>
                <a:srgbClr val="CCFF3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915176" cy="3026260"/>
          </a:xfrm>
        </p:spPr>
        <p:txBody>
          <a:bodyPr/>
          <a:lstStyle/>
          <a:p>
            <a:r>
              <a:rPr lang="ru-RU" sz="4000" b="1" dirty="0" smtClean="0"/>
              <a:t>по вершинам главного Кавказского хребта по теме:</a:t>
            </a:r>
            <a:endParaRPr lang="ru-RU" sz="4000" dirty="0" smtClean="0"/>
          </a:p>
          <a:p>
            <a:r>
              <a:rPr lang="ru-RU" sz="4000" b="1" i="1" dirty="0" smtClean="0">
                <a:solidFill>
                  <a:srgbClr val="66FF33"/>
                </a:solidFill>
              </a:rPr>
              <a:t>«Диаграммы и графики».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tx1">
                    <a:lumMod val="85000"/>
                  </a:schemeClr>
                </a:solidFill>
              </a:rPr>
              <a:t>Задача: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2913" algn="just">
              <a:buNone/>
            </a:pPr>
            <a:r>
              <a:rPr lang="ru-RU" sz="3200" dirty="0" smtClean="0"/>
              <a:t>Флора Кавказского заповедника насчитывает 3000 видов. Деревья  и кустарники составляют 165 видов, в том числе 142 — </a:t>
            </a:r>
            <a:r>
              <a:rPr lang="ru-RU" sz="3200" i="1" dirty="0" smtClean="0">
                <a:solidFill>
                  <a:srgbClr val="66FFCC"/>
                </a:solidFill>
              </a:rPr>
              <a:t>листопадных</a:t>
            </a:r>
            <a:r>
              <a:rPr lang="ru-RU" sz="3200" dirty="0" smtClean="0"/>
              <a:t>, 16 —</a:t>
            </a:r>
            <a:r>
              <a:rPr lang="ru-RU" sz="3200" i="1" dirty="0" smtClean="0">
                <a:solidFill>
                  <a:srgbClr val="66FFCC"/>
                </a:solidFill>
              </a:rPr>
              <a:t>вечнозеленых лиственных </a:t>
            </a:r>
            <a:r>
              <a:rPr lang="ru-RU" sz="3200" dirty="0" smtClean="0"/>
              <a:t>и 7 — </a:t>
            </a:r>
            <a:r>
              <a:rPr lang="ru-RU" sz="3200" i="1" dirty="0" smtClean="0">
                <a:solidFill>
                  <a:srgbClr val="66FFCC"/>
                </a:solidFill>
              </a:rPr>
              <a:t>хвойных</a:t>
            </a:r>
            <a:r>
              <a:rPr lang="ru-RU" sz="3200" dirty="0" smtClean="0"/>
              <a:t>.</a:t>
            </a:r>
          </a:p>
          <a:p>
            <a:pPr marL="0" indent="442913" algn="just">
              <a:buNone/>
            </a:pPr>
            <a:r>
              <a:rPr lang="ru-RU" sz="3200" dirty="0" smtClean="0"/>
              <a:t> Постройте круговую диаграмму, показывающую распределение видов деревьев и кустарников.</a:t>
            </a:r>
          </a:p>
          <a:p>
            <a:pPr marL="0" indent="442913" algn="just">
              <a:buNone/>
            </a:pPr>
            <a:r>
              <a:rPr lang="ru-RU" sz="3200" dirty="0" smtClean="0"/>
              <a:t> Примите один вид растений за </a:t>
            </a:r>
            <a:r>
              <a:rPr lang="ru-RU" sz="3200" smtClean="0"/>
              <a:t>2</a:t>
            </a:r>
            <a:r>
              <a:rPr lang="ru-RU" sz="3200" baseline="30000" smtClean="0"/>
              <a:t>0</a:t>
            </a:r>
            <a:r>
              <a:rPr lang="ru-RU" sz="3200" smtClean="0"/>
              <a:t>.</a:t>
            </a:r>
            <a:endParaRPr lang="ru-RU" sz="3200" dirty="0" smtClean="0"/>
          </a:p>
        </p:txBody>
      </p:sp>
      <p:pic>
        <p:nvPicPr>
          <p:cNvPr id="5" name="Рисунок 4" descr="Нагой-Чук 3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pic>
        <p:nvPicPr>
          <p:cNvPr id="6" name="Рисунок 5" descr="Нагой-Чук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8975" y="1214422"/>
            <a:ext cx="7627113" cy="4500594"/>
          </a:xfrm>
          <a:prstGeom prst="rect">
            <a:avLst/>
          </a:prstGeom>
        </p:spPr>
      </p:pic>
      <p:pic>
        <p:nvPicPr>
          <p:cNvPr id="7" name="Рисунок 6" descr="Нагой-Чук 39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2133584" cy="16001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CFF33"/>
                </a:solidFill>
              </a:rPr>
              <a:t>Флора Кавказского заповедника</a:t>
            </a:r>
            <a:endParaRPr lang="ru-RU" sz="5400" dirty="0">
              <a:solidFill>
                <a:srgbClr val="CCFF33"/>
              </a:solidFill>
            </a:endParaRPr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615394" cy="463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1000100" y="633478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hlinkClick r:id="rId5" action="ppaction://hlinksldjump"/>
              </a:rPr>
              <a:t>На карту</a:t>
            </a:r>
            <a:endParaRPr lang="ru-RU" sz="2800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>
                    <a:lumMod val="85000"/>
                  </a:schemeClr>
                </a:solidFill>
              </a:rPr>
              <a:t>Задача: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15436" cy="5643578"/>
          </a:xfrm>
        </p:spPr>
        <p:txBody>
          <a:bodyPr>
            <a:normAutofit fontScale="92500" lnSpcReduction="10000"/>
          </a:bodyPr>
          <a:lstStyle/>
          <a:p>
            <a:pPr marL="1588" indent="706438" algn="just">
              <a:buNone/>
            </a:pPr>
            <a:r>
              <a:rPr lang="ru-RU" dirty="0" smtClean="0"/>
              <a:t>На горе </a:t>
            </a:r>
            <a:r>
              <a:rPr lang="ru-RU" dirty="0" err="1" smtClean="0"/>
              <a:t>Оштен</a:t>
            </a:r>
            <a:r>
              <a:rPr lang="ru-RU" dirty="0" smtClean="0"/>
              <a:t> в течение суток  мы наблюдали за изменением температуры.  График изменения температуры изображен на рисунке 2. С помощью графика ответьте на вопросы:</a:t>
            </a:r>
          </a:p>
          <a:p>
            <a:pPr marL="355600" lvl="0" indent="-17463">
              <a:buFont typeface="+mj-lt"/>
              <a:buAutoNum type="arabicPeriod"/>
            </a:pPr>
            <a:r>
              <a:rPr lang="ru-RU" dirty="0" smtClean="0"/>
              <a:t>Чему равнялась температура воздуха в 3 часа, в 12 часов?</a:t>
            </a:r>
          </a:p>
          <a:p>
            <a:pPr marL="355600" lvl="0" indent="-17463">
              <a:buFont typeface="+mj-lt"/>
              <a:buAutoNum type="arabicPeriod"/>
            </a:pPr>
            <a:r>
              <a:rPr lang="ru-RU" dirty="0" smtClean="0"/>
              <a:t>В какие часы температура воздуха была отрицательной?</a:t>
            </a:r>
          </a:p>
          <a:p>
            <a:pPr marL="355600" lvl="0" indent="-17463">
              <a:buFont typeface="+mj-lt"/>
              <a:buAutoNum type="arabicPeriod"/>
            </a:pPr>
            <a:r>
              <a:rPr lang="ru-RU" dirty="0" smtClean="0"/>
              <a:t>В какие часы температура воздуха была неотрицательной?</a:t>
            </a:r>
          </a:p>
          <a:p>
            <a:pPr marL="355600" lvl="0" indent="-17463">
              <a:buFont typeface="+mj-lt"/>
              <a:buAutoNum type="arabicPeriod"/>
            </a:pPr>
            <a:r>
              <a:rPr lang="ru-RU" dirty="0" smtClean="0"/>
              <a:t>Когда температура воздуха равнялась нулю; 2</a:t>
            </a:r>
            <a:r>
              <a:rPr lang="ru-RU" baseline="30000" dirty="0" smtClean="0"/>
              <a:t>0 </a:t>
            </a:r>
            <a:r>
              <a:rPr lang="ru-RU" dirty="0" smtClean="0"/>
              <a:t>С; 16</a:t>
            </a:r>
            <a:r>
              <a:rPr lang="ru-RU" baseline="30000" dirty="0" smtClean="0"/>
              <a:t>0 </a:t>
            </a:r>
            <a:r>
              <a:rPr lang="ru-RU" dirty="0" smtClean="0"/>
              <a:t>С?</a:t>
            </a:r>
          </a:p>
          <a:p>
            <a:pPr marL="355600" lvl="0" indent="-17463">
              <a:buFont typeface="+mj-lt"/>
              <a:buAutoNum type="arabicPeriod"/>
            </a:pPr>
            <a:r>
              <a:rPr lang="ru-RU" dirty="0" smtClean="0"/>
              <a:t>В какое время суток температура была максимальной, а когда - минимальной?</a:t>
            </a:r>
          </a:p>
          <a:p>
            <a:pPr marL="355600" lvl="0" indent="-17463">
              <a:buFont typeface="+mj-lt"/>
              <a:buAutoNum type="arabicPeriod"/>
            </a:pPr>
            <a:r>
              <a:rPr lang="ru-RU" dirty="0" smtClean="0"/>
              <a:t>На сколько градусов изменилась температура с 2часов до 14 часов?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Оштен3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pic>
        <p:nvPicPr>
          <p:cNvPr id="8" name="Рисунок 7" descr="Оштен 0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1414"/>
            <a:ext cx="9144000" cy="6858000"/>
          </a:xfrm>
          <a:prstGeom prst="rect">
            <a:avLst/>
          </a:prstGeom>
        </p:spPr>
      </p:pic>
      <p:pic>
        <p:nvPicPr>
          <p:cNvPr id="9" name="Рисунок 8" descr="Оштен 06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714480" cy="1285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График изменения температуры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094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1357298"/>
          <a:ext cx="9028607" cy="5500702"/>
        </p:xfrm>
        <a:graphic>
          <a:graphicData uri="http://schemas.openxmlformats.org/presentationml/2006/ole">
            <p:oleObj spid="_x0000_s25602" name="Диаграмма" r:id="rId5" imgW="6286500" imgH="2628900" progId="MSGraph.Char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633478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hlinkClick r:id="rId6" action="ppaction://hlinksldjump"/>
              </a:rPr>
              <a:t>На карту</a:t>
            </a:r>
            <a:endParaRPr lang="ru-RU" sz="2800" b="1" u="sng" dirty="0"/>
          </a:p>
        </p:txBody>
      </p:sp>
    </p:spTree>
    <p:custDataLst>
      <p:tags r:id="rId2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0100" y="614364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hlinkClick r:id="rId4" action="ppaction://hlinksldjump"/>
              </a:rPr>
              <a:t>На карту</a:t>
            </a:r>
            <a:endParaRPr lang="ru-RU" sz="2800" b="1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CFF66"/>
                </a:solidFill>
                <a:effectLst/>
              </a:rPr>
              <a:t>Задача:</a:t>
            </a:r>
            <a:endParaRPr lang="ru-RU" sz="4400" dirty="0">
              <a:solidFill>
                <a:srgbClr val="CCFF66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715436" cy="5643578"/>
          </a:xfrm>
        </p:spPr>
        <p:txBody>
          <a:bodyPr>
            <a:normAutofit/>
          </a:bodyPr>
          <a:lstStyle/>
          <a:p>
            <a:pPr marL="1588" indent="528638" algn="just">
              <a:buNone/>
            </a:pPr>
            <a:r>
              <a:rPr lang="ru-RU" sz="3600" dirty="0" smtClean="0"/>
              <a:t>Сколько процентов от общего числа деревьев и кустарников составляют хвойные в задаче о флоре Кавказского заповедника? Вечнозеленые лиственные? Листопадные?</a:t>
            </a:r>
          </a:p>
          <a:p>
            <a:pPr marL="1588" indent="528638"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Приведите примеры деревьев и кустарников,     относящихся к вышеназванным видам.</a:t>
            </a:r>
          </a:p>
          <a:p>
            <a:pPr marL="1588" indent="617538">
              <a:buNone/>
            </a:pPr>
            <a:endParaRPr lang="ru-RU" dirty="0" smtClean="0"/>
          </a:p>
          <a:p>
            <a:endParaRPr lang="ru-RU" dirty="0" smtClean="0"/>
          </a:p>
          <a:p>
            <a:pPr marL="1588" indent="528638">
              <a:buNone/>
            </a:pPr>
            <a:endParaRPr lang="ru-RU" dirty="0"/>
          </a:p>
        </p:txBody>
      </p:sp>
      <p:pic>
        <p:nvPicPr>
          <p:cNvPr id="6" name="Рисунок 5" descr="Пшехо-су 375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470" y="-53628"/>
            <a:ext cx="9215502" cy="6911628"/>
          </a:xfrm>
          <a:prstGeom prst="rect">
            <a:avLst/>
          </a:prstGeom>
        </p:spPr>
      </p:pic>
      <p:pic>
        <p:nvPicPr>
          <p:cNvPr id="7" name="Рисунок 6" descr="Пшехо-су 37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470" y="-35767"/>
            <a:ext cx="9191689" cy="6893767"/>
          </a:xfrm>
          <a:prstGeom prst="rect">
            <a:avLst/>
          </a:prstGeom>
        </p:spPr>
      </p:pic>
      <p:pic>
        <p:nvPicPr>
          <p:cNvPr id="8" name="Рисунок 7" descr="Пшехо-су 37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1714480" cy="1285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tx1">
                    <a:lumMod val="85000"/>
                  </a:schemeClr>
                </a:solidFill>
              </a:rPr>
              <a:t>Задача: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92500" lnSpcReduction="20000"/>
          </a:bodyPr>
          <a:lstStyle/>
          <a:p>
            <a:pPr marL="1588" indent="617538">
              <a:buNone/>
            </a:pPr>
            <a:r>
              <a:rPr lang="ru-RU" dirty="0" smtClean="0"/>
              <a:t>Мы поднялись на вершину горы, затем вернулись обратно. Во время подъема мы делали привал. График движения изображен на рисунке 1. С помощью графика  найдите: </a:t>
            </a:r>
          </a:p>
          <a:p>
            <a:pPr marL="177800" lvl="0" indent="-17463">
              <a:buFont typeface="+mj-lt"/>
              <a:buAutoNum type="arabicPeriod"/>
            </a:pPr>
            <a:r>
              <a:rPr lang="ru-RU" dirty="0" smtClean="0"/>
              <a:t>Сколько времени мы пробыли на вершине горы?</a:t>
            </a:r>
          </a:p>
          <a:p>
            <a:pPr marL="177800" lvl="0" indent="-17463">
              <a:buFont typeface="+mj-lt"/>
              <a:buAutoNum type="arabicPeriod"/>
            </a:pPr>
            <a:r>
              <a:rPr lang="ru-RU" dirty="0" smtClean="0"/>
              <a:t>За сколько времени мы прошли первый километр подъёма и последний километр спуска?</a:t>
            </a:r>
          </a:p>
          <a:p>
            <a:pPr marL="177800" lvl="0" indent="-17463">
              <a:buFont typeface="+mj-lt"/>
              <a:buAutoNum type="arabicPeriod"/>
            </a:pPr>
            <a:r>
              <a:rPr lang="ru-RU" dirty="0" smtClean="0"/>
              <a:t>Сколько километров мы прошли за первые три часа пути?</a:t>
            </a:r>
          </a:p>
          <a:p>
            <a:pPr marL="177800" lvl="0" indent="-17463">
              <a:buFont typeface="+mj-lt"/>
              <a:buAutoNum type="arabicPeriod"/>
            </a:pPr>
            <a:r>
              <a:rPr lang="ru-RU" dirty="0" smtClean="0"/>
              <a:t>Сколько часов нам потребовалось, чтобы добраться до вершины горы?</a:t>
            </a:r>
          </a:p>
          <a:p>
            <a:pPr marL="177800" lvl="0" indent="-17463">
              <a:buFont typeface="+mj-lt"/>
              <a:buAutoNum type="arabicPeriod"/>
            </a:pPr>
            <a:r>
              <a:rPr lang="ru-RU" dirty="0" smtClean="0"/>
              <a:t>Сколько раз мы делали привал и какова была продолжительность самого длительного?</a:t>
            </a:r>
          </a:p>
          <a:p>
            <a:pPr marL="177800" lvl="0" indent="-17463">
              <a:buFont typeface="+mj-lt"/>
              <a:buAutoNum type="arabicPeriod"/>
            </a:pPr>
            <a:r>
              <a:rPr lang="ru-RU" dirty="0" smtClean="0"/>
              <a:t>Какова была наша средняя скорость на подъёме и на спуске (выразите её в </a:t>
            </a:r>
            <a:r>
              <a:rPr lang="ru-RU" smtClean="0"/>
              <a:t>км/ч)?</a:t>
            </a:r>
            <a:endParaRPr lang="ru-RU" dirty="0" smtClean="0"/>
          </a:p>
        </p:txBody>
      </p:sp>
      <p:pic>
        <p:nvPicPr>
          <p:cNvPr id="6" name="Рисунок 5" descr="Фишт 3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</p:spPr>
      </p:pic>
      <p:pic>
        <p:nvPicPr>
          <p:cNvPr id="8" name="Рисунок 7" descr="Фишт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69848" y="1138428"/>
            <a:ext cx="7004304" cy="4581144"/>
          </a:xfrm>
          <a:prstGeom prst="rect">
            <a:avLst/>
          </a:prstGeom>
        </p:spPr>
      </p:pic>
      <p:pic>
        <p:nvPicPr>
          <p:cNvPr id="10" name="Рисунок 9" descr="Фишт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966006" cy="1285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График движения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94806"/>
          </a:xfrm>
        </p:spPr>
        <p:txBody>
          <a:bodyPr/>
          <a:lstStyle/>
          <a:p>
            <a:pPr marL="1588" indent="439738">
              <a:buNone/>
            </a:pPr>
            <a:endParaRPr lang="ru-RU" smtClean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3" name="Объект 2"/>
          <p:cNvGraphicFramePr>
            <a:graphicFrameLocks/>
          </p:cNvGraphicFramePr>
          <p:nvPr/>
        </p:nvGraphicFramePr>
        <p:xfrm>
          <a:off x="-214346" y="1357298"/>
          <a:ext cx="8929718" cy="5786454"/>
        </p:xfrm>
        <a:graphic>
          <a:graphicData uri="http://schemas.openxmlformats.org/presentationml/2006/ole">
            <p:oleObj spid="_x0000_s24578" name="Диаграмма" r:id="rId5" imgW="4316342" imgH="2292295" progId="Excel.Sheet.8">
              <p:embed/>
            </p:oleObj>
          </a:graphicData>
        </a:graphic>
      </p:graphicFrame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785786" y="633478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hlinkClick r:id="rId6" action="ppaction://hlinksldjump"/>
              </a:rPr>
              <a:t>На карту</a:t>
            </a:r>
            <a:endParaRPr lang="ru-RU" sz="2800" b="1" u="sng" dirty="0"/>
          </a:p>
        </p:txBody>
      </p:sp>
    </p:spTree>
    <p:custDataLst>
      <p:tags r:id="rId2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286124"/>
            <a:ext cx="8586790" cy="27146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357694"/>
            <a:ext cx="58591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/>
                <a:solidFill>
                  <a:srgbClr val="66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Привал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Гузерипль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40005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>
                                      <p:cBhvr>
                                        <p:cTn id="13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9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4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>
                                      <p:cBhvr>
                                        <p:cTn id="25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71744"/>
          </a:xfrm>
        </p:spPr>
        <p:txBody>
          <a:bodyPr>
            <a:noAutofit/>
          </a:bodyPr>
          <a:lstStyle/>
          <a:p>
            <a:pPr lvl="0"/>
            <a:r>
              <a:rPr lang="ru-RU" sz="3400" dirty="0" smtClean="0">
                <a:solidFill>
                  <a:srgbClr val="FF66FF"/>
                </a:solidFill>
                <a:effectLst/>
              </a:rPr>
              <a:t>Продолжите фразу:</a:t>
            </a:r>
            <a:br>
              <a:rPr lang="ru-RU" sz="3400" dirty="0" smtClean="0">
                <a:solidFill>
                  <a:srgbClr val="FF66FF"/>
                </a:solidFill>
                <a:effectLst/>
              </a:rPr>
            </a:br>
            <a:r>
              <a:rPr lang="ru-RU" sz="3400" dirty="0" smtClean="0">
                <a:solidFill>
                  <a:srgbClr val="FF66FF"/>
                </a:solidFill>
                <a:effectLst/>
              </a:rPr>
              <a:t>“Сегодня на уроке я узнал, что самой высокой вершиной в западной части Главного Кавказского хребта является…”</a:t>
            </a:r>
            <a:endParaRPr lang="ru-RU" sz="3400" dirty="0">
              <a:solidFill>
                <a:srgbClr val="FF66FF"/>
              </a:solidFill>
              <a:effectLst/>
            </a:endParaRPr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786314" y="2241378"/>
          <a:ext cx="4294186" cy="4830959"/>
        </p:xfrm>
        <a:graphic>
          <a:graphicData uri="http://schemas.openxmlformats.org/presentationml/2006/ole">
            <p:oleObj spid="_x0000_s27651" name="Диаграмма" r:id="rId8" imgW="4572000" imgH="5143584" progId="MSGraph.Chart.8">
              <p:embed followColorScheme="full"/>
            </p:oleObj>
          </a:graphicData>
        </a:graphic>
      </p:graphicFrame>
      <p:sp>
        <p:nvSpPr>
          <p:cNvPr id="7" name="CorShape1"/>
          <p:cNvSpPr/>
          <p:nvPr>
            <p:custDataLst>
              <p:tags r:id="rId4"/>
            </p:custDataLst>
          </p:nvPr>
        </p:nvSpPr>
        <p:spPr>
          <a:xfrm>
            <a:off x="172720" y="3737455"/>
            <a:ext cx="355599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2500306"/>
            <a:ext cx="4114800" cy="3809054"/>
          </a:xfrm>
        </p:spPr>
        <p:txBody>
          <a:bodyPr>
            <a:noAutofit/>
          </a:bodyPr>
          <a:lstStyle/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г. </a:t>
            </a:r>
            <a:r>
              <a:rPr lang="ru-RU" sz="3200" b="1" dirty="0" err="1" smtClean="0">
                <a:latin typeface="+mj-lt"/>
              </a:rPr>
              <a:t>Мессо</a:t>
            </a:r>
            <a:endParaRPr lang="ru-RU" sz="3200" b="1" dirty="0" smtClean="0">
              <a:latin typeface="+mj-lt"/>
            </a:endParaRPr>
          </a:p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г. Нагой – Чук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г. </a:t>
            </a:r>
            <a:r>
              <a:rPr lang="ru-RU" sz="3200" b="1" dirty="0" err="1" smtClean="0">
                <a:latin typeface="+mj-lt"/>
              </a:rPr>
              <a:t>Фишт</a:t>
            </a:r>
            <a:endParaRPr lang="ru-RU" sz="3200" b="1" dirty="0" smtClean="0">
              <a:latin typeface="+mj-lt"/>
            </a:endParaRPr>
          </a:p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г. </a:t>
            </a:r>
            <a:r>
              <a:rPr lang="ru-RU" sz="3200" b="1" dirty="0" err="1" smtClean="0">
                <a:latin typeface="+mj-lt"/>
              </a:rPr>
              <a:t>Оштен</a:t>
            </a:r>
            <a:endParaRPr lang="ru-RU" sz="3200" b="1" dirty="0">
              <a:latin typeface="+mj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rgbClr val="FF66FF"/>
                </a:solidFill>
                <a:effectLst/>
              </a:rPr>
              <a:t>Найдите лишнее утверждение. </a:t>
            </a:r>
            <a:br>
              <a:rPr lang="ru-RU" sz="3200" dirty="0" smtClean="0">
                <a:solidFill>
                  <a:srgbClr val="FF66FF"/>
                </a:solidFill>
                <a:effectLst/>
              </a:rPr>
            </a:br>
            <a:r>
              <a:rPr lang="ru-RU" sz="3200" dirty="0" smtClean="0">
                <a:solidFill>
                  <a:srgbClr val="FF66FF"/>
                </a:solidFill>
                <a:effectLst/>
              </a:rPr>
              <a:t>“Сегодня на уроке я научился…”   </a:t>
            </a:r>
            <a:endParaRPr lang="ru-RU" sz="3200" dirty="0">
              <a:solidFill>
                <a:srgbClr val="FF66FF"/>
              </a:solidFill>
              <a:effectLst/>
            </a:endParaRPr>
          </a:p>
        </p:txBody>
      </p:sp>
      <p:graphicFrame>
        <p:nvGraphicFramePr>
          <p:cNvPr id="7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28675" name="Диаграмма" r:id="rId8" imgW="4572000" imgH="5143584" progId="MSGraph.Chart.8">
              <p:embed followColorScheme="full"/>
            </p:oleObj>
          </a:graphicData>
        </a:graphic>
      </p:graphicFrame>
      <p:sp>
        <p:nvSpPr>
          <p:cNvPr id="8" name="CorShape1"/>
          <p:cNvSpPr/>
          <p:nvPr>
            <p:custDataLst>
              <p:tags r:id="rId4"/>
            </p:custDataLst>
          </p:nvPr>
        </p:nvSpPr>
        <p:spPr>
          <a:xfrm>
            <a:off x="214282" y="2905958"/>
            <a:ext cx="473712" cy="451604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500034" y="1571612"/>
            <a:ext cx="4114800" cy="4709160"/>
          </a:xfrm>
        </p:spPr>
        <p:txBody>
          <a:bodyPr>
            <a:noAutofit/>
          </a:bodyPr>
          <a:lstStyle/>
          <a:p>
            <a:pPr marL="651510" indent="-514350">
              <a:buFont typeface="Wingdings 2"/>
              <a:buAutoNum type="arabicPeriod"/>
            </a:pPr>
            <a:r>
              <a:rPr lang="ru-RU" sz="3200" b="1" dirty="0" smtClean="0"/>
              <a:t>Ценить красоту родного края;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sz="3200" b="1" dirty="0" smtClean="0"/>
              <a:t>Загрязнять окружающую среду;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3200" b="1" dirty="0" smtClean="0"/>
              <a:t>Оберегать флору и фауну.</a:t>
            </a:r>
            <a:endParaRPr lang="ru-RU" sz="3200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1988" y="0"/>
            <a:ext cx="9175988" cy="7384883"/>
          </a:xfrm>
        </p:spPr>
      </p:pic>
      <p:sp>
        <p:nvSpPr>
          <p:cNvPr id="5" name="TextBox 4"/>
          <p:cNvSpPr txBox="1"/>
          <p:nvPr/>
        </p:nvSpPr>
        <p:spPr>
          <a:xfrm>
            <a:off x="928662" y="221455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sz="2400" b="1" u="sng" dirty="0" err="1" smtClean="0">
                <a:solidFill>
                  <a:schemeClr val="accent6">
                    <a:lumMod val="50000"/>
                  </a:schemeClr>
                </a:solidFill>
              </a:rPr>
              <a:t>.Мессо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21455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г. Нагой-Чук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271462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2400" b="1" u="sng" dirty="0" err="1" smtClean="0">
                <a:solidFill>
                  <a:schemeClr val="accent6">
                    <a:lumMod val="50000"/>
                  </a:schemeClr>
                </a:solidFill>
              </a:rPr>
              <a:t>Оштен</a:t>
            </a:r>
            <a:endParaRPr lang="ru-RU" sz="24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u="sng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400050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2400" b="1" u="sng" dirty="0" err="1" smtClean="0">
                <a:solidFill>
                  <a:schemeClr val="accent6">
                    <a:lumMod val="50000"/>
                  </a:schemeClr>
                </a:solidFill>
              </a:rPr>
              <a:t>Пшехо-Су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6215074" y="492919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2800" b="1" u="sng" dirty="0" err="1" smtClean="0">
                <a:solidFill>
                  <a:schemeClr val="accent6">
                    <a:lumMod val="50000"/>
                  </a:schemeClr>
                </a:solidFill>
              </a:rPr>
              <a:t>Фишт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rgbClr val="FF66FF"/>
                </a:solidFill>
                <a:effectLst/>
              </a:rPr>
              <a:t>Продолжите фразу: “Сегодня на уроке я познакомился…”</a:t>
            </a:r>
            <a:endParaRPr lang="ru-RU" sz="3200" dirty="0">
              <a:solidFill>
                <a:srgbClr val="FF66FF"/>
              </a:solidFill>
              <a:effectLst/>
            </a:endParaRPr>
          </a:p>
        </p:txBody>
      </p:sp>
      <p:graphicFrame>
        <p:nvGraphicFramePr>
          <p:cNvPr id="7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29699" name="Диаграмма" r:id="rId8" imgW="4572000" imgH="5143584" progId="MSGraph.Chart.8">
              <p:embed followColorScheme="full"/>
            </p:oleObj>
          </a:graphicData>
        </a:graphic>
      </p:graphicFrame>
      <p:sp>
        <p:nvSpPr>
          <p:cNvPr id="8" name="CorShape1"/>
          <p:cNvSpPr/>
          <p:nvPr>
            <p:custDataLst>
              <p:tags r:id="rId4"/>
            </p:custDataLst>
          </p:nvPr>
        </p:nvSpPr>
        <p:spPr>
          <a:xfrm>
            <a:off x="214282" y="2099403"/>
            <a:ext cx="460693" cy="472341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28596" y="1643050"/>
            <a:ext cx="4114800" cy="4709160"/>
          </a:xfrm>
        </p:spPr>
        <p:txBody>
          <a:bodyPr>
            <a:noAutofit/>
          </a:bodyPr>
          <a:lstStyle/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с адыгскими легендами;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с легендами и мифами Древней Греции;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с библейскими легендами.</a:t>
            </a:r>
            <a:endParaRPr lang="ru-RU" sz="3200" b="1" dirty="0">
              <a:latin typeface="+mj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rgbClr val="FF66FF"/>
                </a:solidFill>
                <a:effectLst/>
              </a:rPr>
              <a:t>Продолжите фразу: “Сегодня на уроке я повторил…”</a:t>
            </a:r>
            <a:endParaRPr lang="ru-RU" sz="3200" dirty="0">
              <a:solidFill>
                <a:srgbClr val="FF66FF"/>
              </a:solidFill>
              <a:effectLst/>
            </a:endParaRPr>
          </a:p>
        </p:txBody>
      </p:sp>
      <p:graphicFrame>
        <p:nvGraphicFramePr>
          <p:cNvPr id="7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30723" name="Диаграмма" r:id="rId8" imgW="4572000" imgH="5143584" progId="MSGraph.Chart.8">
              <p:embed followColorScheme="full"/>
            </p:oleObj>
          </a:graphicData>
        </a:graphic>
      </p:graphicFrame>
      <p:sp>
        <p:nvSpPr>
          <p:cNvPr id="8" name="CorShape1"/>
          <p:cNvSpPr/>
          <p:nvPr>
            <p:custDataLst>
              <p:tags r:id="rId4"/>
            </p:custDataLst>
          </p:nvPr>
        </p:nvSpPr>
        <p:spPr>
          <a:xfrm>
            <a:off x="142844" y="2002036"/>
            <a:ext cx="473711" cy="426832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28596" y="1643050"/>
            <a:ext cx="4114800" cy="4709160"/>
          </a:xfrm>
        </p:spPr>
        <p:txBody>
          <a:bodyPr>
            <a:noAutofit/>
          </a:bodyPr>
          <a:lstStyle/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построение графиков, </a:t>
            </a:r>
            <a:r>
              <a:rPr lang="ru-RU" sz="3200" b="1" dirty="0" err="1" smtClean="0">
                <a:latin typeface="+mj-lt"/>
              </a:rPr>
              <a:t>диаг-рамм</a:t>
            </a:r>
            <a:r>
              <a:rPr lang="ru-RU" sz="3200" b="1" dirty="0" smtClean="0">
                <a:latin typeface="+mj-lt"/>
              </a:rPr>
              <a:t>;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«</a:t>
            </a:r>
            <a:r>
              <a:rPr lang="ru-RU" sz="3200" b="1" dirty="0" err="1" smtClean="0">
                <a:latin typeface="+mj-lt"/>
              </a:rPr>
              <a:t>жи</a:t>
            </a:r>
            <a:r>
              <a:rPr lang="ru-RU" sz="3200" b="1" dirty="0" smtClean="0">
                <a:latin typeface="+mj-lt"/>
              </a:rPr>
              <a:t>»  и  «</a:t>
            </a:r>
            <a:r>
              <a:rPr lang="ru-RU" sz="3200" b="1" dirty="0" err="1" smtClean="0">
                <a:latin typeface="+mj-lt"/>
              </a:rPr>
              <a:t>ши</a:t>
            </a:r>
            <a:r>
              <a:rPr lang="ru-RU" sz="3200" b="1" dirty="0" smtClean="0">
                <a:latin typeface="+mj-lt"/>
              </a:rPr>
              <a:t>» пиши с буквой «и»;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свойства треугольников.</a:t>
            </a:r>
            <a:endParaRPr lang="ru-RU" sz="3200" b="1" dirty="0">
              <a:latin typeface="+mj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rgbClr val="FF66FF"/>
                </a:solidFill>
                <a:effectLst/>
              </a:rPr>
              <a:t>Продолжите фразу : “Сегодня на уроке я закрепил…”</a:t>
            </a:r>
            <a:endParaRPr lang="ru-RU" sz="3200" dirty="0">
              <a:solidFill>
                <a:srgbClr val="FF66FF"/>
              </a:solidFill>
              <a:effectLst/>
            </a:endParaRPr>
          </a:p>
        </p:txBody>
      </p:sp>
      <p:graphicFrame>
        <p:nvGraphicFramePr>
          <p:cNvPr id="7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72000" y="1714500"/>
          <a:ext cx="4572000" cy="5143500"/>
        </p:xfrm>
        <a:graphic>
          <a:graphicData uri="http://schemas.openxmlformats.org/presentationml/2006/ole">
            <p:oleObj spid="_x0000_s31747" name="Диаграмма" r:id="rId8" imgW="4572000" imgH="5143584" progId="MSGraph.Chart.8">
              <p:embed followColorScheme="full"/>
            </p:oleObj>
          </a:graphicData>
        </a:graphic>
      </p:graphicFrame>
      <p:sp>
        <p:nvSpPr>
          <p:cNvPr id="8" name="CorShape1"/>
          <p:cNvSpPr/>
          <p:nvPr>
            <p:custDataLst>
              <p:tags r:id="rId4"/>
            </p:custDataLst>
          </p:nvPr>
        </p:nvSpPr>
        <p:spPr>
          <a:xfrm>
            <a:off x="214282" y="3071810"/>
            <a:ext cx="430877" cy="500066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114800" cy="4709160"/>
          </a:xfrm>
        </p:spPr>
        <p:txBody>
          <a:bodyPr>
            <a:noAutofit/>
          </a:bodyPr>
          <a:lstStyle/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действия с  дробями;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умение читать графики и диаграммы;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sz="3200" b="1" dirty="0" smtClean="0">
                <a:latin typeface="+mj-lt"/>
              </a:rPr>
              <a:t>умение решать уравнения.</a:t>
            </a:r>
            <a:endParaRPr lang="ru-RU" sz="3200" b="1" dirty="0">
              <a:latin typeface="+mj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Домашнее задание: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8229600" cy="4709160"/>
          </a:xfrm>
        </p:spPr>
        <p:txBody>
          <a:bodyPr>
            <a:normAutofit/>
          </a:bodyPr>
          <a:lstStyle/>
          <a:p>
            <a:pPr marL="1588" indent="528638" algn="ctr">
              <a:buNone/>
            </a:pPr>
            <a:r>
              <a:rPr lang="ru-RU" sz="4400" b="1" dirty="0" smtClean="0"/>
              <a:t>Составьте задачу, описывающую какой-либо процесс, и постройте к нему график или диаграмму.</a:t>
            </a:r>
            <a:endParaRPr lang="ru-RU" sz="4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шт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428604"/>
            <a:ext cx="8735046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Нагой-Чук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3650" y="857231"/>
            <a:ext cx="8430316" cy="4974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Каменное море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596" y="1000108"/>
            <a:ext cx="7500990" cy="4919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Гузерипль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928670"/>
            <a:ext cx="881657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бадзеш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37437" y="714356"/>
            <a:ext cx="8806563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3" descr="Абадзеш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15917" y="642918"/>
            <a:ext cx="8828083" cy="55913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E:\Фото Нади\Фишт 1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500042"/>
            <a:ext cx="8162948" cy="6122211"/>
          </a:xfrm>
          <a:prstGeom prst="rect">
            <a:avLst/>
          </a:prstGeom>
          <a:noFill/>
        </p:spPr>
      </p:pic>
      <p:pic>
        <p:nvPicPr>
          <p:cNvPr id="2051" name="Picture 3" descr="E:\Фото Нади\Пшехо-су 068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285728"/>
            <a:ext cx="8591576" cy="6443682"/>
          </a:xfrm>
          <a:prstGeom prst="rect">
            <a:avLst/>
          </a:prstGeom>
          <a:noFill/>
        </p:spPr>
      </p:pic>
      <p:pic>
        <p:nvPicPr>
          <p:cNvPr id="2052" name="Picture 4" descr="E:\Фото Нади\Пшехо-су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06" y="-24"/>
            <a:ext cx="9020204" cy="6765153"/>
          </a:xfrm>
          <a:prstGeom prst="rect">
            <a:avLst/>
          </a:prstGeom>
          <a:noFill/>
        </p:spPr>
      </p:pic>
      <p:pic>
        <p:nvPicPr>
          <p:cNvPr id="2053" name="Picture 5" descr="E:\Фото Нади\Оштен 069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9048" y="-24"/>
            <a:ext cx="9091642" cy="6818732"/>
          </a:xfrm>
          <a:prstGeom prst="rect">
            <a:avLst/>
          </a:prstGeom>
          <a:noFill/>
        </p:spPr>
      </p:pic>
      <p:pic>
        <p:nvPicPr>
          <p:cNvPr id="2054" name="Picture 6" descr="E:\Фото Нади\Нагой-Чук 397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390" y="71414"/>
            <a:ext cx="9020204" cy="6765153"/>
          </a:xfrm>
          <a:prstGeom prst="rect">
            <a:avLst/>
          </a:prstGeom>
          <a:noFill/>
        </p:spPr>
      </p:pic>
      <p:pic>
        <p:nvPicPr>
          <p:cNvPr id="2055" name="Picture 7" descr="E:\Фото Нади\Водопадный 104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20" y="285728"/>
            <a:ext cx="8639201" cy="6479401"/>
          </a:xfrm>
          <a:prstGeom prst="rect">
            <a:avLst/>
          </a:prstGeom>
          <a:noFill/>
        </p:spPr>
      </p:pic>
      <p:pic>
        <p:nvPicPr>
          <p:cNvPr id="2056" name="Picture 8" descr="E:\Фото Нади\НАШИ ГОРЫ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32" y="942975"/>
            <a:ext cx="9082118" cy="4972050"/>
          </a:xfrm>
          <a:prstGeom prst="rect">
            <a:avLst/>
          </a:prstGeom>
          <a:noFill/>
        </p:spPr>
      </p:pic>
      <p:pic>
        <p:nvPicPr>
          <p:cNvPr id="15" name="Pearl Fisher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121" name="Picture 1" descr="E:\Фото Нади\Пшехо-су 375 (2)1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23828" y="214290"/>
            <a:ext cx="8663014" cy="6497261"/>
          </a:xfrm>
          <a:prstGeom prst="rect">
            <a:avLst/>
          </a:prstGeom>
          <a:noFill/>
        </p:spPr>
      </p:pic>
      <p:pic>
        <p:nvPicPr>
          <p:cNvPr id="5122" name="Picture 2" descr="E:\Фото Нади\Оштен3891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47" presetID="7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0"/>
                            </p:stCondLst>
                            <p:childTnLst>
                              <p:par>
                                <p:cTn id="5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0"/>
                            </p:stCondLst>
                            <p:childTnLst>
                              <p:par>
                                <p:cTn id="56" presetID="8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500"/>
                            </p:stCondLst>
                            <p:childTnLst>
                              <p:par>
                                <p:cTn id="66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500"/>
                            </p:stCondLst>
                            <p:childTnLst>
                              <p:par>
                                <p:cTn id="77" presetID="5" presetClass="exit" presetSubtype="1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0"/>
                            </p:stCondLst>
                            <p:childTnLst>
                              <p:par>
                                <p:cTn id="8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9500"/>
                            </p:stCondLst>
                            <p:childTnLst>
                              <p:par>
                                <p:cTn id="90" presetID="18" presetClass="exit" presetSubtype="9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9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6500"/>
                            </p:stCondLst>
                            <p:childTnLst>
                              <p:par>
                                <p:cTn id="9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8500"/>
                            </p:stCondLst>
                            <p:childTnLst>
                              <p:par>
                                <p:cTn id="101" presetID="2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500"/>
                            </p:stCondLst>
                            <p:childTnLst>
                              <p:par>
                                <p:cTn id="10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7500"/>
                            </p:stCondLst>
                            <p:childTnLst>
                              <p:par>
                                <p:cTn id="114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4500"/>
                            </p:stCondLst>
                            <p:childTnLst>
                              <p:par>
                                <p:cTn id="1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0"/>
                            </p:stCondLst>
                            <p:childTnLst>
                              <p:par>
                                <p:cTn id="125" presetID="1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3500"/>
                            </p:stCondLst>
                            <p:childTnLst>
                              <p:par>
                                <p:cTn id="1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500"/>
                            </p:stCondLst>
                            <p:childTnLst>
                              <p:par>
                                <p:cTn id="137" presetID="21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147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1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158" presetID="49" presetClass="exit" presetSubtype="0" ac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Высоты гор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571744"/>
          <a:ext cx="9144000" cy="24088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28714">
                <a:tc>
                  <a:txBody>
                    <a:bodyPr/>
                    <a:lstStyle/>
                    <a:p>
                      <a:pPr marL="0" indent="261938" algn="ctr"/>
                      <a:r>
                        <a:rPr lang="ru-RU" sz="2800" dirty="0" smtClean="0"/>
                        <a:t>гора </a:t>
                      </a:r>
                      <a:r>
                        <a:rPr lang="ru-RU" sz="3200" dirty="0" err="1"/>
                        <a:t>Мессо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74625" algn="ctr"/>
                      <a:r>
                        <a:rPr lang="ru-RU" sz="2800" dirty="0" smtClean="0"/>
                        <a:t>гора </a:t>
                      </a:r>
                      <a:r>
                        <a:rPr lang="ru-RU" sz="2800" dirty="0"/>
                        <a:t>Нагой-Чук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74625" algn="ctr"/>
                      <a:r>
                        <a:rPr lang="ru-RU" sz="2800" dirty="0" smtClean="0"/>
                        <a:t>гора </a:t>
                      </a:r>
                      <a:r>
                        <a:rPr lang="ru-RU" sz="2800" dirty="0" err="1" smtClean="0"/>
                        <a:t>Пшехо-Су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61938" algn="ctr"/>
                      <a:r>
                        <a:rPr lang="ru-RU" sz="2800" dirty="0" smtClean="0"/>
                        <a:t>гора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3200" dirty="0" err="1" smtClean="0"/>
                        <a:t>Оштен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74625" algn="ctr"/>
                      <a:r>
                        <a:rPr lang="ru-RU" sz="2800" dirty="0" smtClean="0"/>
                        <a:t>гора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3200" dirty="0" err="1"/>
                        <a:t>Фишт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28714">
                <a:tc>
                  <a:txBody>
                    <a:bodyPr/>
                    <a:lstStyle/>
                    <a:p>
                      <a:pPr indent="490855"/>
                      <a:r>
                        <a:rPr lang="ru-RU" sz="2800" dirty="0"/>
                        <a:t>2066 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0855"/>
                      <a:r>
                        <a:rPr lang="ru-RU" sz="2800" dirty="0"/>
                        <a:t>2467 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0855"/>
                      <a:r>
                        <a:rPr lang="ru-RU" sz="2800"/>
                        <a:t>2743 м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0855"/>
                      <a:r>
                        <a:rPr lang="ru-RU" sz="2800"/>
                        <a:t>2804 м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0855"/>
                      <a:r>
                        <a:rPr lang="ru-RU" sz="2800" dirty="0"/>
                        <a:t>2854 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FFFF00"/>
                </a:solidFill>
              </a:rPr>
              <a:t>Диаграмма высот гор</a:t>
            </a:r>
            <a:endParaRPr lang="ru-RU" b="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80892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/>
          </p:cNvGraphicFramePr>
          <p:nvPr/>
        </p:nvGraphicFramePr>
        <p:xfrm>
          <a:off x="-1571668" y="1214422"/>
          <a:ext cx="11858708" cy="5286412"/>
        </p:xfrm>
        <a:graphic>
          <a:graphicData uri="http://schemas.openxmlformats.org/presentationml/2006/ole">
            <p:oleObj spid="_x0000_s1026" name="Worksheet" r:id="rId5" imgW="4743551" imgH="1742961" progId="Excel.Sheet.8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609600"/>
            <a:ext cx="7758138" cy="2390772"/>
          </a:xfrm>
        </p:spPr>
        <p:txBody>
          <a:bodyPr/>
          <a:lstStyle/>
          <a:p>
            <a:r>
              <a:rPr lang="ru-RU" sz="6600" i="1" dirty="0" smtClean="0">
                <a:solidFill>
                  <a:srgbClr val="CCFF33"/>
                </a:solidFill>
              </a:rPr>
              <a:t>Решение задач</a:t>
            </a:r>
            <a:endParaRPr lang="ru-RU" sz="6600" i="1" dirty="0">
              <a:solidFill>
                <a:srgbClr val="CCFF3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28662" y="3143248"/>
            <a:ext cx="7786742" cy="150971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66FFCC"/>
                </a:solidFill>
              </a:rPr>
              <a:t>по теме:</a:t>
            </a:r>
          </a:p>
          <a:p>
            <a:r>
              <a:rPr lang="ru-RU" sz="5400" dirty="0" smtClean="0">
                <a:solidFill>
                  <a:srgbClr val="66FFCC"/>
                </a:solidFill>
              </a:rPr>
              <a:t> «</a:t>
            </a:r>
            <a:r>
              <a:rPr lang="ru-RU" sz="5400" i="1" dirty="0" smtClean="0">
                <a:solidFill>
                  <a:srgbClr val="66FFCC"/>
                </a:solidFill>
              </a:rPr>
              <a:t>Графики и диаграммы</a:t>
            </a:r>
            <a:r>
              <a:rPr lang="ru-RU" sz="5400" dirty="0" smtClean="0">
                <a:solidFill>
                  <a:srgbClr val="66FFCC"/>
                </a:solidFill>
              </a:rPr>
              <a:t>»</a:t>
            </a:r>
            <a:endParaRPr lang="ru-RU" sz="5400" dirty="0">
              <a:solidFill>
                <a:srgbClr val="66FF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арта.jp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75988" cy="7384883"/>
          </a:xfrm>
        </p:spPr>
      </p:pic>
      <p:sp>
        <p:nvSpPr>
          <p:cNvPr id="5" name="TextBox 4">
            <a:hlinkClick r:id="rId6" action="ppaction://hlinksldjump"/>
          </p:cNvPr>
          <p:cNvSpPr txBox="1"/>
          <p:nvPr/>
        </p:nvSpPr>
        <p:spPr>
          <a:xfrm>
            <a:off x="928662" y="221455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>
                <a:solidFill>
                  <a:schemeClr val="bg2"/>
                </a:solidFill>
              </a:rPr>
              <a:t>г</a:t>
            </a:r>
            <a:r>
              <a:rPr lang="ru-RU" sz="2400" b="1" u="sng" dirty="0" err="1" smtClean="0">
                <a:solidFill>
                  <a:schemeClr val="bg2"/>
                </a:solidFill>
              </a:rPr>
              <a:t>.Мессо</a:t>
            </a:r>
            <a:endParaRPr lang="ru-RU" sz="2400" b="1" u="sng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071802" y="221455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  <a:hlinkClick r:id="rId7" action="ppaction://hlinksldjump"/>
              </a:rPr>
              <a:t>г. Нагой-Чук</a:t>
            </a:r>
            <a:endParaRPr lang="ru-RU" sz="2400" b="1" u="sng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hlinkClick r:id="rId8" action="ppaction://hlinksldjump"/>
          </p:cNvPr>
          <p:cNvSpPr txBox="1"/>
          <p:nvPr/>
        </p:nvSpPr>
        <p:spPr>
          <a:xfrm>
            <a:off x="5500694" y="271462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2"/>
                </a:solidFill>
                <a:hlinkClick r:id="rId8" action="ppaction://hlinksldjump"/>
              </a:rPr>
              <a:t>г. </a:t>
            </a:r>
            <a:r>
              <a:rPr lang="ru-RU" sz="2400" b="1" u="sng" dirty="0" err="1" smtClean="0">
                <a:solidFill>
                  <a:schemeClr val="bg2"/>
                </a:solidFill>
                <a:hlinkClick r:id="rId8" action="ppaction://hlinksldjump"/>
              </a:rPr>
              <a:t>Оштен</a:t>
            </a:r>
            <a:endParaRPr lang="ru-RU" sz="2400" b="1" u="sng" dirty="0" smtClean="0">
              <a:solidFill>
                <a:schemeClr val="bg2"/>
              </a:solidFill>
            </a:endParaRPr>
          </a:p>
          <a:p>
            <a:endParaRPr lang="ru-RU" sz="2400" b="1" u="sng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hlinkClick r:id="rId9" action="ppaction://hlinksldjump"/>
          </p:cNvPr>
          <p:cNvSpPr txBox="1"/>
          <p:nvPr/>
        </p:nvSpPr>
        <p:spPr>
          <a:xfrm>
            <a:off x="4643438" y="400050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2"/>
                </a:solidFill>
                <a:hlinkClick r:id="rId9" action="ppaction://hlinksldjump"/>
              </a:rPr>
              <a:t>г. </a:t>
            </a:r>
            <a:r>
              <a:rPr lang="ru-RU" sz="2400" b="1" u="sng" dirty="0" err="1" smtClean="0">
                <a:solidFill>
                  <a:schemeClr val="bg2"/>
                </a:solidFill>
                <a:hlinkClick r:id="rId9" action="ppaction://hlinksldjump"/>
              </a:rPr>
              <a:t>Пшехо-Су</a:t>
            </a:r>
            <a:endParaRPr lang="ru-RU" sz="2400" b="1" u="sng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286512" y="500063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2"/>
                </a:solidFill>
                <a:hlinkClick r:id="rId4" action="ppaction://hlinksldjump"/>
              </a:rPr>
              <a:t>г. </a:t>
            </a:r>
            <a:r>
              <a:rPr lang="ru-RU" sz="2800" b="1" u="sng" dirty="0" err="1" smtClean="0">
                <a:solidFill>
                  <a:schemeClr val="bg2"/>
                </a:solidFill>
                <a:hlinkClick r:id="rId4" action="ppaction://hlinksldjump"/>
              </a:rPr>
              <a:t>Фишт</a:t>
            </a:r>
            <a:endParaRPr lang="ru-RU" sz="2800" b="1" u="sng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hlinkClick r:id="rId10" action="ppaction://hlinksldjump"/>
          </p:cNvPr>
          <p:cNvSpPr txBox="1"/>
          <p:nvPr/>
        </p:nvSpPr>
        <p:spPr>
          <a:xfrm>
            <a:off x="857224" y="521495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hlinkClick r:id="rId10" action="ppaction://hlinksldjump"/>
              </a:rPr>
              <a:t>привал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</a:schemeClr>
                </a:solidFill>
              </a:rPr>
              <a:t>Задача:</a:t>
            </a:r>
            <a:endParaRPr lang="ru-RU" sz="4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 marL="14288" indent="427038" algn="just">
              <a:buNone/>
            </a:pPr>
            <a:r>
              <a:rPr lang="ru-RU" dirty="0" smtClean="0"/>
              <a:t>Мы поднялись на гору. Во время подъема мы встретили множество хвойных растений. Известно, что высота сосны изменяется в зависимости от ее возраста следующим образом: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0" indent="442913" algn="just">
              <a:buNone/>
            </a:pPr>
            <a:r>
              <a:rPr lang="ru-RU" dirty="0" smtClean="0"/>
              <a:t>Постройте график зависимости высоты ели от ее возраста. Примите за ось Ох возраст ели (масштаб :1 клетка – 5 лет), за ось </a:t>
            </a:r>
            <a:r>
              <a:rPr lang="ru-RU" dirty="0" err="1" smtClean="0"/>
              <a:t>Оу</a:t>
            </a:r>
            <a:r>
              <a:rPr lang="ru-RU" dirty="0" smtClean="0"/>
              <a:t> – высота ели (масштаб :1 клетка – 2 м).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5" y="3143248"/>
          <a:ext cx="8592353" cy="13573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1993"/>
                <a:gridCol w="726036"/>
                <a:gridCol w="726036"/>
                <a:gridCol w="726036"/>
                <a:gridCol w="726036"/>
                <a:gridCol w="726036"/>
                <a:gridCol w="726036"/>
                <a:gridCol w="726036"/>
                <a:gridCol w="726036"/>
                <a:gridCol w="726036"/>
                <a:gridCol w="726036"/>
              </a:tblGrid>
              <a:tr h="723905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600" dirty="0" smtClean="0"/>
                        <a:t>Возраст ели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40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60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70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80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90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633417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600" dirty="0" smtClean="0"/>
                        <a:t>Высота  ели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92075" indent="0"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9,2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12,4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14.9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19,2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21,3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pic>
        <p:nvPicPr>
          <p:cNvPr id="6" name="Рисунок 5" descr="Месс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857232"/>
            <a:ext cx="8929718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3" name="Picture 1" descr="E:\Фото Нади\НАШИ ГОР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57298"/>
            <a:ext cx="8081986" cy="4189470"/>
          </a:xfrm>
          <a:prstGeom prst="rect">
            <a:avLst/>
          </a:prstGeom>
          <a:noFill/>
        </p:spPr>
      </p:pic>
      <p:pic>
        <p:nvPicPr>
          <p:cNvPr id="8" name="Picture 1" descr="E:\Фото Нади\НАШИ ГОРЫ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2480623" cy="12858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 зависимости высоты ели от ее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4517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285720" y="1428735"/>
          <a:ext cx="8143932" cy="5643603"/>
        </p:xfrm>
        <a:graphic>
          <a:graphicData uri="http://schemas.openxmlformats.org/presentationml/2006/ole">
            <p:oleObj spid="_x0000_s23554" name="Диаграмма" r:id="rId5" imgW="4838767" imgH="3276724" progId="MSGraph.Char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7290" y="633478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hlinkClick r:id="rId6" action="ppaction://hlinksldjump"/>
              </a:rPr>
              <a:t>На карту</a:t>
            </a:r>
            <a:endParaRPr lang="ru-RU" sz="2800" b="1" u="sng" dirty="0"/>
          </a:p>
        </p:txBody>
      </p:sp>
    </p:spTree>
    <p:custDataLst>
      <p:tags r:id="rId2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Ответить сейчас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21F1430649443749E347BD3086B82A9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Продолжите фразу: “Сегодня на уроке я узнал, что самой высокой вершиной в западной части Главного Кавказского хребта является…”"/>
  <p:tag name="ANSWERSALIAS" val="г. Мессо|smicln|г. Нагой – Чук|smicln|г. Фишт|smicln|г. Оштен"/>
  <p:tag name="VALUES" val="Incorrect|smicln|Incorrect|smicln|Correct|smicln|Incorrect"/>
  <p:tag name="SLIDEORDER" val="3"/>
  <p:tag name="SLIDEGUID" val="3D500F6571C34D2084926DAF88E9AF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40"/>
  <p:tag name="FONTSIZE" val="32"/>
  <p:tag name="BULLETTYPE" val="ppBulletArabicPeriod"/>
  <p:tag name="ANSWERTEXT" val="г. Мессо&#10;г. Нагой – Чук&#10;г. Фишт&#10;г. Оштен"/>
  <p:tag name="ANSWERBULLETS" val="3"/>
  <p:tag name="OLDNUMANSWERS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EECDCD1856040719F8A9459AB3A21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VALUES" val="Incorrect|smicln|Correct|smicln|Incorrect"/>
  <p:tag name="QUESTIONALIAS" val="Найдите лишнее утверждение.  “Сегодня на уроке я научился…”   "/>
  <p:tag name="ANSWERSALIAS" val="Ценить красоту родного края;|smicln|Загрязнять окружающую среду;|smicln|Оберегать флору и фауну."/>
  <p:tag name="SLIDEORDER" val="3"/>
  <p:tag name="SLIDEGUID" val="F5E8E9559C57450C8A86D0CE33B0B3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82"/>
  <p:tag name="FONTSIZE" val="32"/>
  <p:tag name="BULLETTYPE" val="ppBulletArabicPeriod"/>
  <p:tag name="ANSWERTEXT" val="Ценить красоту родного края;&#10;Загрязнять окружающую среду;&#10;Оберегать флору и фауну."/>
  <p:tag name="ANSWERBULLETS" val="3"/>
  <p:tag name="OLDNUMANSWERS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F5EF9EBFC692476AA956D6CC3A984A95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VALUES" val="Correct|smicln|Incorrect|smicln|Incorrect"/>
  <p:tag name="QUESTIONALIAS" val="Продолжите фразу: “Сегодня на уроке я познакомился…”"/>
  <p:tag name="ANSWERSALIAS" val="с адыгскими легендами;|smicln|с легендами и мифами Древней Греции;|smicln|с библейскими легендами."/>
  <p:tag name="SLIDEORDER" val="3"/>
  <p:tag name="SLIDEGUID" val="1EEFF953770047699E66AACCA8D037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84"/>
  <p:tag name="FONTSIZE" val="32"/>
  <p:tag name="BULLETTYPE" val="ppBulletArabicPeriod"/>
  <p:tag name="ANSWERTEXT" val="с адыгскими легендами;&#10;с легендами и мифами Древней Греции;&#10;с библейскими легендами."/>
  <p:tag name="ANSWERBULLETS" val="3"/>
  <p:tag name="OLDNUMANSWERS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4E1ABCA1FAD45C7986ED36888C5335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VALUES" val="Correct|smicln|Incorrect|smicln|Incorrect"/>
  <p:tag name="QUESTIONALIAS" val="Продолжите фразу: “Сегодня на уроке я повторил…”"/>
  <p:tag name="ANSWERSALIAS" val="построение графиков, диаграмм;|smicln|«жи»  и  «ши» пиши с буквой «и»;|smicln|свойства треугольников."/>
  <p:tag name="SLIDEORDER" val="3"/>
  <p:tag name="SLIDEGUID" val="6475D4EB843845B482E8FC49C816E83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87"/>
  <p:tag name="FONTSIZE" val="32"/>
  <p:tag name="BULLETTYPE" val="ppBulletArabicPeriod"/>
  <p:tag name="ANSWERTEXT" val="построение графиков, диаграмм;&#10;«жи»  и  «ши» пиши с буквой «и»;&#10;свойства треугольников."/>
  <p:tag name="ANSWERBULLETS" val="3"/>
  <p:tag name="OLDNUMANSWERS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BC2C6C2243B41EA88A69A80A641BBDB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VALUES" val="Incorrect|smicln|Correct|smicln|Incorrect"/>
  <p:tag name="QUESTIONALIAS" val="Продолжите фразу : “Сегодня на уроке я закрепил…”"/>
  <p:tag name="ANSWERSALIAS" val="действия с  дробями;|smicln|умение читать графики и диаграммы;|smicln|умение решать уравнения."/>
  <p:tag name="SLIDEORDER" val="3"/>
  <p:tag name="SLIDEGUID" val="420D25C9A75D4C75A73FF1EF0E9DEC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80"/>
  <p:tag name="FONTSIZE" val="32"/>
  <p:tag name="BULLETTYPE" val="ppBulletArabicPeriod"/>
  <p:tag name="ANSWERTEXT" val="действия с  дробями;&#10;умение читать графики и диаграммы;&#10;умение решать уравнения."/>
  <p:tag name="ANSWERBULLETS" val="3"/>
  <p:tag name="OLDNUMANSWERS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</TotalTime>
  <Words>564</Words>
  <Application>Microsoft Office PowerPoint</Application>
  <PresentationFormat>Экран (4:3)</PresentationFormat>
  <Paragraphs>137</Paragraphs>
  <Slides>23</Slides>
  <Notes>23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Апекс</vt:lpstr>
      <vt:lpstr>Worksheet</vt:lpstr>
      <vt:lpstr>Диаграмма</vt:lpstr>
      <vt:lpstr>Урок - путешествие</vt:lpstr>
      <vt:lpstr>Слайд 2</vt:lpstr>
      <vt:lpstr>Слайд 3</vt:lpstr>
      <vt:lpstr>Высоты гор</vt:lpstr>
      <vt:lpstr>Диаграмма высот гор</vt:lpstr>
      <vt:lpstr>Решение задач</vt:lpstr>
      <vt:lpstr>Слайд 7</vt:lpstr>
      <vt:lpstr>Задача:</vt:lpstr>
      <vt:lpstr>График зависимости высоты ели от ее возраста</vt:lpstr>
      <vt:lpstr>Задача:</vt:lpstr>
      <vt:lpstr>Флора Кавказского заповедника</vt:lpstr>
      <vt:lpstr>Задача:</vt:lpstr>
      <vt:lpstr>График изменения температуры</vt:lpstr>
      <vt:lpstr>Задача:</vt:lpstr>
      <vt:lpstr>Задача:</vt:lpstr>
      <vt:lpstr>График движения</vt:lpstr>
      <vt:lpstr>Слайд 17</vt:lpstr>
      <vt:lpstr>Продолжите фразу: “Сегодня на уроке я узнал, что самой высокой вершиной в западной части Главного Кавказского хребта является…”</vt:lpstr>
      <vt:lpstr>Найдите лишнее утверждение.  “Сегодня на уроке я научился…”   </vt:lpstr>
      <vt:lpstr>Продолжите фразу: “Сегодня на уроке я познакомился…”</vt:lpstr>
      <vt:lpstr>Продолжите фразу: “Сегодня на уроке я повторил…”</vt:lpstr>
      <vt:lpstr>Продолжите фразу : “Сегодня на уроке я закрепил…”</vt:lpstr>
      <vt:lpstr>Домашнее задание: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путешествие</dc:title>
  <dc:creator>ученик</dc:creator>
  <cp:lastModifiedBy>ученик</cp:lastModifiedBy>
  <cp:revision>23</cp:revision>
  <dcterms:created xsi:type="dcterms:W3CDTF">2010-01-05T20:06:44Z</dcterms:created>
  <dcterms:modified xsi:type="dcterms:W3CDTF">2010-01-07T10:36:47Z</dcterms:modified>
</cp:coreProperties>
</file>