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5" r:id="rId4"/>
    <p:sldId id="257" r:id="rId5"/>
    <p:sldId id="258" r:id="rId6"/>
    <p:sldId id="261" r:id="rId7"/>
    <p:sldId id="263" r:id="rId8"/>
    <p:sldId id="27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89E6F-ACCE-4E43-9093-4E8BA737B0F9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4E11-A69A-47D3-BB74-8FD9D4F8B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5D63-86AB-4743-BA40-057A0D7251FC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E05A-5E6F-4793-B1AE-5EB53AA88721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5737-1E03-4660-9230-D8838FB5128D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4D7D-E0FD-4707-BF60-8ECA613895DE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58C-5A3F-404E-9B13-3B26873E7111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FE-7DD1-40C6-9B2F-FE16A123F391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684C-3D48-4477-93CF-2822B2AFAAEB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D5A1-EF48-4EA4-A0A7-C74A42565C5C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4B5-D2B3-4B15-842C-B31E2BB0F0CA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DF77-8C9A-49C6-86E1-CF8B69C45836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ECF-90C7-46FC-8EB8-D1C8E22277C2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62F4-8A8E-4FB8-BC2A-2F0538F7F4D8}" type="datetime1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C7B3-EF57-4F0A-BD75-7251A1DE5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Владимирский верхошов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57620" y="5786454"/>
            <a:ext cx="4929222" cy="935021"/>
          </a:xfrm>
        </p:spPr>
        <p:txBody>
          <a:bodyPr/>
          <a:lstStyle/>
          <a:p>
            <a:r>
              <a:rPr lang="ru-RU" sz="1800" dirty="0" smtClean="0"/>
              <a:t>МОУ СОШ № 17 г. Ногинск М. обл.</a:t>
            </a:r>
          </a:p>
          <a:p>
            <a:r>
              <a:rPr lang="ru-RU" sz="1800" dirty="0" smtClean="0"/>
              <a:t> учитель технологии Мурина Н.В.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Ритм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Ритм - это чередование каких-либо элементов в определенной последовательности. 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pic>
        <p:nvPicPr>
          <p:cNvPr id="6" name="Содержимое 5" descr="изображение000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3225200" y="1703966"/>
            <a:ext cx="1643074" cy="6236151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en-US" sz="1600" dirty="0" smtClean="0"/>
              <a:t>9</a:t>
            </a:r>
            <a:endParaRPr lang="ru-RU" sz="1600" dirty="0"/>
          </a:p>
        </p:txBody>
      </p:sp>
      <p:pic>
        <p:nvPicPr>
          <p:cNvPr id="1026" name="Picture 2" descr="C:\Мама\владимирский верхошов\сканирование0017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785926"/>
            <a:ext cx="4236532" cy="201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Композиционный центр</a:t>
            </a:r>
            <a:endParaRPr lang="ru-RU" sz="3200" dirty="0"/>
          </a:p>
        </p:txBody>
      </p:sp>
      <p:pic>
        <p:nvPicPr>
          <p:cNvPr id="6" name="Содержимое 5" descr="изображение002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71934" y="3929066"/>
            <a:ext cx="2301142" cy="2080848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ru-RU" sz="1600" dirty="0" smtClean="0"/>
              <a:t>1</a:t>
            </a:r>
            <a:r>
              <a:rPr lang="en-US" sz="1600" dirty="0" smtClean="0"/>
              <a:t>0</a:t>
            </a:r>
            <a:endParaRPr lang="ru-RU" sz="1600" dirty="0"/>
          </a:p>
        </p:txBody>
      </p:sp>
      <p:pic>
        <p:nvPicPr>
          <p:cNvPr id="2050" name="Picture 2" descr="C:\Мама\владимирский верхошов\сканирование0016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857628"/>
            <a:ext cx="2117269" cy="211365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Композиционный центр должен, в первую очередь, привлекать внимание. Центр выделяется цветом, укрупнением изображения, контрастами и другими средствами. </a:t>
            </a:r>
          </a:p>
          <a:p>
            <a:endParaRPr lang="ru-RU" dirty="0"/>
          </a:p>
        </p:txBody>
      </p:sp>
      <p:pic>
        <p:nvPicPr>
          <p:cNvPr id="1026" name="Picture 2" descr="C:\Мама\владимирский верхошов\рисунки к уроку\ColGl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60649"/>
            <a:ext cx="2214578" cy="222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Симметрия и асимметрия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r>
              <a:rPr lang="ru-RU" sz="2400" dirty="0" smtClean="0"/>
              <a:t>В симметричной композиции элементы узора расположены почти зеркально по отношению к центральной оси рисунка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Асимметричная композиция может быть уравновешенной и  неуравновешенной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ru-RU" sz="1600" dirty="0" smtClean="0"/>
              <a:t>1</a:t>
            </a:r>
            <a:r>
              <a:rPr lang="en-US" sz="1600" dirty="0" smtClean="0"/>
              <a:t>1</a:t>
            </a:r>
            <a:endParaRPr lang="ru-RU" sz="1600" dirty="0"/>
          </a:p>
        </p:txBody>
      </p:sp>
      <p:pic>
        <p:nvPicPr>
          <p:cNvPr id="3074" name="Picture 2" descr="C:\Мама\владимирский верхошов\рисунки к уроку\сканирование0029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357562"/>
            <a:ext cx="2000264" cy="1594056"/>
          </a:xfrm>
          <a:prstGeom prst="rect">
            <a:avLst/>
          </a:prstGeom>
          <a:noFill/>
        </p:spPr>
      </p:pic>
      <p:pic>
        <p:nvPicPr>
          <p:cNvPr id="3075" name="Picture 3" descr="C:\Мама\владимирский верхошов\рисунки к уроку\сканирование00012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857496"/>
            <a:ext cx="2643206" cy="2034819"/>
          </a:xfrm>
          <a:prstGeom prst="rect">
            <a:avLst/>
          </a:prstGeom>
          <a:noFill/>
        </p:spPr>
      </p:pic>
      <p:pic>
        <p:nvPicPr>
          <p:cNvPr id="3076" name="Picture 4" descr="C:\Мама\владимирский верхошов\рисунки к уроку\изображение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5000636"/>
            <a:ext cx="1327833" cy="1484293"/>
          </a:xfrm>
          <a:prstGeom prst="rect">
            <a:avLst/>
          </a:prstGeom>
          <a:noFill/>
        </p:spPr>
      </p:pic>
      <p:pic>
        <p:nvPicPr>
          <p:cNvPr id="3077" name="Picture 5" descr="C:\Мама\владимирский верхошов\рисунки к уроку\изображение0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643446"/>
            <a:ext cx="1858565" cy="1452536"/>
          </a:xfrm>
          <a:prstGeom prst="rect">
            <a:avLst/>
          </a:prstGeom>
          <a:noFill/>
        </p:spPr>
      </p:pic>
      <p:pic>
        <p:nvPicPr>
          <p:cNvPr id="10" name="Picture 4" descr="C:\Мама\владимирский верхошов\рисунки к уроку\изображение00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58" y="3714752"/>
            <a:ext cx="1143008" cy="1455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Формат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r>
              <a:rPr lang="ru-RU" sz="2400" dirty="0" smtClean="0"/>
              <a:t>Квадрат (или приближенный к квадрату прямоугольник)/ круг — создает ощущения надежности, покоя, стабильности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/>
          <a:p>
            <a:r>
              <a:rPr lang="ru-RU" sz="2400" dirty="0" smtClean="0"/>
              <a:t>Формат, более вытянутый по горизонтали, подходит для орнамента в полосе, создавая ритм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ru-RU" sz="1600" dirty="0" smtClean="0"/>
              <a:t>1</a:t>
            </a:r>
            <a:r>
              <a:rPr lang="en-US" sz="1600" dirty="0" smtClean="0"/>
              <a:t>2</a:t>
            </a:r>
            <a:endParaRPr lang="ru-RU" sz="1600" dirty="0"/>
          </a:p>
        </p:txBody>
      </p:sp>
      <p:pic>
        <p:nvPicPr>
          <p:cNvPr id="4098" name="Picture 2" descr="C:\Мама\владимирский верхошов\рисунки к уроку\изображение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643174" y="4343426"/>
            <a:ext cx="1714512" cy="1800217"/>
          </a:xfrm>
          <a:prstGeom prst="rect">
            <a:avLst/>
          </a:prstGeom>
          <a:noFill/>
        </p:spPr>
      </p:pic>
      <p:pic>
        <p:nvPicPr>
          <p:cNvPr id="4099" name="Picture 3" descr="C:\Мама\владимирский верхошов\рисунки к уроку\изображение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429000"/>
            <a:ext cx="2428860" cy="1723730"/>
          </a:xfrm>
          <a:prstGeom prst="rect">
            <a:avLst/>
          </a:prstGeom>
          <a:noFill/>
        </p:spPr>
      </p:pic>
      <p:pic>
        <p:nvPicPr>
          <p:cNvPr id="4101" name="Picture 5" descr="C:\Мама\владимирский верхошов\рисунки к уроку\изображение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126370" y="3347508"/>
            <a:ext cx="1221657" cy="3813534"/>
          </a:xfrm>
          <a:prstGeom prst="rect">
            <a:avLst/>
          </a:prstGeom>
          <a:noFill/>
        </p:spPr>
      </p:pic>
      <p:pic>
        <p:nvPicPr>
          <p:cNvPr id="4102" name="Picture 6" descr="C:\Мама\владимирский верхошов\рисунки к уроку\изображение0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069458" y="1717228"/>
            <a:ext cx="1071570" cy="4066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Формат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Формат, вытянутый по вертикали — более легкий, летучий. Я бы даже сказала торжественный. В него идеально вписывать фигуры людей и птиц, древа.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ru-RU" sz="1600" dirty="0" smtClean="0"/>
              <a:t>1</a:t>
            </a:r>
            <a:r>
              <a:rPr lang="en-US" sz="1600" dirty="0" smtClean="0"/>
              <a:t>3</a:t>
            </a:r>
            <a:endParaRPr lang="ru-RU" sz="1600" dirty="0"/>
          </a:p>
        </p:txBody>
      </p:sp>
      <p:pic>
        <p:nvPicPr>
          <p:cNvPr id="10" name="Содержимое 9" descr="изображение003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71934" y="2428868"/>
            <a:ext cx="2214578" cy="3134778"/>
          </a:xfrm>
        </p:spPr>
      </p:pic>
      <p:pic>
        <p:nvPicPr>
          <p:cNvPr id="5122" name="Picture 2" descr="C:\Мама\владимирский верхошов\рисунки к уроку\изображение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3857628"/>
            <a:ext cx="1574783" cy="2667026"/>
          </a:xfrm>
          <a:prstGeom prst="rect">
            <a:avLst/>
          </a:prstGeom>
          <a:noFill/>
        </p:spPr>
      </p:pic>
      <p:pic>
        <p:nvPicPr>
          <p:cNvPr id="5123" name="Picture 3" descr="C:\Мама\владимирский верхошов\рисунки к уроку\изображение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857232"/>
            <a:ext cx="1938580" cy="260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рисунки</a:t>
            </a:r>
            <a:endParaRPr lang="ru-RU" sz="3200" dirty="0"/>
          </a:p>
        </p:txBody>
      </p:sp>
      <p:pic>
        <p:nvPicPr>
          <p:cNvPr id="6" name="Содержимое 5" descr="изображение000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000108"/>
            <a:ext cx="2143140" cy="2520509"/>
          </a:xfrm>
        </p:spPr>
      </p:pic>
      <p:pic>
        <p:nvPicPr>
          <p:cNvPr id="7" name="Содержимое 6" descr="изображение001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148398" y="1071546"/>
            <a:ext cx="2281254" cy="235759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ru-RU" sz="1600" dirty="0" smtClean="0"/>
              <a:t>1</a:t>
            </a:r>
            <a:r>
              <a:rPr lang="en-US" sz="1600" dirty="0" smtClean="0"/>
              <a:t>4</a:t>
            </a:r>
            <a:endParaRPr lang="ru-RU" sz="1600" dirty="0"/>
          </a:p>
        </p:txBody>
      </p:sp>
      <p:pic>
        <p:nvPicPr>
          <p:cNvPr id="6146" name="Picture 2" descr="C:\Мама\владимирский верхошов\рисунки к уроку\изображение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453208" y="1121981"/>
            <a:ext cx="2097920" cy="2568555"/>
          </a:xfrm>
          <a:prstGeom prst="rect">
            <a:avLst/>
          </a:prstGeom>
          <a:noFill/>
        </p:spPr>
      </p:pic>
      <p:pic>
        <p:nvPicPr>
          <p:cNvPr id="6147" name="Picture 3" descr="C:\Мама\владимирский верхошов\рисунки к уроку\изображение0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8595" y="3714752"/>
            <a:ext cx="2021057" cy="2617784"/>
          </a:xfrm>
          <a:prstGeom prst="rect">
            <a:avLst/>
          </a:prstGeom>
          <a:noFill/>
        </p:spPr>
      </p:pic>
      <p:pic>
        <p:nvPicPr>
          <p:cNvPr id="6148" name="Picture 4" descr="C:\Мама\владимирский верхошов\рисунки к уроку\изображение0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3520284" y="3480584"/>
            <a:ext cx="2174870" cy="3071834"/>
          </a:xfrm>
          <a:prstGeom prst="rect">
            <a:avLst/>
          </a:prstGeom>
          <a:noFill/>
        </p:spPr>
      </p:pic>
      <p:pic>
        <p:nvPicPr>
          <p:cNvPr id="6151" name="Picture 7" descr="C:\Мама\владимирский верхошов\рисунки к уроку\изображение00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3714752"/>
            <a:ext cx="2108153" cy="2684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357322"/>
          </a:xfrm>
        </p:spPr>
        <p:txBody>
          <a:bodyPr/>
          <a:lstStyle/>
          <a:p>
            <a:r>
              <a:rPr lang="ru-RU" dirty="0" smtClean="0"/>
              <a:t>Успеха в работе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Фрагменты тканей, сохранившие древнюю вышивку, позволяют восстановить фактуру нитей и особенности орнамента</a:t>
            </a:r>
            <a:endParaRPr lang="ru-RU" sz="2400" dirty="0"/>
          </a:p>
        </p:txBody>
      </p:sp>
      <p:pic>
        <p:nvPicPr>
          <p:cNvPr id="6" name="Содержимое 5" descr="0_1b355_e8c1fd17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500174"/>
            <a:ext cx="2286016" cy="262383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1</a:t>
            </a:r>
            <a:endParaRPr lang="ru-RU" sz="1600" dirty="0"/>
          </a:p>
        </p:txBody>
      </p:sp>
      <p:pic>
        <p:nvPicPr>
          <p:cNvPr id="2050" name="Picture 2" descr="C:\Мама\владимирский верхошов\рисунки к уроку\золот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571612"/>
            <a:ext cx="3879798" cy="2402352"/>
          </a:xfrm>
          <a:prstGeom prst="rect">
            <a:avLst/>
          </a:prstGeom>
          <a:noFill/>
        </p:spPr>
      </p:pic>
      <p:pic>
        <p:nvPicPr>
          <p:cNvPr id="2051" name="Picture 3" descr="C:\Мама\владимирский верхошов\рисунки к уроку\000066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786190"/>
            <a:ext cx="2500330" cy="245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Золотая вышивка выполнялась техникой "в прикреп", когда нити прикрепляются к ткани при помощи шелка, что позволяет сохранить целостность основного изделия без проколов жесткой золоченой или серебряной проволокой.</a:t>
            </a:r>
            <a:endParaRPr lang="ru-RU" sz="2700" dirty="0"/>
          </a:p>
        </p:txBody>
      </p:sp>
      <p:pic>
        <p:nvPicPr>
          <p:cNvPr id="6" name="Содержимое 5" descr="zoloto_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2000240"/>
            <a:ext cx="3107553" cy="2071702"/>
          </a:xfrm>
        </p:spPr>
      </p:pic>
      <p:pic>
        <p:nvPicPr>
          <p:cNvPr id="7" name="Содержимое 6" descr="1з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857620" y="2000240"/>
            <a:ext cx="2107403" cy="2809871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2</a:t>
            </a:r>
            <a:endParaRPr lang="ru-RU" sz="1600" dirty="0"/>
          </a:p>
        </p:txBody>
      </p:sp>
      <p:pic>
        <p:nvPicPr>
          <p:cNvPr id="5125" name="Picture 5" descr="C:\Мама\владимирский верхошов\рисунки к уроку\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4214818"/>
            <a:ext cx="2357454" cy="2157977"/>
          </a:xfrm>
          <a:prstGeom prst="rect">
            <a:avLst/>
          </a:prstGeom>
          <a:noFill/>
        </p:spPr>
      </p:pic>
      <p:pic>
        <p:nvPicPr>
          <p:cNvPr id="5126" name="Picture 6" descr="C:\Мама\владимирский верхошов\рисунки к уроку\%D0%93%D0%90%D0%9B%D0%90%D0%9D%D0%A2-2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14818"/>
            <a:ext cx="2786082" cy="2173144"/>
          </a:xfrm>
          <a:prstGeom prst="rect">
            <a:avLst/>
          </a:prstGeom>
          <a:noFill/>
        </p:spPr>
      </p:pic>
      <p:pic>
        <p:nvPicPr>
          <p:cNvPr id="5127" name="Picture 7" descr="C:\Мама\владимирский верхошов\рисунки к уроку\post-4-1213167055_thum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2000240"/>
            <a:ext cx="2571768" cy="1928826"/>
          </a:xfrm>
          <a:prstGeom prst="rect">
            <a:avLst/>
          </a:prstGeom>
          <a:noFill/>
        </p:spPr>
      </p:pic>
      <p:pic>
        <p:nvPicPr>
          <p:cNvPr id="5128" name="Picture 8" descr="C:\Мама\владимирский верхошов\рисунки к уроку\028-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4929198"/>
            <a:ext cx="1928826" cy="1446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dirty="0" smtClean="0"/>
              <a:t>Характер орнамента владимирской вышивки менялся под воздействием заимствований из парчовых тканей, ювелирных изделий, привезенных с востока. </a:t>
            </a:r>
            <a:endParaRPr lang="ru-RU" sz="2400" dirty="0"/>
          </a:p>
        </p:txBody>
      </p:sp>
      <p:pic>
        <p:nvPicPr>
          <p:cNvPr id="14" name="Содержимое 13" descr="0_22c87_73040b2f_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500174"/>
            <a:ext cx="1643074" cy="2190766"/>
          </a:xfrm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3</a:t>
            </a:r>
            <a:endParaRPr lang="ru-RU" sz="1600" dirty="0"/>
          </a:p>
        </p:txBody>
      </p:sp>
      <p:pic>
        <p:nvPicPr>
          <p:cNvPr id="3074" name="Picture 2" descr="C:\Мама\владимирский верхошов\рисунки к уроку\икона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071942"/>
            <a:ext cx="1762125" cy="2381250"/>
          </a:xfrm>
          <a:prstGeom prst="rect">
            <a:avLst/>
          </a:prstGeom>
          <a:noFill/>
        </p:spPr>
      </p:pic>
      <p:pic>
        <p:nvPicPr>
          <p:cNvPr id="3076" name="Picture 4" descr="C:\Мама\владимирский верхошов\рисунки к уроку\виш зо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1115905" cy="1643050"/>
          </a:xfrm>
          <a:prstGeom prst="rect">
            <a:avLst/>
          </a:prstGeom>
          <a:noFill/>
        </p:spPr>
      </p:pic>
      <p:pic>
        <p:nvPicPr>
          <p:cNvPr id="3078" name="Picture 6" descr="C:\Мама\владимирский верхошов\рисунки к уроку\000138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286256"/>
            <a:ext cx="1168425" cy="1637502"/>
          </a:xfrm>
          <a:prstGeom prst="rect">
            <a:avLst/>
          </a:prstGeom>
          <a:noFill/>
        </p:spPr>
      </p:pic>
      <p:pic>
        <p:nvPicPr>
          <p:cNvPr id="3079" name="Picture 7" descr="C:\Мама\владимирский верхошов\рисунки к уроку\9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67985" y="4071942"/>
            <a:ext cx="1947353" cy="2214578"/>
          </a:xfrm>
          <a:prstGeom prst="rect">
            <a:avLst/>
          </a:prstGeom>
          <a:noFill/>
        </p:spPr>
      </p:pic>
      <p:pic>
        <p:nvPicPr>
          <p:cNvPr id="3081" name="Picture 9" descr="C:\Мама\владимирский верхошов\рисунки к уроку\2064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1500174"/>
            <a:ext cx="2070541" cy="2214578"/>
          </a:xfrm>
          <a:prstGeom prst="rect">
            <a:avLst/>
          </a:prstGeom>
          <a:noFill/>
        </p:spPr>
      </p:pic>
      <p:pic>
        <p:nvPicPr>
          <p:cNvPr id="27" name="Содержимое 26" descr="06-5.jpg"/>
          <p:cNvPicPr>
            <a:picLocks noGrp="1" noChangeAspect="1"/>
          </p:cNvPicPr>
          <p:nvPr>
            <p:ph sz="half" idx="2"/>
          </p:nvPr>
        </p:nvPicPr>
        <p:blipFill>
          <a:blip r:embed="rId8" cstate="email"/>
          <a:stretch>
            <a:fillRect/>
          </a:stretch>
        </p:blipFill>
        <p:spPr>
          <a:xfrm>
            <a:off x="3286116" y="1500174"/>
            <a:ext cx="2167729" cy="21677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Неоспоримо влияние христианской культуры, в частности окладов икон, книжных заставок и, главное, белокаменной резьбы, украшающей храмы города Владимира. </a:t>
            </a:r>
            <a:endParaRPr lang="ru-RU" sz="2700" dirty="0"/>
          </a:p>
        </p:txBody>
      </p:sp>
      <p:pic>
        <p:nvPicPr>
          <p:cNvPr id="7" name="Содержимое 6" descr="резьб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513895"/>
            <a:ext cx="2026672" cy="2986675"/>
          </a:xfrm>
        </p:spPr>
      </p:pic>
      <p:pic>
        <p:nvPicPr>
          <p:cNvPr id="8" name="Содержимое 7" descr="резьба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84527" y="4572008"/>
            <a:ext cx="3701721" cy="1214445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en-US" sz="1600" dirty="0" smtClean="0"/>
              <a:t>4</a:t>
            </a:r>
            <a:endParaRPr lang="ru-RU" sz="1600" dirty="0"/>
          </a:p>
        </p:txBody>
      </p:sp>
      <p:pic>
        <p:nvPicPr>
          <p:cNvPr id="9" name="Содержимое 24" descr="книг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4643446"/>
            <a:ext cx="2179163" cy="1535629"/>
          </a:xfrm>
          <a:prstGeom prst="rect">
            <a:avLst/>
          </a:prstGeom>
        </p:spPr>
      </p:pic>
      <p:pic>
        <p:nvPicPr>
          <p:cNvPr id="10" name="Picture 3" descr="C:\Мама\владимирский верхошов\рисунки к уроку\книг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1857364"/>
            <a:ext cx="1707746" cy="2399075"/>
          </a:xfrm>
          <a:prstGeom prst="rect">
            <a:avLst/>
          </a:prstGeom>
          <a:noFill/>
        </p:spPr>
      </p:pic>
      <p:pic>
        <p:nvPicPr>
          <p:cNvPr id="4098" name="Picture 2" descr="C:\Мама\владимирский верхошов\рисунки к уроку\влад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1511316"/>
            <a:ext cx="3831663" cy="2846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Известно, что мстерский промысел не только продолжил древнюю традицию вышивки растительного орнамента, но и создал свой стиль вышивки белой и цветной гладью, так называемый "владимирский шов".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_1b35c_d7988aee_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86446" y="4214818"/>
            <a:ext cx="2323736" cy="228601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en-US" sz="1600" dirty="0" smtClean="0"/>
              <a:t>5</a:t>
            </a:r>
            <a:endParaRPr lang="ru-RU" sz="1600" dirty="0"/>
          </a:p>
        </p:txBody>
      </p:sp>
      <p:pic>
        <p:nvPicPr>
          <p:cNvPr id="9" name="Содержимое 8" descr="424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928802"/>
            <a:ext cx="3286148" cy="2226365"/>
          </a:xfrm>
        </p:spPr>
      </p:pic>
      <p:pic>
        <p:nvPicPr>
          <p:cNvPr id="6146" name="Picture 2" descr="C:\Мама\владимирский верхошов\рисунки к уроку\ри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8038" y="1928802"/>
            <a:ext cx="3338210" cy="440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Яркая, нарядная, цветная гладь, где доминирует красный цвет декорирует скатерти, настенные панно, портьеры, покрывала, платья и блузки, вышитые верхнешвом, представляют собой подлинно высокое мастерство.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embroider_stitch_2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928801"/>
            <a:ext cx="2214578" cy="1967793"/>
          </a:xfrm>
        </p:spPr>
      </p:pic>
      <p:pic>
        <p:nvPicPr>
          <p:cNvPr id="7" name="Содержимое 6" descr="sl1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715008" y="2000240"/>
            <a:ext cx="2857520" cy="214314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en-US" sz="1600" dirty="0" smtClean="0"/>
              <a:t>6</a:t>
            </a:r>
            <a:endParaRPr lang="ru-RU" sz="1600" dirty="0"/>
          </a:p>
        </p:txBody>
      </p:sp>
      <p:pic>
        <p:nvPicPr>
          <p:cNvPr id="8194" name="Picture 2" descr="C:\Мама\владимирский верхошов\рисунки к уроку\сканирование0015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71942"/>
            <a:ext cx="2091207" cy="2421821"/>
          </a:xfrm>
          <a:prstGeom prst="rect">
            <a:avLst/>
          </a:prstGeom>
          <a:noFill/>
        </p:spPr>
      </p:pic>
      <p:pic>
        <p:nvPicPr>
          <p:cNvPr id="8195" name="Picture 3" descr="C:\Мама\владимирский верхошов\рисунки к уроку\изображение00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325556"/>
            <a:ext cx="2643206" cy="1960964"/>
          </a:xfrm>
          <a:prstGeom prst="rect">
            <a:avLst/>
          </a:prstGeom>
          <a:noFill/>
        </p:spPr>
      </p:pic>
      <p:pic>
        <p:nvPicPr>
          <p:cNvPr id="8196" name="Picture 4" descr="C:\Мама\владимирский верхошов\рисунки к уроку\сканирование0011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1928802"/>
            <a:ext cx="2027067" cy="2234950"/>
          </a:xfrm>
          <a:prstGeom prst="rect">
            <a:avLst/>
          </a:prstGeom>
          <a:noFill/>
        </p:spPr>
      </p:pic>
      <p:pic>
        <p:nvPicPr>
          <p:cNvPr id="8197" name="Picture 5" descr="C:\Мама\владимирский верхошов\рисунки к уроку\сканирование0028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4286256"/>
            <a:ext cx="267326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Владимирский верхошов выполняют толстыми крупными стежками, которые заполняют узор только на лицевой стороне. На изнаночной стороне по контуру узора образуются небольшие стежки в виде пунктира.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verhoshov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2000240"/>
            <a:ext cx="2828945" cy="214314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en-US" sz="1600" dirty="0" smtClean="0"/>
              <a:t>7</a:t>
            </a:r>
            <a:endParaRPr lang="ru-RU" sz="1600" dirty="0"/>
          </a:p>
        </p:txBody>
      </p:sp>
      <p:pic>
        <p:nvPicPr>
          <p:cNvPr id="10" name="Содержимое 9" descr="6-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1992447"/>
            <a:ext cx="3429024" cy="2150933"/>
          </a:xfrm>
        </p:spPr>
      </p:pic>
      <p:pic>
        <p:nvPicPr>
          <p:cNvPr id="7171" name="Picture 3" descr="C:\Мама\владимирский верхошов\рисунки к уроку\сканирование00018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357694"/>
            <a:ext cx="6762713" cy="166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Законы композиция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Композиция» в переводе с латинского </a:t>
            </a:r>
            <a:r>
              <a:rPr lang="ru-RU" sz="2400" dirty="0" err="1" smtClean="0"/>
              <a:t>compositio</a:t>
            </a:r>
            <a:r>
              <a:rPr lang="ru-RU" sz="2400" dirty="0" smtClean="0"/>
              <a:t> обозначает сочинение, составление, расположение.</a:t>
            </a:r>
          </a:p>
          <a:p>
            <a:endParaRPr lang="ru-RU" dirty="0"/>
          </a:p>
        </p:txBody>
      </p:sp>
      <p:pic>
        <p:nvPicPr>
          <p:cNvPr id="6" name="Содержимое 5" descr="1з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70264" y="1704147"/>
            <a:ext cx="3316512" cy="442201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 smtClean="0"/>
              <a:t>Приложение </a:t>
            </a:r>
            <a:r>
              <a:rPr lang="en-US" sz="1600" dirty="0" smtClean="0"/>
              <a:t>8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336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Владимирский верхошов</vt:lpstr>
      <vt:lpstr>Фрагменты тканей, сохранившие древнюю вышивку, позволяют восстановить фактуру нитей и особенности орнамента</vt:lpstr>
      <vt:lpstr>Золотая вышивка выполнялась техникой "в прикреп", когда нити прикрепляются к ткани при помощи шелка, что позволяет сохранить целостность основного изделия без проколов жесткой золоченой или серебряной проволокой.</vt:lpstr>
      <vt:lpstr>Характер орнамента владимирской вышивки менялся под воздействием заимствований из парчовых тканей, ювелирных изделий, привезенных с востока. </vt:lpstr>
      <vt:lpstr>Неоспоримо влияние христианской культуры, в частности окладов икон, книжных заставок и, главное, белокаменной резьбы, украшающей храмы города Владимира. </vt:lpstr>
      <vt:lpstr>Известно, что мстерский промысел не только продолжил древнюю традицию вышивки растительного орнамента, но и создал свой стиль вышивки белой и цветной гладью, так называемый "владимирский шов". </vt:lpstr>
      <vt:lpstr> Яркая, нарядная, цветная гладь, где доминирует красный цвет декорирует скатерти, настенные панно, портьеры, покрывала, платья и блузки, вышитые верхнешвом, представляют собой подлинно высокое мастерство.  </vt:lpstr>
      <vt:lpstr>Владимирский верхошов выполняют толстыми крупными стежками, которые заполняют узор только на лицевой стороне. На изнаночной стороне по контуру узора образуются небольшие стежки в виде пунктира. </vt:lpstr>
      <vt:lpstr>Законы композиция</vt:lpstr>
      <vt:lpstr>Ритм</vt:lpstr>
      <vt:lpstr>Композиционный центр</vt:lpstr>
      <vt:lpstr>Симметрия и асимметрия</vt:lpstr>
      <vt:lpstr>Формат</vt:lpstr>
      <vt:lpstr>Формат</vt:lpstr>
      <vt:lpstr>Наши рисунки</vt:lpstr>
      <vt:lpstr>Успеха в работе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63</cp:revision>
  <dcterms:created xsi:type="dcterms:W3CDTF">2010-01-03T16:19:52Z</dcterms:created>
  <dcterms:modified xsi:type="dcterms:W3CDTF">2010-01-16T18:42:01Z</dcterms:modified>
</cp:coreProperties>
</file>