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6" r:id="rId9"/>
    <p:sldId id="265" r:id="rId10"/>
    <p:sldId id="263" r:id="rId11"/>
    <p:sldId id="267" r:id="rId12"/>
    <p:sldId id="268" r:id="rId13"/>
    <p:sldId id="269" r:id="rId14"/>
    <p:sldId id="270" r:id="rId15"/>
    <p:sldId id="271" r:id="rId16"/>
    <p:sldId id="264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2B0307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404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404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40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404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404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404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404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404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  <p:pic>
              <p:nvPicPr>
                <p:cNvPr id="4405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5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405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6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07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407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440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8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dirty="0"/>
            </a:p>
          </p:txBody>
        </p:sp>
      </p:grpSp>
      <p:sp>
        <p:nvSpPr>
          <p:cNvPr id="4408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9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09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4409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409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301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301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30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302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302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302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302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4302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  <p:pic>
              <p:nvPicPr>
                <p:cNvPr id="4302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2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2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2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303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3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4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5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5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5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05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5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5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6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dirty="0"/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06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dirty="0"/>
            </a:p>
          </p:txBody>
        </p:sp>
      </p:grpSp>
      <p:sp>
        <p:nvSpPr>
          <p:cNvPr id="4306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6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5389E06-998A-4011-8462-0333CDBB5BAB}" type="datetimeFigureOut">
              <a:rPr lang="ru-RU" smtClean="0"/>
              <a:pPr/>
              <a:t>21.12.2009</a:t>
            </a:fld>
            <a:endParaRPr lang="ru-RU" dirty="0"/>
          </a:p>
        </p:txBody>
      </p:sp>
      <p:sp>
        <p:nvSpPr>
          <p:cNvPr id="4306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dirty="0"/>
          </a:p>
        </p:txBody>
      </p:sp>
      <p:sp>
        <p:nvSpPr>
          <p:cNvPr id="4306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9570C1A-A61D-4A5B-B50D-6273A691E5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42844" y="1000108"/>
            <a:ext cx="8001088" cy="2357454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Законы сохранения доброты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643042" y="3929066"/>
            <a:ext cx="6215106" cy="2257444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 жизни ценнее всего доброта.</a:t>
            </a:r>
          </a:p>
          <a:p>
            <a:pPr algn="r"/>
            <a:r>
              <a:rPr lang="ru-RU" b="1" i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Д.С. Лихачев</a:t>
            </a:r>
            <a:endParaRPr lang="ru-RU" b="1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2"/>
            <a:ext cx="7477125" cy="1558913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Bookman Old Style" pitchFamily="18" charset="0"/>
              </a:rPr>
              <a:t>Конфликт между учителем и учеником</a:t>
            </a:r>
            <a:endParaRPr lang="ru-RU" sz="4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3" descr="C:\Documents and Settings\User\Рабочий стол\Насилие в школе\Насилие\30054489_phat-mat-n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3837806" cy="287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2060"/>
              </a:buClr>
              <a:buAutoNum type="arabicPeriod"/>
            </a:pPr>
            <a:r>
              <a:rPr lang="ru-RU" dirty="0" smtClean="0"/>
              <a:t>Встречаетесь </a:t>
            </a:r>
            <a:r>
              <a:rPr lang="ru-RU" dirty="0" smtClean="0"/>
              <a:t>ли вы с агрессией в школе? Ее проявление?</a:t>
            </a:r>
          </a:p>
          <a:p>
            <a:pPr marL="514350" indent="-514350"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0F2E"/>
                </a:solidFill>
              </a:rPr>
              <a:t>да; словесная</a:t>
            </a:r>
          </a:p>
          <a:p>
            <a:pPr marL="514350" indent="-514350"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dirty="0" smtClean="0"/>
              <a:t>Что провоцирует агрессию учеников?</a:t>
            </a:r>
          </a:p>
          <a:p>
            <a:pPr marL="514350" indent="-514350"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0F2E"/>
                </a:solidFill>
              </a:rPr>
              <a:t>Недопонимание учителем наших проблем </a:t>
            </a:r>
            <a:r>
              <a:rPr lang="ru-RU" dirty="0" smtClean="0"/>
              <a:t>;</a:t>
            </a:r>
            <a:endParaRPr lang="ru-RU" dirty="0" smtClean="0"/>
          </a:p>
          <a:p>
            <a:pPr marL="514350" indent="-514350"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0F2E"/>
                </a:solidFill>
              </a:rPr>
              <a:t>п</a:t>
            </a:r>
            <a:r>
              <a:rPr lang="ru-RU" b="1" dirty="0" smtClean="0">
                <a:solidFill>
                  <a:srgbClr val="000F2E"/>
                </a:solidFill>
              </a:rPr>
              <a:t>ерегрузка.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643998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b="1" dirty="0" smtClean="0">
                <a:solidFill>
                  <a:srgbClr val="002060"/>
                </a:solidFill>
              </a:rPr>
              <a:t>Что провоцирует агрессию учителя?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Личная жизнь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Ненависть к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ученикам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Отсутствие уважения к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учителю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Шум 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Невыполнение требований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Невыполнение домашних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357167"/>
            <a:ext cx="6308739" cy="573883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(успеваемость, выполнение заданий).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поведения.</a:t>
            </a:r>
          </a:p>
          <a:p>
            <a:pPr marL="514350" indent="-51435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отношений.</a:t>
            </a:r>
          </a:p>
          <a:p>
            <a:pPr marL="514350" indent="-514350">
              <a:buNone/>
            </a:pPr>
            <a:endParaRPr lang="ru-RU" sz="4000" dirty="0"/>
          </a:p>
        </p:txBody>
      </p:sp>
      <p:pic>
        <p:nvPicPr>
          <p:cNvPr id="5" name="Picture 2" descr="C:\Documents and Settings\User\Рабочий стол\Насилие в школе\Насилие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 l="5050" t="1387" r="4051" b="1499"/>
          <a:stretch>
            <a:fillRect/>
          </a:stretch>
        </p:blipFill>
        <p:spPr bwMode="auto">
          <a:xfrm>
            <a:off x="6429388" y="285728"/>
            <a:ext cx="257176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000629" cy="6286544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 Злобная и злая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реакция на окружающих, </a:t>
            </a:r>
            <a:r>
              <a:rPr lang="ru-RU" sz="4000" b="1" i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грубость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непонимание других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это признак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душевной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духовной слабости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Д.С. Лихачев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857752" y="357166"/>
            <a:ext cx="4083874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35824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4. Кто сильнее в агрессии?</a:t>
            </a:r>
            <a:br>
              <a:rPr lang="ru-RU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4" y="1500174"/>
            <a:ext cx="7951813" cy="459582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Учитель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5. С какими видами агрессии чаще встречаетесь?</a:t>
            </a:r>
            <a:endParaRPr lang="ru-RU" sz="4000" dirty="0" smtClean="0"/>
          </a:p>
          <a:p>
            <a:pPr>
              <a:buNone/>
            </a:pPr>
            <a:r>
              <a:rPr lang="ru-RU" sz="3600" dirty="0" smtClean="0"/>
              <a:t>Словесная (оскорбления со стороны учителя</a:t>
            </a:r>
            <a:r>
              <a:rPr lang="ru-RU" sz="3600" dirty="0" smtClean="0"/>
              <a:t>)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/>
              <a:t>Выставление плохих </a:t>
            </a:r>
            <a:r>
              <a:rPr lang="ru-RU" sz="3600" dirty="0" smtClean="0"/>
              <a:t>оценок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5" descr="C:\Documents and Settings\User\Рабочий стол\Насилие в школе\Насилие\1228669808_author_photo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248664" y="500042"/>
            <a:ext cx="3515686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Documents and Settings\User\Рабочий стол\Насилие в школе\Насилие\1228669755_author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0993"/>
            <a:ext cx="4071934" cy="4991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F:\press3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 l="2795" t="-2291" r="3085"/>
          <a:stretch>
            <a:fillRect/>
          </a:stretch>
        </p:blipFill>
        <p:spPr bwMode="auto">
          <a:xfrm>
            <a:off x="3214678" y="500042"/>
            <a:ext cx="3000396" cy="553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Новая папка (2)\Классный час\6484001.jpg"/>
          <p:cNvPicPr>
            <a:picLocks noChangeAspect="1" noChangeArrowheads="1"/>
          </p:cNvPicPr>
          <p:nvPr/>
        </p:nvPicPr>
        <p:blipFill>
          <a:blip r:embed="rId2"/>
          <a:srcRect l="8187" r="9942"/>
          <a:stretch>
            <a:fillRect/>
          </a:stretch>
        </p:blipFill>
        <p:spPr bwMode="auto">
          <a:xfrm>
            <a:off x="214282" y="357166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207603" cy="3316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4" y="285729"/>
            <a:ext cx="8309003" cy="581027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 сдашь ЕГЭ</a:t>
            </a:r>
          </a:p>
          <a:p>
            <a:pPr marL="514350" indent="-514350">
              <a:buFontTx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адрес родителей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Класс «Б» – болото</a:t>
            </a:r>
          </a:p>
          <a:p>
            <a:pPr marL="514350" indent="-514350">
              <a:buFontTx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Здесь пока я учитель</a:t>
            </a:r>
          </a:p>
          <a:p>
            <a:pPr marL="514350" indent="-514350">
              <a:buFontTx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Закрой рот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Класс коррекции</a:t>
            </a:r>
          </a:p>
          <a:p>
            <a:endParaRPr lang="ru-RU" sz="36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263524" y="285728"/>
            <a:ext cx="8237566" cy="6286543"/>
          </a:xfrm>
          <a:prstGeom prst="bevel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Д.С. Лихачев: 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Не мусорить </a:t>
            </a: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вокруг себя </a:t>
            </a: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руганью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».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429652" cy="588171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Bookman Old Style" pitchFamily="18" charset="0"/>
              </a:rPr>
              <a:t>Зло </a:t>
            </a:r>
            <a:r>
              <a:rPr lang="ru-RU" sz="4000" b="1" i="1" dirty="0" smtClean="0">
                <a:latin typeface="Bookman Old Style" pitchFamily="18" charset="0"/>
              </a:rPr>
              <a:t>мгновенно</a:t>
            </a:r>
            <a:r>
              <a:rPr lang="ru-RU" sz="4000" b="1" dirty="0" smtClean="0">
                <a:latin typeface="Bookman Old Style" pitchFamily="18" charset="0"/>
              </a:rPr>
              <a:t> в этом мире,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Неизбывна </a:t>
            </a:r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доброта.</a:t>
            </a:r>
          </a:p>
          <a:p>
            <a:pPr algn="r">
              <a:buNone/>
            </a:pPr>
            <a:r>
              <a:rPr lang="ru-RU" sz="4000" b="1" dirty="0" smtClean="0">
                <a:latin typeface="Monotype Corsiva" pitchFamily="66" charset="0"/>
              </a:rPr>
              <a:t>Шота Руставели</a:t>
            </a:r>
          </a:p>
          <a:p>
            <a:pPr>
              <a:buNone/>
            </a:pPr>
            <a:r>
              <a:rPr lang="ru-RU" sz="4000" b="1" dirty="0" smtClean="0">
                <a:latin typeface="Bookman Old Style" pitchFamily="18" charset="0"/>
              </a:rPr>
              <a:t>Попытайтесь быть хоть </a:t>
            </a:r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немного добрее </a:t>
            </a:r>
            <a:r>
              <a:rPr lang="ru-RU" sz="4000" b="1" dirty="0" smtClean="0">
                <a:latin typeface="Bookman Old Style" pitchFamily="18" charset="0"/>
              </a:rPr>
              <a:t>– и вы увидите, что окажетесь </a:t>
            </a:r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не в состоянии</a:t>
            </a:r>
            <a:r>
              <a:rPr lang="ru-RU" sz="4000" b="1" dirty="0" smtClean="0">
                <a:latin typeface="Bookman Old Style" pitchFamily="18" charset="0"/>
              </a:rPr>
              <a:t> совершить </a:t>
            </a:r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дурной поступок.</a:t>
            </a:r>
          </a:p>
          <a:p>
            <a:pPr algn="r">
              <a:buNone/>
            </a:pPr>
            <a:r>
              <a:rPr lang="ru-RU" sz="4000" b="1" dirty="0" smtClean="0">
                <a:latin typeface="Monotype Corsiva" pitchFamily="66" charset="0"/>
              </a:rPr>
              <a:t>Конфуций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Bluetooth\Inbox\Волк и Волчиц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285720" y="714356"/>
            <a:ext cx="7395696" cy="554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Конфликты в школе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285861"/>
            <a:ext cx="7386638" cy="48101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Конфликты между учениками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071802" y="2643182"/>
            <a:ext cx="2000264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158" y="2214554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УЧЕНИК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2285992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УЧЕНИК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554" y="4929198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УЧЕНИК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831840">
            <a:off x="1606878" y="4112170"/>
            <a:ext cx="2143140" cy="642942"/>
          </a:xfrm>
          <a:prstGeom prst="rightArrow">
            <a:avLst>
              <a:gd name="adj1" fmla="val 44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Печать\Углич. Сент.  2009 г. 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00034" y="571480"/>
            <a:ext cx="7175526" cy="5381644"/>
          </a:xfrm>
          <a:prstGeom prst="rect">
            <a:avLst/>
          </a:prstGeom>
          <a:noFill/>
        </p:spPr>
      </p:pic>
      <p:pic>
        <p:nvPicPr>
          <p:cNvPr id="2054" name="Picture 6" descr="F:\Печать\Углич. Сент.  2009 г. 01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4282" y="365501"/>
            <a:ext cx="7715304" cy="5785889"/>
          </a:xfrm>
          <a:prstGeom prst="rect">
            <a:avLst/>
          </a:prstGeom>
          <a:noFill/>
        </p:spPr>
      </p:pic>
      <p:pic>
        <p:nvPicPr>
          <p:cNvPr id="2055" name="Picture 7" descr="F:\Печать\Октябрь 2009 г. 002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14282" y="285728"/>
            <a:ext cx="8128000" cy="6096000"/>
          </a:xfrm>
          <a:prstGeom prst="rect">
            <a:avLst/>
          </a:prstGeom>
          <a:noFill/>
        </p:spPr>
      </p:pic>
      <p:pic>
        <p:nvPicPr>
          <p:cNvPr id="2056" name="Picture 8" descr="F:\Печать\Октябрь 2009 г. 033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222162" y="285728"/>
            <a:ext cx="8191557" cy="6143668"/>
          </a:xfrm>
          <a:prstGeom prst="rect">
            <a:avLst/>
          </a:prstGeom>
          <a:noFill/>
        </p:spPr>
      </p:pic>
      <p:pic>
        <p:nvPicPr>
          <p:cNvPr id="6" name="Picture 2" descr="F:\1233488766_1.jp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142844" y="142853"/>
            <a:ext cx="8572560" cy="63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67701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Конфликты между учениками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Насилие в школе\Насилие\bully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 l="13954" r="11627"/>
          <a:stretch>
            <a:fillRect/>
          </a:stretch>
        </p:blipFill>
        <p:spPr bwMode="auto">
          <a:xfrm>
            <a:off x="428596" y="1071546"/>
            <a:ext cx="2286016" cy="286702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асилие в школе\Насилие\bullying.gif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643174" y="3571876"/>
            <a:ext cx="2867582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Насилие в школе\Насилие\bullying2.jpg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2236" t="7692" r="3849" b="2564"/>
          <a:stretch>
            <a:fillRect/>
          </a:stretch>
        </p:blipFill>
        <p:spPr bwMode="auto">
          <a:xfrm>
            <a:off x="5429256" y="928670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879979" cy="531020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err="1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Буллинг</a:t>
            </a:r>
            <a:r>
              <a:rPr lang="ru-RU" sz="3600" b="1" i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-систематическое</a:t>
            </a:r>
            <a:endParaRPr lang="ru-RU" sz="3600" b="1" dirty="0" smtClean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ru-RU" sz="3600" b="1" i="1" u="sng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физическое насилие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, словесные </a:t>
            </a:r>
            <a:r>
              <a:rPr lang="ru-RU" sz="3600" b="1" i="1" u="sng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оскорбления 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3600" b="1" i="1" u="sng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запугивание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детей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со стороны </a:t>
            </a:r>
            <a:r>
              <a:rPr lang="ru-RU" sz="3600" b="1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одноклассников.</a:t>
            </a:r>
          </a:p>
          <a:p>
            <a:pPr algn="ctr"/>
            <a:endParaRPr lang="ru-RU" dirty="0"/>
          </a:p>
        </p:txBody>
      </p:sp>
      <p:pic>
        <p:nvPicPr>
          <p:cNvPr id="4" name="Picture 8" descr="C:\Documents and Settings\User\Рабочий стол\Насилие в школе\Насилие\untitled.bmp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72066" y="714356"/>
            <a:ext cx="373048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3638545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Documents and Settings\User\Рабочий стол\Насилие в школе\Насилие\bullying-schoo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178300" cy="4089400"/>
          </a:xfrm>
          <a:prstGeom prst="rect">
            <a:avLst/>
          </a:prstGeom>
          <a:noFill/>
        </p:spPr>
      </p:pic>
      <p:pic>
        <p:nvPicPr>
          <p:cNvPr id="5" name="Picture 6" descr="C:\Documents and Settings\User\Рабочий стол\Насилие в школе\Насилие\bullying_iStock_000007773642X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252" y="214291"/>
            <a:ext cx="2693668" cy="2928958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Новая папка (2)\Классный час\1236896275_tema-nasil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47" y="3714752"/>
            <a:ext cx="3984364" cy="280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Насилие в школе\Насилие\bully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00500" cy="2657475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Насилие в школе\Насилие\unions_call_for_end_to_bullying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428604"/>
            <a:ext cx="3855493" cy="246697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асилие в школе\Насилие\image-thumb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14686"/>
            <a:ext cx="3613285" cy="2714644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Насилие в школе\Насилие\school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2"/>
            <a:ext cx="3559849" cy="2433642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Насилие в школе\Насилие\Bullying_clip_image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63" y="214290"/>
            <a:ext cx="873131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Новая папка (2)\Классный час\big_5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857750" cy="32385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овая папка (2)\Классный час\7dc1c6db1e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61646" cy="2786082"/>
          </a:xfrm>
          <a:prstGeom prst="rect">
            <a:avLst/>
          </a:prstGeom>
          <a:noFill/>
        </p:spPr>
      </p:pic>
      <p:pic>
        <p:nvPicPr>
          <p:cNvPr id="6" name="Picture 9" descr="nasilie1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785786" y="3571876"/>
            <a:ext cx="3642636" cy="28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Рабочий стол\Новая папка (2)\Классный час\school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39802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4067173" cy="86997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Моббинг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585791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(от англ.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mob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— толпа) — форма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психологического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насилия в виде травли в </a:t>
            </a:r>
            <a:r>
              <a:rPr lang="ru-RU" sz="2800" b="1" i="1" dirty="0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коллективе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Школьники издеваются над своими же одноклассниками, высмеивают тех, которые, возможно, не так, как принято в их среде, одеваются, слишком хорошо учатся и т. п.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Виды моббинга:</a:t>
            </a:r>
          </a:p>
          <a:p>
            <a:pPr lvl="0"/>
            <a:r>
              <a:rPr lang="ru-RU" sz="2400" b="1" dirty="0" smtClean="0"/>
              <a:t>бойкот;</a:t>
            </a:r>
          </a:p>
          <a:p>
            <a:pPr lvl="0"/>
            <a:r>
              <a:rPr lang="ru-RU" sz="2400" b="1" dirty="0" smtClean="0"/>
              <a:t>придирки;</a:t>
            </a:r>
          </a:p>
          <a:p>
            <a:pPr lvl="0"/>
            <a:r>
              <a:rPr lang="ru-RU" sz="2400" b="1" dirty="0" smtClean="0"/>
              <a:t>насмешки;</a:t>
            </a:r>
          </a:p>
          <a:p>
            <a:pPr lvl="0"/>
            <a:r>
              <a:rPr lang="ru-RU" sz="2400" b="1" dirty="0" smtClean="0"/>
              <a:t>предоставление ложной информации;</a:t>
            </a:r>
          </a:p>
          <a:p>
            <a:pPr lvl="0"/>
            <a:r>
              <a:rPr lang="ru-RU" sz="2400" b="1" dirty="0" smtClean="0"/>
              <a:t>доносительство;</a:t>
            </a:r>
          </a:p>
          <a:p>
            <a:pPr lvl="0"/>
            <a:r>
              <a:rPr lang="ru-RU" sz="2400" b="1" dirty="0" smtClean="0"/>
              <a:t>различные издевательства.</a:t>
            </a:r>
          </a:p>
          <a:p>
            <a:endParaRPr lang="ru-R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2709851" cy="12017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Моббинг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Documents and Settings\User\Рабочий стол\Новая папка (2)\Классный час\00_12047964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4445555" cy="333416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Насилие в школе\Насилие\bullyi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00" y="3714752"/>
            <a:ext cx="5068526" cy="292895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Насилие в школе\Насилие\bullying_pi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3357179" cy="2457455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Насилие в школе\Насилие\VYE05A010409,photo01_228_1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99384"/>
            <a:ext cx="2928958" cy="2158180"/>
          </a:xfrm>
          <a:prstGeom prst="rect">
            <a:avLst/>
          </a:prstGeom>
          <a:noFill/>
        </p:spPr>
      </p:pic>
      <p:pic>
        <p:nvPicPr>
          <p:cNvPr id="10" name="Picture 2" descr="C:\Documents and Settings\User\Рабочий стол\Насилие в школе\Насилие\bullying1.jpg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198744" y="214290"/>
            <a:ext cx="8945256" cy="647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9">
        <a:dk1>
          <a:srgbClr val="2F1311"/>
        </a:dk1>
        <a:lt1>
          <a:srgbClr val="4AD05A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B1E4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России</Template>
  <TotalTime>550</TotalTime>
  <Words>301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Кимоно</vt:lpstr>
      <vt:lpstr>Законы сохранения доброты</vt:lpstr>
      <vt:lpstr>Конфликты в школе</vt:lpstr>
      <vt:lpstr>Конфликты между учениками</vt:lpstr>
      <vt:lpstr>Слайд 4</vt:lpstr>
      <vt:lpstr>Буллинг</vt:lpstr>
      <vt:lpstr>Слайд 6</vt:lpstr>
      <vt:lpstr>Слайд 7</vt:lpstr>
      <vt:lpstr>Моббинг</vt:lpstr>
      <vt:lpstr>Моббинг</vt:lpstr>
      <vt:lpstr>Конфликт между учителем и учеником</vt:lpstr>
      <vt:lpstr>Результаты анкетирования</vt:lpstr>
      <vt:lpstr>Слайд 12</vt:lpstr>
      <vt:lpstr>Слайд 13</vt:lpstr>
      <vt:lpstr>Слайд 14</vt:lpstr>
      <vt:lpstr>4. Кто сильнее в агрессии? 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сохранения добра</dc:title>
  <dc:creator>User</dc:creator>
  <cp:lastModifiedBy>Солнышко</cp:lastModifiedBy>
  <cp:revision>103</cp:revision>
  <dcterms:created xsi:type="dcterms:W3CDTF">2009-10-17T11:34:47Z</dcterms:created>
  <dcterms:modified xsi:type="dcterms:W3CDTF">2009-12-21T10:07:40Z</dcterms:modified>
</cp:coreProperties>
</file>