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9" r:id="rId3"/>
    <p:sldId id="270" r:id="rId4"/>
    <p:sldId id="271" r:id="rId5"/>
    <p:sldId id="272" r:id="rId6"/>
    <p:sldId id="273" r:id="rId7"/>
    <p:sldId id="274" r:id="rId8"/>
    <p:sldId id="268" r:id="rId9"/>
    <p:sldId id="277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66CCFF"/>
    <a:srgbClr val="0066FF"/>
    <a:srgbClr val="003300"/>
    <a:srgbClr val="66FF33"/>
    <a:srgbClr val="BAE4CE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11003-A6C7-4ADA-9707-490AB450A1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664B0-08F0-4B20-9FDC-385F6EA427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852F7-DB7B-477A-B46A-AEAF8214BB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D94E8-4A19-4EC5-B627-877017B509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C6986-9AA8-40AC-9D30-7A568B0C6D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9B18B-436C-4F31-8319-2C10BE8E97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BE82-E86A-4C68-A1BD-83FB29E0D1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B75FF-5015-4461-ACAA-D97E1DB241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1A8D-D6A8-4ADB-8687-44A427D7C3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350C0-34D4-4139-B1EC-6CE74C8B5A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35A58-8B6E-4B75-9DC7-CD9D6A9BE3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66FF33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E19F-2931-42C9-8B9A-67BC20BE84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4-tub.yandex.net/i?id=15846872&amp;tov=4" TargetMode="External"/><Relationship Id="rId13" Type="http://schemas.openxmlformats.org/officeDocument/2006/relationships/hyperlink" Target="http://im3-tub.yandex.net/i?id=27175911&amp;tov=3" TargetMode="External"/><Relationship Id="rId18" Type="http://schemas.openxmlformats.org/officeDocument/2006/relationships/hyperlink" Target="http://im0-tub.yandex.net/i?id=15726048&amp;tov=0" TargetMode="External"/><Relationship Id="rId3" Type="http://schemas.openxmlformats.org/officeDocument/2006/relationships/hyperlink" Target="http://im5-tub.yandex.net/i?id=119561422&amp;tov=5" TargetMode="External"/><Relationship Id="rId7" Type="http://schemas.openxmlformats.org/officeDocument/2006/relationships/hyperlink" Target="http://im5-tub.yandex.net/i?id=112759319&amp;tov=5" TargetMode="External"/><Relationship Id="rId12" Type="http://schemas.openxmlformats.org/officeDocument/2006/relationships/hyperlink" Target="http://im8-tub.yandex.net/i?id=139680080&amp;tov=8" TargetMode="External"/><Relationship Id="rId17" Type="http://schemas.openxmlformats.org/officeDocument/2006/relationships/hyperlink" Target="http://im2-tub.yandex.net/i?id=72686380&amp;tov=2" TargetMode="External"/><Relationship Id="rId2" Type="http://schemas.openxmlformats.org/officeDocument/2006/relationships/hyperlink" Target="http://im3-tub.yandex.net/i?id=6035116&amp;tov=3" TargetMode="External"/><Relationship Id="rId16" Type="http://schemas.openxmlformats.org/officeDocument/2006/relationships/hyperlink" Target="http://im4-tub.yandex.net/i?id=71800725&amp;tov=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5-tub.yandex.net/i?id=46097077&amp;tov=5" TargetMode="External"/><Relationship Id="rId11" Type="http://schemas.openxmlformats.org/officeDocument/2006/relationships/hyperlink" Target="http://im0-tub.yandex.net/i?id=137419583&amp;tov=0" TargetMode="External"/><Relationship Id="rId5" Type="http://schemas.openxmlformats.org/officeDocument/2006/relationships/hyperlink" Target="http://im4-tub.yandex.net/i?id=53682148&amp;tov=4" TargetMode="External"/><Relationship Id="rId15" Type="http://schemas.openxmlformats.org/officeDocument/2006/relationships/hyperlink" Target="http://im5-tub.yandex.net/i?id=22667327&amp;tov=5" TargetMode="External"/><Relationship Id="rId10" Type="http://schemas.openxmlformats.org/officeDocument/2006/relationships/hyperlink" Target="http://im7-tub.yandex.net/i?id=49018146&amp;tov=7" TargetMode="External"/><Relationship Id="rId19" Type="http://schemas.openxmlformats.org/officeDocument/2006/relationships/hyperlink" Target="http://im7-tub.yandex.net/i?id=119564360&amp;tov=7" TargetMode="External"/><Relationship Id="rId4" Type="http://schemas.openxmlformats.org/officeDocument/2006/relationships/hyperlink" Target="http://im7-tub.yandex.net/i?id=7582543&amp;tov=7" TargetMode="External"/><Relationship Id="rId9" Type="http://schemas.openxmlformats.org/officeDocument/2006/relationships/hyperlink" Target="http://im3-tub.yandex.net/i?id=19182317&amp;tov=3" TargetMode="External"/><Relationship Id="rId14" Type="http://schemas.openxmlformats.org/officeDocument/2006/relationships/hyperlink" Target="http://im8-tub.yandex.net/i?id=9838910&amp;tov=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69"/>
            <a:ext cx="7772400" cy="1714513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</a:rPr>
              <a:t>УМК «Школа России»</a:t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ПТИЦЫ – НАШИ ДРУЗЬЯ</a:t>
            </a: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>1 класс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2"/>
                </a:solidFill>
              </a:rPr>
              <a:t>Автор: учитель начальных классов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2"/>
                </a:solidFill>
              </a:rPr>
              <a:t>           </a:t>
            </a:r>
            <a:r>
              <a:rPr lang="ru-RU" sz="2000" dirty="0" err="1" smtClean="0">
                <a:solidFill>
                  <a:schemeClr val="accent2"/>
                </a:solidFill>
              </a:rPr>
              <a:t>Булавская</a:t>
            </a:r>
            <a:r>
              <a:rPr lang="ru-RU" sz="2000" dirty="0" smtClean="0">
                <a:solidFill>
                  <a:schemeClr val="accent2"/>
                </a:solidFill>
              </a:rPr>
              <a:t> Вера Александровна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2"/>
                </a:solidFill>
              </a:rPr>
              <a:t>       МОУ «Ермаковская средняя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2"/>
                </a:solidFill>
              </a:rPr>
              <a:t>    общеобразовательная школа № 1»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2"/>
                </a:solidFill>
              </a:rPr>
              <a:t>           администрации Ермаковского района  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2"/>
                </a:solidFill>
              </a:rPr>
              <a:t>                 Идентификатор  212 – 323 - 545</a:t>
            </a:r>
            <a:r>
              <a:rPr lang="ru-RU" sz="2000" dirty="0" smtClean="0">
                <a:solidFill>
                  <a:schemeClr val="accent2"/>
                </a:solidFill>
              </a:rPr>
              <a:t>      </a:t>
            </a:r>
            <a:r>
              <a:rPr lang="ru-RU" sz="2000" dirty="0" smtClean="0">
                <a:solidFill>
                  <a:schemeClr val="accent2"/>
                </a:solidFill>
              </a:rPr>
              <a:t>		   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Ссылки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50070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2"/>
              </a:rPr>
              <a:t>http://im3-tub.yandex.net/i?id=6035116&amp;tov=3</a:t>
            </a:r>
            <a:r>
              <a:rPr lang="ru-RU" sz="1600" dirty="0" smtClean="0"/>
              <a:t> –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/>
              <a:t>колибри 1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3"/>
              </a:rPr>
              <a:t>http://im5-tub.yandex.net/i?id=119561422&amp;tov=5</a:t>
            </a:r>
            <a:r>
              <a:rPr lang="ru-RU" sz="1600" dirty="0" smtClean="0"/>
              <a:t> – воробей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4"/>
              </a:rPr>
              <a:t>http://im7-tub.yandex.net/i?id=7582543&amp;tov=7</a:t>
            </a:r>
            <a:r>
              <a:rPr lang="ru-RU" sz="1600" dirty="0" smtClean="0"/>
              <a:t> – сорока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5"/>
              </a:rPr>
              <a:t>http://im4-tub.yandex.net/i?id=53682148&amp;tov=4</a:t>
            </a:r>
            <a:r>
              <a:rPr lang="ru-RU" sz="1600" dirty="0" smtClean="0"/>
              <a:t> – </a:t>
            </a:r>
            <a:r>
              <a:rPr lang="ru-RU" sz="1600" dirty="0" err="1" smtClean="0"/>
              <a:t>горихвост</a:t>
            </a: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6"/>
              </a:rPr>
              <a:t>http://im5-tub.yandex.net/i?id=46097077&amp;tov=5</a:t>
            </a:r>
            <a:r>
              <a:rPr lang="ru-RU" sz="1600" dirty="0" smtClean="0"/>
              <a:t> – поползень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http://im5-tub.yandex.net/i?id=112759319&amp;tov=5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/>
              <a:t>– щегол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8"/>
              </a:rPr>
              <a:t>http://im4-tub.yandex.net/i?id=15846872&amp;tov=4</a:t>
            </a:r>
            <a:r>
              <a:rPr lang="ru-RU" sz="1600" dirty="0" smtClean="0"/>
              <a:t> </a:t>
            </a:r>
            <a:r>
              <a:rPr lang="ru-RU" sz="1600" smtClean="0"/>
              <a:t>– колибри 2</a:t>
            </a: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9"/>
              </a:rPr>
              <a:t>http://im3-tub.yandex.net/i?id=19182317&amp;tov=3</a:t>
            </a:r>
            <a:r>
              <a:rPr lang="ru-RU" sz="1600" dirty="0" smtClean="0"/>
              <a:t> – пеликан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0"/>
              </a:rPr>
              <a:t>http://im7-tub.yandex.net/i?id=49018146&amp;tov=7</a:t>
            </a:r>
            <a:r>
              <a:rPr lang="ru-RU" sz="1600" dirty="0" smtClean="0"/>
              <a:t> – ворона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1"/>
              </a:rPr>
              <a:t>http://im0-tub.yandex.net/i?id=137419583&amp;tov=0</a:t>
            </a:r>
            <a:r>
              <a:rPr lang="ru-RU" sz="1600" dirty="0" smtClean="0"/>
              <a:t> – соловей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2"/>
              </a:rPr>
              <a:t>http://im8-tub.yandex.net/i?id=139680080&amp;tov=8</a:t>
            </a:r>
            <a:r>
              <a:rPr lang="ru-RU" sz="1600" dirty="0" smtClean="0"/>
              <a:t> – снегирь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3"/>
              </a:rPr>
              <a:t>http://im3-tub.yandex.net/i?id=27175911&amp;tov=3</a:t>
            </a:r>
            <a:r>
              <a:rPr lang="ru-RU" sz="1600" dirty="0" smtClean="0"/>
              <a:t> - синица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4"/>
              </a:rPr>
              <a:t>http://im8-tub.yandex.net/i?id=9838910&amp;tov=8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2"/>
                </a:solidFill>
                <a:hlinkClick r:id="rId15"/>
              </a:rPr>
              <a:t>–</a:t>
            </a:r>
            <a:r>
              <a:rPr lang="ru-RU" sz="1600" dirty="0" smtClean="0"/>
              <a:t> вертишейка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5"/>
              </a:rPr>
              <a:t>http://im5-tub.yandex.net/i?id=22667327&amp;tov=5</a:t>
            </a:r>
            <a:r>
              <a:rPr lang="ru-RU" sz="1600" dirty="0" smtClean="0"/>
              <a:t> – клест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6"/>
              </a:rPr>
              <a:t>http://im4-tub.yandex.net/i?id=71800725&amp;tov=4</a:t>
            </a:r>
            <a:r>
              <a:rPr lang="ru-RU" sz="1600" u="sng" dirty="0" smtClean="0"/>
              <a:t> </a:t>
            </a:r>
            <a:r>
              <a:rPr lang="ru-RU" sz="1600" dirty="0" smtClean="0"/>
              <a:t>- цапля</a:t>
            </a:r>
            <a:endParaRPr lang="ru-RU" sz="1600" u="sng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u="sng" dirty="0" smtClean="0">
                <a:hlinkClick r:id="rId17"/>
              </a:rPr>
              <a:t>http://im2-tub.yandex.net/i?id=72686380&amp;tov=2</a:t>
            </a:r>
            <a:r>
              <a:rPr lang="ru-RU" sz="1600" dirty="0" smtClean="0"/>
              <a:t> – дятел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u="sng" dirty="0" smtClean="0">
                <a:hlinkClick r:id="rId18"/>
              </a:rPr>
              <a:t>http://im0-tub.yandex.net/i?id=15726048&amp;tov=0</a:t>
            </a:r>
            <a:r>
              <a:rPr lang="ru-RU" sz="1600" u="sng" dirty="0" smtClean="0"/>
              <a:t> </a:t>
            </a:r>
            <a:r>
              <a:rPr lang="ru-RU" sz="1600" dirty="0" smtClean="0"/>
              <a:t> - павлин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hlinkClick r:id="rId19"/>
              </a:rPr>
              <a:t>http://im7-tub.yandex.net/i?id=119564360&amp;tov=7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/>
              <a:t>- скворец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>
              <a:solidFill>
                <a:schemeClr val="accent2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03300"/>
                </a:solidFill>
              </a:rPr>
              <a:t>Снится ночью пауку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3300"/>
                </a:solidFill>
              </a:rPr>
              <a:t>Чудо - </a:t>
            </a:r>
            <a:r>
              <a:rPr lang="ru-RU" b="1" dirty="0" err="1">
                <a:solidFill>
                  <a:srgbClr val="003300"/>
                </a:solidFill>
              </a:rPr>
              <a:t>юдо</a:t>
            </a:r>
            <a:r>
              <a:rPr lang="ru-RU" b="1" dirty="0">
                <a:solidFill>
                  <a:srgbClr val="003300"/>
                </a:solidFill>
              </a:rPr>
              <a:t> на суку: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3300"/>
                </a:solidFill>
              </a:rPr>
              <a:t>Длинный клюв и два крыла,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3300"/>
                </a:solidFill>
              </a:rPr>
              <a:t>Прилетит – плохи дела.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3300"/>
                </a:solidFill>
              </a:rPr>
              <a:t>А кого паук боится?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3300"/>
                </a:solidFill>
              </a:rPr>
              <a:t>Угадали? Это… 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4897438" cy="11509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BAE4CE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429000"/>
            <a:ext cx="26162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WordArt 6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857224" y="357166"/>
            <a:ext cx="7286676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П Т И Ц Ы    –   Н А Ш И     Д Р У З Ь Я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Маленький мальчишка</a:t>
            </a:r>
          </a:p>
          <a:p>
            <a:pPr>
              <a:buFontTx/>
              <a:buNone/>
            </a:pPr>
            <a:r>
              <a:rPr lang="ru-RU"/>
              <a:t>В сером армячишке</a:t>
            </a:r>
          </a:p>
          <a:p>
            <a:pPr>
              <a:buFontTx/>
              <a:buNone/>
            </a:pPr>
            <a:r>
              <a:rPr lang="ru-RU"/>
              <a:t>По дворам шныряет, </a:t>
            </a:r>
          </a:p>
          <a:p>
            <a:pPr>
              <a:buFontTx/>
              <a:buNone/>
            </a:pPr>
            <a:r>
              <a:rPr lang="ru-RU"/>
              <a:t>Крохи собирает. 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327650" cy="10810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BAE4CE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BAE4CE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 О  Р О Б Е  Й</a:t>
            </a:r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BAE4CE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141663"/>
            <a:ext cx="316865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Непоседа пестрая,</a:t>
            </a:r>
          </a:p>
          <a:p>
            <a:pPr>
              <a:buFontTx/>
              <a:buNone/>
            </a:pPr>
            <a:r>
              <a:rPr lang="ru-RU" b="1"/>
              <a:t>Птица длиннохвостая,</a:t>
            </a:r>
          </a:p>
          <a:p>
            <a:pPr>
              <a:buFontTx/>
              <a:buNone/>
            </a:pPr>
            <a:r>
              <a:rPr lang="ru-RU" b="1"/>
              <a:t>Птица говорливая,</a:t>
            </a:r>
          </a:p>
          <a:p>
            <a:pPr>
              <a:buFontTx/>
              <a:buNone/>
            </a:pPr>
            <a:r>
              <a:rPr lang="ru-RU" b="1"/>
              <a:t>Самая болтливая</a:t>
            </a:r>
            <a:r>
              <a:rPr lang="ru-RU"/>
              <a:t>. 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5472112" cy="10810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BAE4CE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BAE4CE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  О  Р  О  К  А</a:t>
            </a:r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BAE4CE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636838"/>
            <a:ext cx="30972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Черно-белая манишка,</a:t>
            </a:r>
          </a:p>
          <a:p>
            <a:pPr>
              <a:buFontTx/>
              <a:buNone/>
            </a:pPr>
            <a:r>
              <a:rPr lang="ru-RU"/>
              <a:t> Подвижный, с рыжинкою хвост…</a:t>
            </a:r>
          </a:p>
          <a:p>
            <a:pPr>
              <a:buFontTx/>
              <a:buNone/>
            </a:pPr>
            <a:r>
              <a:rPr lang="ru-RU"/>
              <a:t> На селе любой парнишка</a:t>
            </a:r>
          </a:p>
          <a:p>
            <a:pPr>
              <a:buFontTx/>
              <a:buNone/>
            </a:pPr>
            <a:r>
              <a:rPr lang="ru-RU"/>
              <a:t> Сразу скажет: 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1619250" y="476250"/>
            <a:ext cx="5257800" cy="8651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Г О  Р И  Х  В  О  С  Т</a:t>
            </a:r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357563"/>
            <a:ext cx="30241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1403350" y="549275"/>
            <a:ext cx="5905500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 О П О Л З Е Н Ь</a:t>
            </a:r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38917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700213"/>
            <a:ext cx="3959225" cy="4824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4105275" cy="16557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Щ  Е  Г О  Л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39941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b="17154"/>
          <a:stretch>
            <a:fillRect/>
          </a:stretch>
        </p:blipFill>
        <p:spPr>
          <a:xfrm>
            <a:off x="2916238" y="1916113"/>
            <a:ext cx="3384550" cy="44656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ru-RU" sz="4000">
                <a:solidFill>
                  <a:srgbClr val="003300"/>
                </a:solidFill>
              </a:rPr>
              <a:t>Разгадайте кроссворд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18446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22764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23850" y="27082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3850" y="31384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4213" y="3573463"/>
            <a:ext cx="360362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23850" y="40036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84213" y="313848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23850" y="44354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84213" y="48688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84213" y="44354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84213" y="40036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84213" y="31416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403350" y="40036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84213" y="57308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84213" y="52990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1042988" y="400208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042988" y="3573463"/>
            <a:ext cx="360362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042988" y="31416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1042988" y="27098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042988" y="486568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1042988" y="443388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1403350" y="27066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1403350" y="22748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1403350" y="18430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1403350" y="14112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1403350" y="3570288"/>
            <a:ext cx="360363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1403350" y="31384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1763713" y="3571875"/>
            <a:ext cx="360362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1763713" y="31400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1763713" y="27082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1763713" y="22764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1763713" y="44354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1763713" y="40036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1763713" y="48672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2124075" y="3570288"/>
            <a:ext cx="360363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2124075" y="31384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2124075" y="27066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2124075" y="22764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2124075" y="44338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2124075" y="40020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484438" y="3570288"/>
            <a:ext cx="360362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2484438" y="31416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2484438" y="27098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2484438" y="22764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484438" y="443388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2484438" y="400208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2484438" y="5734050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2484438" y="52990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й</a:t>
            </a:r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2484438" y="48672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484438" y="61642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2843213" y="27082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2843213" y="313848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2843213" y="3573463"/>
            <a:ext cx="360362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2843213" y="40036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2843213" y="44354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3492500" y="27066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20540" name="Rectangle 60"/>
          <p:cNvSpPr>
            <a:spLocks noChangeArrowheads="1"/>
          </p:cNvSpPr>
          <p:nvPr/>
        </p:nvSpPr>
        <p:spPr bwMode="auto">
          <a:xfrm>
            <a:off x="3492500" y="31384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3492500" y="3571875"/>
            <a:ext cx="360363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3492500" y="4005263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3492500" y="44354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3851275" y="27066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3851275" y="3138488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20546" name="Rectangle 66"/>
          <p:cNvSpPr>
            <a:spLocks noChangeArrowheads="1"/>
          </p:cNvSpPr>
          <p:nvPr/>
        </p:nvSpPr>
        <p:spPr bwMode="auto">
          <a:xfrm>
            <a:off x="323850" y="3573463"/>
            <a:ext cx="360363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3851275" y="40036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548" name="Rectangle 68"/>
          <p:cNvSpPr>
            <a:spLocks noChangeArrowheads="1"/>
          </p:cNvSpPr>
          <p:nvPr/>
        </p:nvSpPr>
        <p:spPr bwMode="auto">
          <a:xfrm>
            <a:off x="3851275" y="44354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0549" name="Rectangle 69"/>
          <p:cNvSpPr>
            <a:spLocks noChangeArrowheads="1"/>
          </p:cNvSpPr>
          <p:nvPr/>
        </p:nvSpPr>
        <p:spPr bwMode="auto">
          <a:xfrm>
            <a:off x="4211638" y="22764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0550" name="Rectangle 70"/>
          <p:cNvSpPr>
            <a:spLocks noChangeArrowheads="1"/>
          </p:cNvSpPr>
          <p:nvPr/>
        </p:nvSpPr>
        <p:spPr bwMode="auto">
          <a:xfrm>
            <a:off x="4211638" y="27082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0551" name="Rectangle 71"/>
          <p:cNvSpPr>
            <a:spLocks noChangeArrowheads="1"/>
          </p:cNvSpPr>
          <p:nvPr/>
        </p:nvSpPr>
        <p:spPr bwMode="auto">
          <a:xfrm>
            <a:off x="4211638" y="31416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20552" name="Rectangle 72"/>
          <p:cNvSpPr>
            <a:spLocks noChangeArrowheads="1"/>
          </p:cNvSpPr>
          <p:nvPr/>
        </p:nvSpPr>
        <p:spPr bwMode="auto">
          <a:xfrm>
            <a:off x="4211638" y="3573463"/>
            <a:ext cx="360362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20553" name="Rectangle 73"/>
          <p:cNvSpPr>
            <a:spLocks noChangeArrowheads="1"/>
          </p:cNvSpPr>
          <p:nvPr/>
        </p:nvSpPr>
        <p:spPr bwMode="auto">
          <a:xfrm>
            <a:off x="4211638" y="4005263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20554" name="Rectangle 74"/>
          <p:cNvSpPr>
            <a:spLocks noChangeArrowheads="1"/>
          </p:cNvSpPr>
          <p:nvPr/>
        </p:nvSpPr>
        <p:spPr bwMode="auto">
          <a:xfrm>
            <a:off x="4572000" y="18446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4572000" y="22764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20556" name="Rectangle 76"/>
          <p:cNvSpPr>
            <a:spLocks noChangeArrowheads="1"/>
          </p:cNvSpPr>
          <p:nvPr/>
        </p:nvSpPr>
        <p:spPr bwMode="auto">
          <a:xfrm>
            <a:off x="4572000" y="2709863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20557" name="Rectangle 77"/>
          <p:cNvSpPr>
            <a:spLocks noChangeArrowheads="1"/>
          </p:cNvSpPr>
          <p:nvPr/>
        </p:nvSpPr>
        <p:spPr bwMode="auto">
          <a:xfrm>
            <a:off x="4572000" y="3141663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20558" name="Rectangle 78"/>
          <p:cNvSpPr>
            <a:spLocks noChangeArrowheads="1"/>
          </p:cNvSpPr>
          <p:nvPr/>
        </p:nvSpPr>
        <p:spPr bwMode="auto">
          <a:xfrm>
            <a:off x="4572000" y="3573463"/>
            <a:ext cx="360363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20559" name="Rectangle 79"/>
          <p:cNvSpPr>
            <a:spLocks noChangeArrowheads="1"/>
          </p:cNvSpPr>
          <p:nvPr/>
        </p:nvSpPr>
        <p:spPr bwMode="auto">
          <a:xfrm>
            <a:off x="4572000" y="14128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20560" name="Rectangle 80"/>
          <p:cNvSpPr>
            <a:spLocks noChangeArrowheads="1"/>
          </p:cNvSpPr>
          <p:nvPr/>
        </p:nvSpPr>
        <p:spPr bwMode="auto">
          <a:xfrm>
            <a:off x="4211638" y="1920875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</a:t>
            </a:r>
          </a:p>
        </p:txBody>
      </p:sp>
      <p:sp>
        <p:nvSpPr>
          <p:cNvPr id="20561" name="Rectangle 81"/>
          <p:cNvSpPr>
            <a:spLocks noChangeArrowheads="1"/>
          </p:cNvSpPr>
          <p:nvPr/>
        </p:nvSpPr>
        <p:spPr bwMode="auto">
          <a:xfrm>
            <a:off x="4572000" y="981075"/>
            <a:ext cx="3603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20562" name="Rectangle 82"/>
          <p:cNvSpPr>
            <a:spLocks noChangeArrowheads="1"/>
          </p:cNvSpPr>
          <p:nvPr/>
        </p:nvSpPr>
        <p:spPr bwMode="auto">
          <a:xfrm>
            <a:off x="3851275" y="3573463"/>
            <a:ext cx="360363" cy="431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20563" name="Text Box 83"/>
          <p:cNvSpPr txBox="1">
            <a:spLocks noChangeArrowheads="1"/>
          </p:cNvSpPr>
          <p:nvPr/>
        </p:nvSpPr>
        <p:spPr bwMode="auto">
          <a:xfrm>
            <a:off x="323850" y="1844675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pic>
        <p:nvPicPr>
          <p:cNvPr id="20568" name="Picture 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11372" t="9085" r="4559" b="9085"/>
          <a:stretch>
            <a:fillRect/>
          </a:stretch>
        </p:blipFill>
        <p:spPr>
          <a:xfrm>
            <a:off x="5219700" y="908050"/>
            <a:ext cx="2663825" cy="1944688"/>
          </a:xfrm>
          <a:solidFill>
            <a:schemeClr val="bg1"/>
          </a:solidFill>
          <a:ln/>
        </p:spPr>
      </p:pic>
      <p:sp>
        <p:nvSpPr>
          <p:cNvPr id="20572" name="Cloud"/>
          <p:cNvSpPr>
            <a:spLocks noChangeAspect="1" noEditPoints="1" noChangeArrowheads="1"/>
          </p:cNvSpPr>
          <p:nvPr/>
        </p:nvSpPr>
        <p:spPr bwMode="auto">
          <a:xfrm>
            <a:off x="5148263" y="3068638"/>
            <a:ext cx="3529012" cy="21605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>
                <a:solidFill>
                  <a:srgbClr val="0066FF"/>
                </a:solidFill>
              </a:rPr>
              <a:t>Какая птица может летать хвостом вперёд?</a:t>
            </a:r>
          </a:p>
          <a:p>
            <a:endParaRPr lang="ru-RU"/>
          </a:p>
        </p:txBody>
      </p:sp>
      <p:sp>
        <p:nvSpPr>
          <p:cNvPr id="20574" name="Cloud"/>
          <p:cNvSpPr>
            <a:spLocks noChangeAspect="1" noEditPoints="1" noChangeArrowheads="1"/>
          </p:cNvSpPr>
          <p:nvPr/>
        </p:nvSpPr>
        <p:spPr bwMode="auto">
          <a:xfrm>
            <a:off x="4857752" y="2928934"/>
            <a:ext cx="4572000" cy="364809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1800" dirty="0">
                <a:solidFill>
                  <a:srgbClr val="0066FF"/>
                </a:solidFill>
              </a:rPr>
              <a:t>Весь день рыбак в воде стоял, </a:t>
            </a:r>
          </a:p>
          <a:p>
            <a:r>
              <a:rPr lang="ru-RU" sz="1800" dirty="0">
                <a:solidFill>
                  <a:srgbClr val="0066FF"/>
                </a:solidFill>
              </a:rPr>
              <a:t>Мешок рыбёшкой набивал.  </a:t>
            </a:r>
          </a:p>
          <a:p>
            <a:r>
              <a:rPr lang="ru-RU" sz="1800" dirty="0">
                <a:solidFill>
                  <a:srgbClr val="0066FF"/>
                </a:solidFill>
              </a:rPr>
              <a:t>Закончив лов, забрал улов,</a:t>
            </a:r>
          </a:p>
          <a:p>
            <a:r>
              <a:rPr lang="ru-RU" sz="1800" dirty="0">
                <a:solidFill>
                  <a:srgbClr val="0066FF"/>
                </a:solidFill>
              </a:rPr>
              <a:t>Поднялся ввысь и был таков.</a:t>
            </a:r>
          </a:p>
        </p:txBody>
      </p:sp>
      <p:pic>
        <p:nvPicPr>
          <p:cNvPr id="20575" name="Picture 95"/>
          <p:cNvPicPr>
            <a:picLocks noChangeAspect="1" noChangeArrowheads="1"/>
          </p:cNvPicPr>
          <p:nvPr/>
        </p:nvPicPr>
        <p:blipFill>
          <a:blip r:embed="rId3"/>
          <a:srcRect r="22745"/>
          <a:stretch>
            <a:fillRect/>
          </a:stretch>
        </p:blipFill>
        <p:spPr bwMode="auto">
          <a:xfrm>
            <a:off x="5508625" y="908050"/>
            <a:ext cx="28082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7" name="Cloud"/>
          <p:cNvSpPr>
            <a:spLocks noChangeAspect="1" noEditPoints="1" noChangeArrowheads="1"/>
          </p:cNvSpPr>
          <p:nvPr/>
        </p:nvSpPr>
        <p:spPr bwMode="auto">
          <a:xfrm>
            <a:off x="4714876" y="3643314"/>
            <a:ext cx="4752975" cy="2786081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>
                <a:solidFill>
                  <a:srgbClr val="0066FF"/>
                </a:solidFill>
              </a:rPr>
              <a:t>Окраска -  сероватая, </a:t>
            </a:r>
          </a:p>
          <a:p>
            <a:r>
              <a:rPr lang="ru-RU" sz="2000">
                <a:solidFill>
                  <a:srgbClr val="0066FF"/>
                </a:solidFill>
              </a:rPr>
              <a:t>Повадка – вороватая.</a:t>
            </a:r>
          </a:p>
          <a:p>
            <a:r>
              <a:rPr lang="ru-RU" sz="2000">
                <a:solidFill>
                  <a:srgbClr val="0066FF"/>
                </a:solidFill>
              </a:rPr>
              <a:t>Крикунья хрипловатая,</a:t>
            </a:r>
          </a:p>
          <a:p>
            <a:r>
              <a:rPr lang="ru-RU" sz="2000">
                <a:solidFill>
                  <a:srgbClr val="0066FF"/>
                </a:solidFill>
              </a:rPr>
              <a:t>Важная персона –</a:t>
            </a:r>
          </a:p>
          <a:p>
            <a:r>
              <a:rPr lang="ru-RU" sz="2000">
                <a:solidFill>
                  <a:srgbClr val="0066FF"/>
                </a:solidFill>
              </a:rPr>
              <a:t>Кто же я?</a:t>
            </a:r>
          </a:p>
          <a:p>
            <a:endParaRPr lang="ru-RU" sz="2000">
              <a:solidFill>
                <a:srgbClr val="0066FF"/>
              </a:solidFill>
            </a:endParaRPr>
          </a:p>
        </p:txBody>
      </p:sp>
      <p:pic>
        <p:nvPicPr>
          <p:cNvPr id="20579" name="Picture 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981075"/>
            <a:ext cx="31686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0" name="Cloud"/>
          <p:cNvSpPr>
            <a:spLocks noChangeAspect="1" noEditPoints="1" noChangeArrowheads="1"/>
          </p:cNvSpPr>
          <p:nvPr/>
        </p:nvSpPr>
        <p:spPr bwMode="auto">
          <a:xfrm>
            <a:off x="4357686" y="3929066"/>
            <a:ext cx="4500562" cy="2447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>
                <a:solidFill>
                  <a:srgbClr val="0066FF"/>
                </a:solidFill>
              </a:rPr>
              <a:t>Прилетел к нам, наконец,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Лучший наш певец.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Дни и ночи напролёт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Он поёт, поёт, поёт</a:t>
            </a:r>
            <a:r>
              <a:rPr lang="ru-RU" sz="200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20581" name="Picture 1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836613"/>
            <a:ext cx="28813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1" name="Cloud"/>
          <p:cNvSpPr>
            <a:spLocks noChangeAspect="1" noEditPoints="1" noChangeArrowheads="1"/>
          </p:cNvSpPr>
          <p:nvPr/>
        </p:nvSpPr>
        <p:spPr bwMode="auto">
          <a:xfrm>
            <a:off x="4572000" y="3071810"/>
            <a:ext cx="4572000" cy="40037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dirty="0">
                <a:solidFill>
                  <a:srgbClr val="0066FF"/>
                </a:solidFill>
              </a:rPr>
              <a:t>Сероспинный, красногрудый,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В зимних рощах обитает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Не боится он простуды, 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С первым снегом прилетает.</a:t>
            </a:r>
          </a:p>
        </p:txBody>
      </p:sp>
      <p:pic>
        <p:nvPicPr>
          <p:cNvPr id="20598" name="Picture 1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836613"/>
            <a:ext cx="3097213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9" name="Cloud"/>
          <p:cNvSpPr>
            <a:spLocks noChangeAspect="1" noEditPoints="1" noChangeArrowheads="1"/>
          </p:cNvSpPr>
          <p:nvPr/>
        </p:nvSpPr>
        <p:spPr bwMode="auto">
          <a:xfrm>
            <a:off x="4000496" y="3714752"/>
            <a:ext cx="4427537" cy="21812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>
                <a:solidFill>
                  <a:srgbClr val="0066FF"/>
                </a:solidFill>
              </a:rPr>
              <a:t>Спинка зеленоватая,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Грудка желтоватая,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Чёрненькая шапочка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И полоской галстучек.</a:t>
            </a:r>
          </a:p>
        </p:txBody>
      </p:sp>
      <p:sp>
        <p:nvSpPr>
          <p:cNvPr id="20606" name="Text Box 126"/>
          <p:cNvSpPr txBox="1">
            <a:spLocks noChangeArrowheads="1"/>
          </p:cNvSpPr>
          <p:nvPr/>
        </p:nvSpPr>
        <p:spPr bwMode="auto">
          <a:xfrm>
            <a:off x="2124075" y="3500438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и</a:t>
            </a:r>
          </a:p>
        </p:txBody>
      </p:sp>
      <p:pic>
        <p:nvPicPr>
          <p:cNvPr id="20607" name="Picture 1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765175"/>
            <a:ext cx="34559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8" name="Cloud"/>
          <p:cNvSpPr>
            <a:spLocks noChangeAspect="1" noEditPoints="1" noChangeArrowheads="1"/>
          </p:cNvSpPr>
          <p:nvPr/>
        </p:nvSpPr>
        <p:spPr bwMode="auto">
          <a:xfrm>
            <a:off x="4714876" y="3286124"/>
            <a:ext cx="3886200" cy="328614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dirty="0">
                <a:solidFill>
                  <a:srgbClr val="0066FF"/>
                </a:solidFill>
              </a:rPr>
              <a:t>Серенькая птичка,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Птичка – невеличка,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Шеей вертишь ты всегда,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Разве есть в этом нужда?</a:t>
            </a:r>
          </a:p>
        </p:txBody>
      </p:sp>
      <p:pic>
        <p:nvPicPr>
          <p:cNvPr id="20613" name="Picture 13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8625" y="692150"/>
            <a:ext cx="3024188" cy="216058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</p:pic>
      <p:sp>
        <p:nvSpPr>
          <p:cNvPr id="20614" name="Cloud"/>
          <p:cNvSpPr>
            <a:spLocks noChangeAspect="1" noEditPoints="1" noChangeArrowheads="1"/>
          </p:cNvSpPr>
          <p:nvPr/>
        </p:nvSpPr>
        <p:spPr bwMode="auto">
          <a:xfrm>
            <a:off x="5214942" y="3214686"/>
            <a:ext cx="3741737" cy="395766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>
                <a:solidFill>
                  <a:srgbClr val="0066FF"/>
                </a:solidFill>
              </a:rPr>
              <a:t>Кто там прыгает, шуршит,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Клювом шишки потрошит?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Голоском речистый,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«Кле! Кле! Кле!» - поёт со свистом</a:t>
            </a:r>
          </a:p>
        </p:txBody>
      </p:sp>
      <p:pic>
        <p:nvPicPr>
          <p:cNvPr id="20616" name="Picture 13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8263" y="692150"/>
            <a:ext cx="35290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8" name="Cloud"/>
          <p:cNvSpPr>
            <a:spLocks noChangeAspect="1" noEditPoints="1" noChangeArrowheads="1"/>
          </p:cNvSpPr>
          <p:nvPr/>
        </p:nvSpPr>
        <p:spPr bwMode="auto">
          <a:xfrm>
            <a:off x="4643438" y="3500438"/>
            <a:ext cx="3922712" cy="2592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dirty="0">
                <a:solidFill>
                  <a:srgbClr val="0066FF"/>
                </a:solidFill>
              </a:rPr>
              <a:t>У меня ходули – 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Не страшит болото.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Лягушат найду ли -Вот моя забота.</a:t>
            </a:r>
          </a:p>
        </p:txBody>
      </p:sp>
      <p:pic>
        <p:nvPicPr>
          <p:cNvPr id="20622" name="Picture 1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92725" y="692150"/>
            <a:ext cx="30956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3" name="Cloud"/>
          <p:cNvSpPr>
            <a:spLocks noChangeAspect="1" noEditPoints="1" noChangeArrowheads="1"/>
          </p:cNvSpPr>
          <p:nvPr/>
        </p:nvSpPr>
        <p:spPr bwMode="auto">
          <a:xfrm>
            <a:off x="4714876" y="3571876"/>
            <a:ext cx="3886200" cy="28797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1800" dirty="0">
                <a:solidFill>
                  <a:srgbClr val="0066FF"/>
                </a:solidFill>
              </a:rPr>
              <a:t>Кто в беретке ярко – красной,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В чёрной курточке атласной,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На меня он не глядит,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Всё стучит, стучит, стучит?</a:t>
            </a:r>
          </a:p>
        </p:txBody>
      </p:sp>
      <p:pic>
        <p:nvPicPr>
          <p:cNvPr id="20625" name="Picture 14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19700" y="765175"/>
            <a:ext cx="33115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6" name="Cloud"/>
          <p:cNvSpPr>
            <a:spLocks noChangeAspect="1" noEditPoints="1" noChangeArrowheads="1"/>
          </p:cNvSpPr>
          <p:nvPr/>
        </p:nvSpPr>
        <p:spPr bwMode="auto">
          <a:xfrm>
            <a:off x="4214810" y="3571876"/>
            <a:ext cx="4716462" cy="2997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1800" dirty="0">
                <a:solidFill>
                  <a:srgbClr val="0066FF"/>
                </a:solidFill>
              </a:rPr>
              <a:t>Проживает в странах жарких,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А в нежарких – в зоопарках.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И спесив он, и хвастлив,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Потому что хвост красив.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Им любуется он сам</a:t>
            </a:r>
            <a:br>
              <a:rPr lang="ru-RU" sz="1800" dirty="0">
                <a:solidFill>
                  <a:srgbClr val="0066FF"/>
                </a:solidFill>
              </a:rPr>
            </a:br>
            <a:r>
              <a:rPr lang="ru-RU" sz="1800" dirty="0">
                <a:solidFill>
                  <a:srgbClr val="0066FF"/>
                </a:solidFill>
              </a:rPr>
              <a:t> И показывает нам.</a:t>
            </a:r>
          </a:p>
        </p:txBody>
      </p:sp>
      <p:pic>
        <p:nvPicPr>
          <p:cNvPr id="20628" name="Picture 14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48263" y="765175"/>
            <a:ext cx="352901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9" name="Cloud"/>
          <p:cNvSpPr>
            <a:spLocks noChangeAspect="1" noEditPoints="1" noChangeArrowheads="1"/>
          </p:cNvSpPr>
          <p:nvPr/>
        </p:nvSpPr>
        <p:spPr bwMode="auto">
          <a:xfrm>
            <a:off x="4714876" y="3071810"/>
            <a:ext cx="3886200" cy="35734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BAE4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000" dirty="0">
                <a:solidFill>
                  <a:srgbClr val="0066FF"/>
                </a:solidFill>
              </a:rPr>
              <a:t>Он прилетает каждый год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Туда, где домик его ждёт.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Чужие песни петь умеет,</a:t>
            </a:r>
            <a:br>
              <a:rPr lang="ru-RU" sz="2000" dirty="0">
                <a:solidFill>
                  <a:srgbClr val="0066FF"/>
                </a:solidFill>
              </a:rPr>
            </a:br>
            <a:r>
              <a:rPr lang="ru-RU" sz="2000" dirty="0">
                <a:solidFill>
                  <a:srgbClr val="0066FF"/>
                </a:solidFill>
              </a:rPr>
              <a:t>А всё же голос свой имеет.</a:t>
            </a:r>
          </a:p>
        </p:txBody>
      </p:sp>
      <p:pic>
        <p:nvPicPr>
          <p:cNvPr id="20633" name="Picture 15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508625" y="765175"/>
            <a:ext cx="28797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0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0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0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20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0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0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0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20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0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2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20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2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20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20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20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2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20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20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20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20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20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2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2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2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2000"/>
                                        <p:tgtEl>
                                          <p:spTgt spid="2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20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0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0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20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20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2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20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000"/>
                                        <p:tgtEl>
                                          <p:spTgt spid="2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000"/>
                                        <p:tgtEl>
                                          <p:spTgt spid="2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2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000"/>
                                        <p:tgtEl>
                                          <p:spTgt spid="2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20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2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2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20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2000"/>
                                        <p:tgtEl>
                                          <p:spTgt spid="20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2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2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2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20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0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20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0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2000"/>
                                        <p:tgtEl>
                                          <p:spTgt spid="20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2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000"/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2000"/>
                                        <p:tgtEl>
                                          <p:spTgt spid="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2000"/>
                                        <p:tgtEl>
                                          <p:spTgt spid="2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20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2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8" dur="500"/>
                                        <p:tgtEl>
                                          <p:spTgt spid="2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/>
                                        <p:tgtEl>
                                          <p:spTgt spid="2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2000"/>
                                        <p:tgtEl>
                                          <p:spTgt spid="20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2000"/>
                                        <p:tgtEl>
                                          <p:spTgt spid="20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2000"/>
                                        <p:tgtEl>
                                          <p:spTgt spid="2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2000"/>
                                        <p:tgtEl>
                                          <p:spTgt spid="20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2000"/>
                                        <p:tgtEl>
                                          <p:spTgt spid="20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2000"/>
                                        <p:tgtEl>
                                          <p:spTgt spid="20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2000"/>
                                        <p:tgtEl>
                                          <p:spTgt spid="2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20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0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0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20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/>
                                        <p:tgtEl>
                                          <p:spTgt spid="20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2000"/>
                                        <p:tgtEl>
                                          <p:spTgt spid="20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2000"/>
                                        <p:tgtEl>
                                          <p:spTgt spid="20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2000"/>
                                        <p:tgtEl>
                                          <p:spTgt spid="20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2000"/>
                                        <p:tgtEl>
                                          <p:spTgt spid="20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2000"/>
                                        <p:tgtEl>
                                          <p:spTgt spid="20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2000"/>
                                        <p:tgtEl>
                                          <p:spTgt spid="20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2000"/>
                                        <p:tgtEl>
                                          <p:spTgt spid="20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2000"/>
                                        <p:tgtEl>
                                          <p:spTgt spid="2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20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2" grpId="0" animBg="1"/>
      <p:bldP spid="20572" grpId="1" animBg="1"/>
      <p:bldP spid="20574" grpId="0" animBg="1"/>
      <p:bldP spid="20574" grpId="1" animBg="1"/>
      <p:bldP spid="20577" grpId="0" animBg="1"/>
      <p:bldP spid="20577" grpId="1" animBg="1"/>
      <p:bldP spid="20580" grpId="0" animBg="1"/>
      <p:bldP spid="20580" grpId="1" animBg="1"/>
      <p:bldP spid="20591" grpId="0" animBg="1"/>
      <p:bldP spid="20591" grpId="1" animBg="1"/>
      <p:bldP spid="20599" grpId="0" animBg="1"/>
      <p:bldP spid="20599" grpId="1" animBg="1"/>
      <p:bldP spid="20608" grpId="0" animBg="1"/>
      <p:bldP spid="20608" grpId="1" animBg="1"/>
      <p:bldP spid="20614" grpId="0" animBg="1"/>
      <p:bldP spid="20614" grpId="1" animBg="1"/>
      <p:bldP spid="20618" grpId="0" animBg="1"/>
      <p:bldP spid="20618" grpId="1" animBg="1"/>
      <p:bldP spid="20623" grpId="0" animBg="1"/>
      <p:bldP spid="20623" grpId="1" animBg="1"/>
      <p:bldP spid="20626" grpId="0" animBg="1"/>
      <p:bldP spid="20626" grpId="1" animBg="1"/>
      <p:bldP spid="20629" grpId="0" animBg="1"/>
      <p:bldP spid="206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1714488"/>
            <a:ext cx="8643966" cy="314327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2645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 algn="ctr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Б   Е  Р  Е  Г  И  Т  Е       П   Т  И   Ц   ! </a:t>
            </a:r>
            <a:endParaRPr lang="ru-RU" sz="3600" kern="10" spc="-360" dirty="0">
              <a:ln w="12700" algn="ctr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92880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ДЕТИ,</a:t>
            </a:r>
            <a:endParaRPr lang="ru-RU" sz="96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447</Words>
  <Application>Microsoft Office PowerPoint</Application>
  <PresentationFormat>Экран (4:3)</PresentationFormat>
  <Paragraphs>165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УМК «Школа России»   ПТИЦЫ – НАШИ ДРУЗЬЯ 1 класс </vt:lpstr>
      <vt:lpstr> П Т И Ц Ы    –   Н А Ш И     Д Р У З Ь Я</vt:lpstr>
      <vt:lpstr>Слайд 3</vt:lpstr>
      <vt:lpstr>Слайд 4</vt:lpstr>
      <vt:lpstr>Слайд 5</vt:lpstr>
      <vt:lpstr>Слайд 6</vt:lpstr>
      <vt:lpstr>Слайд 7</vt:lpstr>
      <vt:lpstr>Разгадайте кроссворд</vt:lpstr>
      <vt:lpstr>ДЕТИ,</vt:lpstr>
      <vt:lpstr>Ссылки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Какая птица может летать хвостом вперёд?</dc:title>
  <dc:creator>XTreme</dc:creator>
  <cp:lastModifiedBy>XTreme</cp:lastModifiedBy>
  <cp:revision>22</cp:revision>
  <dcterms:created xsi:type="dcterms:W3CDTF">2009-12-01T15:16:24Z</dcterms:created>
  <dcterms:modified xsi:type="dcterms:W3CDTF">2009-12-14T16:39:21Z</dcterms:modified>
</cp:coreProperties>
</file>