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331" r:id="rId3"/>
    <p:sldId id="332" r:id="rId4"/>
    <p:sldId id="310" r:id="rId5"/>
    <p:sldId id="311" r:id="rId6"/>
    <p:sldId id="313" r:id="rId7"/>
    <p:sldId id="312" r:id="rId8"/>
    <p:sldId id="286" r:id="rId9"/>
    <p:sldId id="326" r:id="rId10"/>
    <p:sldId id="288" r:id="rId11"/>
    <p:sldId id="317" r:id="rId12"/>
    <p:sldId id="319" r:id="rId13"/>
    <p:sldId id="328" r:id="rId14"/>
    <p:sldId id="324" r:id="rId15"/>
  </p:sldIdLst>
  <p:sldSz cx="9144000" cy="6858000" type="screen4x3"/>
  <p:notesSz cx="6854825" cy="9750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0066FF"/>
    <a:srgbClr val="000000"/>
    <a:srgbClr val="51994D"/>
    <a:srgbClr val="9C570C"/>
    <a:srgbClr val="FF0000"/>
    <a:srgbClr val="F8A4D4"/>
    <a:srgbClr val="DC6B0E"/>
    <a:srgbClr val="B562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2" autoAdjust="0"/>
    <p:restoredTop sz="94660"/>
  </p:normalViewPr>
  <p:slideViewPr>
    <p:cSldViewPr>
      <p:cViewPr varScale="1">
        <p:scale>
          <a:sx n="100" d="100"/>
          <a:sy n="100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5CD55-623B-4876-B596-D2D43F4C5C20}" type="datetimeFigureOut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31838"/>
            <a:ext cx="4875213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30738"/>
            <a:ext cx="5483225" cy="438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93EBD-A574-45EE-8642-28C4689B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31838"/>
            <a:ext cx="4872037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BECA4A-EEB0-48AD-9C46-C0154DB434F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67839-31DA-4B84-889E-30FA3D9BA28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31838"/>
            <a:ext cx="4872037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31838"/>
            <a:ext cx="4872037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31838"/>
            <a:ext cx="4872037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B71F-6E82-4CC9-A0A4-767063520AA9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367F-5946-4238-8028-8390D819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17A6-2247-4F57-9185-A951B0CEFAFE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7D26-FF92-4D71-AA07-EE2E21B77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B99A-A030-4A22-987E-65656B003AA5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C21C-35D6-4C49-8D39-D8E3DF928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4F20-D6C3-46B5-9BC7-F1A61E80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0F13-07B4-4EEC-B517-0451F6E230A5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0C7D-507C-4A1A-99E5-65AB93FF4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DA57-6140-443E-81FA-C51C37B578F5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363A-6305-4B26-ADEC-062CA7A01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5C10-9018-47F3-83C2-513EEC88AE54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515E-152F-4C7E-BA2C-0AD465AF7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C2E7-F830-4087-9349-7D82C669A753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7926-452D-4EDF-AD1C-A695B5B6A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A908-7268-4FDD-B3F2-B96D11C02AAC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F0DE-6848-4B64-A96A-2558CE53F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24B0-C833-447C-AAA3-F49C063718F5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547B-574B-4165-BED6-833989A3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C430-59D1-4453-BA85-C8977AA2D069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5840-E036-40E5-B93E-1234FD0EC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BCB5-4F2D-41F8-943A-7458292DFD99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C009-E192-4A20-9FBF-BC2D8EF15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E79E3D-2C10-4297-9334-B706D5B31B56}" type="datetime1">
              <a:rPr lang="ru-RU"/>
              <a:pPr>
                <a:defRPr/>
              </a:pPr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71A1AD7-B1DE-47BA-95EE-9C2604A93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09" y="571481"/>
            <a:ext cx="8115328" cy="10001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United Kingdom of Great Britain and Northern Ireland.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2967038"/>
            <a:ext cx="1352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7" name="Picture 6" descr="Signpost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41475"/>
            <a:ext cx="3857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http://www.britain4kiwikids.org.nz/images/misc/hand-becon-an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714750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Playtim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643063"/>
            <a:ext cx="38544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42875" y="500063"/>
            <a:ext cx="28575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3600" b="1">
                <a:latin typeface="Monotype Corsiva" pitchFamily="66" charset="0"/>
              </a:rPr>
              <a:t>The United Kingdom is a highly developed country. Its main cities are : </a:t>
            </a:r>
          </a:p>
          <a:p>
            <a:pPr algn="ctr" defTabSz="912813"/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London, Birmingham, Manchester </a:t>
            </a:r>
            <a:r>
              <a:rPr lang="en-US" sz="3600" b="1">
                <a:latin typeface="Monotype Corsiva" pitchFamily="66" charset="0"/>
              </a:rPr>
              <a:t>and </a:t>
            </a: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Glasgow</a:t>
            </a:r>
            <a:r>
              <a:rPr lang="en-US" sz="3600" b="1">
                <a:latin typeface="Monotype Corsiva" pitchFamily="66" charset="0"/>
              </a:rPr>
              <a:t>.</a:t>
            </a:r>
          </a:p>
        </p:txBody>
      </p:sp>
      <p:pic>
        <p:nvPicPr>
          <p:cNvPr id="10243" name="Рисунок 2" descr="uk_colour_map 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85750"/>
            <a:ext cx="57864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ocuments and Settings\$lim $hady\Local Settings\Temporary Internet Files\Content.IE5\3VFP0QEP\MCj023227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5072063"/>
            <a:ext cx="4873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Documents and Settings\$lim $hady\Local Settings\Temporary Internet Files\Content.IE5\3VFP0QEP\MCj023227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786188"/>
            <a:ext cx="4873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Documents and Settings\$lim $hady\Local Settings\Temporary Internet Files\Content.IE5\3VFP0QEP\MCj023227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643188"/>
            <a:ext cx="4873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Documents and Settings\$lim $hady\Local Settings\Temporary Internet Files\Content.IE5\3VFP0QEP\MCj023227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429125"/>
            <a:ext cx="4873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6429375" y="2643188"/>
            <a:ext cx="906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600" b="1">
                <a:latin typeface="Calibri" pitchFamily="34" charset="0"/>
              </a:rPr>
              <a:t>Glasgow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10249" name="TextBox 15"/>
          <p:cNvSpPr txBox="1">
            <a:spLocks noChangeArrowheads="1"/>
          </p:cNvSpPr>
          <p:nvPr/>
        </p:nvSpPr>
        <p:spPr bwMode="auto">
          <a:xfrm>
            <a:off x="7500938" y="4500563"/>
            <a:ext cx="1227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600" b="1">
                <a:latin typeface="Calibri" pitchFamily="34" charset="0"/>
              </a:rPr>
              <a:t>Birmingham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0250" name="TextBox 16"/>
          <p:cNvSpPr txBox="1">
            <a:spLocks noChangeArrowheads="1"/>
          </p:cNvSpPr>
          <p:nvPr/>
        </p:nvSpPr>
        <p:spPr bwMode="auto">
          <a:xfrm>
            <a:off x="7143750" y="3786188"/>
            <a:ext cx="1200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600" b="1">
                <a:latin typeface="Calibri" pitchFamily="34" charset="0"/>
              </a:rPr>
              <a:t>Manchester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0251" name="TextBox 17"/>
          <p:cNvSpPr txBox="1">
            <a:spLocks noChangeArrowheads="1"/>
          </p:cNvSpPr>
          <p:nvPr/>
        </p:nvSpPr>
        <p:spPr bwMode="auto">
          <a:xfrm>
            <a:off x="7929563" y="5214938"/>
            <a:ext cx="823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600" b="1">
                <a:latin typeface="Calibri" pitchFamily="34" charset="0"/>
              </a:rPr>
              <a:t>London</a:t>
            </a:r>
            <a:endParaRPr lang="ru-RU" sz="1600">
              <a:latin typeface="Calibri" pitchFamily="34" charset="0"/>
            </a:endParaRPr>
          </a:p>
        </p:txBody>
      </p:sp>
      <p:grpSp>
        <p:nvGrpSpPr>
          <p:cNvPr id="10252" name="Группа 7"/>
          <p:cNvGrpSpPr>
            <a:grpSpLocks/>
          </p:cNvGrpSpPr>
          <p:nvPr/>
        </p:nvGrpSpPr>
        <p:grpSpPr bwMode="auto">
          <a:xfrm>
            <a:off x="0" y="5857875"/>
            <a:ext cx="1495425" cy="709613"/>
            <a:chOff x="142811" y="5857892"/>
            <a:chExt cx="1495434" cy="709612"/>
          </a:xfrm>
        </p:grpSpPr>
        <p:pic>
          <p:nvPicPr>
            <p:cNvPr id="10255" name="Picture 3" descr="MCj04326740000[1]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142811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3" descr="MCj04326740000[1]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33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0" y="1000125"/>
          <a:ext cx="9144000" cy="5857875"/>
        </p:xfrm>
        <a:graphic>
          <a:graphicData uri="http://schemas.openxmlformats.org/presentationml/2006/ole">
            <p:oleObj spid="_x0000_s1026" r:id="rId3" imgW="9144793" imgH="5858764" progId="Excel.Shee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3" y="0"/>
            <a:ext cx="86437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POPULATION OF THE UK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9" y="1500173"/>
            <a:ext cx="913968" cy="307777"/>
          </a:xfrm>
          <a:prstGeom prst="rect">
            <a:avLst/>
          </a:prstGeom>
          <a:noFill/>
        </p:spPr>
        <p:txBody>
          <a:bodyPr wrap="none" lIns="0" tIns="0" rIns="0" bIns="0" spcCol="25200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00000"/>
                  </a:solidFill>
                </a:ln>
                <a:solidFill>
                  <a:schemeClr val="accent3"/>
                </a:solidFill>
              </a:rPr>
              <a:t>WALES</a:t>
            </a:r>
            <a:endParaRPr lang="ru-RU" sz="2000" b="1" dirty="0">
              <a:ln>
                <a:solidFill>
                  <a:srgbClr val="000000"/>
                </a:solidFill>
              </a:ln>
              <a:solidFill>
                <a:schemeClr val="accent3"/>
              </a:solidFill>
            </a:endParaRPr>
          </a:p>
        </p:txBody>
      </p:sp>
      <p:grpSp>
        <p:nvGrpSpPr>
          <p:cNvPr id="1031" name="Группа 7"/>
          <p:cNvGrpSpPr>
            <a:grpSpLocks/>
          </p:cNvGrpSpPr>
          <p:nvPr/>
        </p:nvGrpSpPr>
        <p:grpSpPr bwMode="auto">
          <a:xfrm>
            <a:off x="0" y="6148388"/>
            <a:ext cx="1495425" cy="709612"/>
            <a:chOff x="142811" y="5857892"/>
            <a:chExt cx="1495434" cy="709612"/>
          </a:xfrm>
        </p:grpSpPr>
        <p:pic>
          <p:nvPicPr>
            <p:cNvPr id="1037" name="Picture 3" descr="MCj04326740000[1]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42811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3" descr="MCj04326740000[1]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33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1028700" y="6000750"/>
            <a:ext cx="811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The population of the United Kingdom is about 60 million people.</a:t>
            </a:r>
            <a:endParaRPr lang="ru-RU" sz="20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214554"/>
            <a:ext cx="166423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SCOTLAND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1357298"/>
            <a:ext cx="14927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NORTHERN</a:t>
            </a:r>
          </a:p>
          <a:p>
            <a:pPr algn="ctr"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IRELAND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4286256"/>
            <a:ext cx="17251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ENGLAND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4500563"/>
            <a:ext cx="2857500" cy="1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5" name="Рисунок 1" descr="800px-Flag_of_England_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264318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2" descr="800px-Flag_of_the_United_Kingdom_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714625"/>
            <a:ext cx="350043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3" descr="flag wale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00563"/>
            <a:ext cx="2876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4" descr="flag_stpatrick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71500"/>
            <a:ext cx="23241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5" descr="scottis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4500563"/>
            <a:ext cx="3143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2071678"/>
            <a:ext cx="566059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UNION JACK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5" y="0"/>
            <a:ext cx="364330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ENGLAND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4953" y="0"/>
            <a:ext cx="401904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NORTHERN IRELAND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6334780"/>
            <a:ext cx="149213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WALES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1" y="6334780"/>
            <a:ext cx="223170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SCOTLAND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77" name="Picture 3" descr="MCj04326740000[1]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6148388"/>
            <a:ext cx="70961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" descr="MCj04326740000[1]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6148388"/>
            <a:ext cx="7096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Прямоугольник 17"/>
          <p:cNvSpPr>
            <a:spLocks noChangeArrowheads="1"/>
          </p:cNvSpPr>
          <p:nvPr/>
        </p:nvSpPr>
        <p:spPr bwMode="auto">
          <a:xfrm>
            <a:off x="3071813" y="1428750"/>
            <a:ext cx="3214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400" b="1">
                <a:latin typeface="Calibri" pitchFamily="34" charset="0"/>
              </a:rPr>
              <a:t>The flag of the UK is called </a:t>
            </a: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2008-Уч Г\урок\ПРЕЗ\Symbols\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MCj04326740000[1]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6148388"/>
            <a:ext cx="70961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Cj04326740000[1]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6148388"/>
            <a:ext cx="7096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Competition Winn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0"/>
            <a:ext cx="6408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142875" y="198438"/>
          <a:ext cx="8866899" cy="6580837"/>
        </p:xfrm>
        <a:graphic>
          <a:graphicData uri="http://schemas.openxmlformats.org/drawingml/2006/table">
            <a:tbl>
              <a:tblPr/>
              <a:tblGrid>
                <a:gridCol w="1428729"/>
                <a:gridCol w="1500198"/>
                <a:gridCol w="1463286"/>
                <a:gridCol w="1253899"/>
                <a:gridCol w="1506244"/>
                <a:gridCol w="1714543"/>
              </a:tblGrid>
              <a:tr h="48483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SUMMARIZE THE TEXT USING THE CHART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Geographical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characteristics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Area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Population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Capital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Principal towns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5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The USA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in North America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Baskerville Old Face" pitchFamily="18" charset="0"/>
                        </a:rPr>
                        <a:t>9,364,000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about 250 million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Washington D.C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New-York, Chicago,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Los-Angeles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Canada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in North America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Baskerville Old Face" pitchFamily="18" charset="0"/>
                        </a:rPr>
                        <a:t>9,970,600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about 30 million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Ottawa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Ottawa,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Toronto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The Common-wealth of Australia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on the continent of Australia and a number of islands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Baskerville Old Face" pitchFamily="18" charset="0"/>
                        </a:rPr>
                        <a:t>7,682,000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about 20 million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Canberra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Sydney, Melbourne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9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New Zealand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on several large and many smaller islands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Baskerville Old Face" pitchFamily="18" charset="0"/>
                        </a:rPr>
                        <a:t>268,021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about 4 million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Wellington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Auckland,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Nelson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7" name="Rectangle 50"/>
          <p:cNvSpPr>
            <a:spLocks noChangeArrowheads="1"/>
          </p:cNvSpPr>
          <p:nvPr/>
        </p:nvSpPr>
        <p:spPr bwMode="auto">
          <a:xfrm>
            <a:off x="0" y="554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41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287338" cy="287337"/>
          </a:xfrm>
          <a:prstGeom prst="actionButtonForwardNext">
            <a:avLst/>
          </a:prstGeom>
          <a:solidFill>
            <a:srgbClr val="539AE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142875" y="139700"/>
          <a:ext cx="8858312" cy="6579246"/>
        </p:xfrm>
        <a:graphic>
          <a:graphicData uri="http://schemas.openxmlformats.org/drawingml/2006/table">
            <a:tbl>
              <a:tblPr/>
              <a:tblGrid>
                <a:gridCol w="1898185"/>
                <a:gridCol w="2390347"/>
                <a:gridCol w="4147954"/>
                <a:gridCol w="210913"/>
                <a:gridCol w="210913"/>
              </a:tblGrid>
              <a:tr h="48650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SUMMARIZE THE TEXT USING THE CHART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Flag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Symbol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8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The USA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Canada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3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Commonwealth of Australia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New Zealand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554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Picture 6" descr="fleg-Ca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500313"/>
            <a:ext cx="2571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571750"/>
            <a:ext cx="1428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g-U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1143000"/>
            <a:ext cx="27146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ag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1143000"/>
            <a:ext cx="19462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ew-zeal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5286375"/>
            <a:ext cx="2500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kiw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5357813"/>
            <a:ext cx="15843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flag-Australi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50" y="3786188"/>
            <a:ext cx="2495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australia_kangaro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38" y="3929063"/>
            <a:ext cx="15001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288925" cy="287337"/>
          </a:xfrm>
          <a:prstGeom prst="actionButtonBackPrevious">
            <a:avLst/>
          </a:prstGeom>
          <a:solidFill>
            <a:srgbClr val="539AE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55563"/>
            <a:ext cx="4429125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i="1" dirty="0">
                <a:solidFill>
                  <a:srgbClr val="000000"/>
                </a:solidFill>
                <a:latin typeface="Monotype Corsiva" pitchFamily="66" charset="0"/>
              </a:rPr>
              <a:t>The official name for the country whose language we study is </a:t>
            </a:r>
            <a:r>
              <a:rPr lang="en-US" sz="3000" b="1" i="1" dirty="0">
                <a:solidFill>
                  <a:srgbClr val="FF0000"/>
                </a:solidFill>
                <a:latin typeface="Monotype Corsiva" pitchFamily="66" charset="0"/>
              </a:rPr>
              <a:t>the United Kingdom of Great Britain and Northern Ireland</a:t>
            </a:r>
            <a:r>
              <a:rPr lang="en-US" sz="3000" b="1" i="1" dirty="0">
                <a:solidFill>
                  <a:srgbClr val="000000"/>
                </a:solidFill>
                <a:latin typeface="Monotype Corsiva" pitchFamily="66" charset="0"/>
              </a:rPr>
              <a:t>. In everyday use, however, the word “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Britain</a:t>
            </a:r>
            <a:r>
              <a:rPr lang="en-US" sz="3000" b="1" i="1" dirty="0">
                <a:solidFill>
                  <a:srgbClr val="000000"/>
                </a:solidFill>
                <a:latin typeface="Monotype Corsiva" pitchFamily="66" charset="0"/>
              </a:rPr>
              <a:t>” is quite possible. The United Kingdom of Great Britain and Northern Ireland has several different names. Some people say “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Great Britain</a:t>
            </a:r>
            <a:r>
              <a:rPr lang="en-US" sz="3000" b="1" i="1" dirty="0">
                <a:solidFill>
                  <a:srgbClr val="000000"/>
                </a:solidFill>
                <a:latin typeface="Monotype Corsiva" pitchFamily="66" charset="0"/>
              </a:rPr>
              <a:t>”, or  </a:t>
            </a:r>
            <a:r>
              <a:rPr lang="en-US" sz="3000" b="1" i="1" dirty="0">
                <a:solidFill>
                  <a:srgbClr val="00B0F0"/>
                </a:solidFill>
                <a:latin typeface="Monotype Corsiva" pitchFamily="66" charset="0"/>
              </a:rPr>
              <a:t>“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Britain”</a:t>
            </a:r>
            <a:r>
              <a:rPr lang="en-US" sz="3000" b="1" i="1" dirty="0">
                <a:solidFill>
                  <a:srgbClr val="000000"/>
                </a:solidFill>
                <a:latin typeface="Monotype Corsiva" pitchFamily="66" charset="0"/>
              </a:rPr>
              <a:t>, or </a:t>
            </a:r>
          </a:p>
          <a:p>
            <a:pPr>
              <a:defRPr/>
            </a:pP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“the United Kingdom”</a:t>
            </a:r>
            <a:r>
              <a:rPr lang="en-US" sz="3000" b="1" i="1" dirty="0">
                <a:solidFill>
                  <a:srgbClr val="000000"/>
                </a:solidFill>
                <a:latin typeface="Monotype Corsiva" pitchFamily="66" charset="0"/>
              </a:rPr>
              <a:t>, or just 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“the U.K.” </a:t>
            </a:r>
            <a:r>
              <a:rPr lang="en-US" sz="3000" b="1" i="1" dirty="0">
                <a:solidFill>
                  <a:srgbClr val="000000"/>
                </a:solidFill>
                <a:latin typeface="Monotype Corsiva" pitchFamily="66" charset="0"/>
              </a:rPr>
              <a:t>and 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“G.B.”</a:t>
            </a:r>
          </a:p>
        </p:txBody>
      </p:sp>
      <p:pic>
        <p:nvPicPr>
          <p:cNvPr id="4099" name="Рисунок 6" descr="uk_colour_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500063"/>
            <a:ext cx="4657725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MCj0432674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633888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000375" y="2857500"/>
            <a:ext cx="1000125" cy="1588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88" y="5072063"/>
            <a:ext cx="1785937" cy="1587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5750" y="5572125"/>
            <a:ext cx="1000125" cy="1588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88" y="6000750"/>
            <a:ext cx="2928937" cy="1588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7188" y="6500813"/>
            <a:ext cx="1214437" cy="1587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57438" y="6500813"/>
            <a:ext cx="1000125" cy="1587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57313" y="1500188"/>
            <a:ext cx="3071812" cy="1587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5750" y="2000250"/>
            <a:ext cx="4143375" cy="1588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4313" y="2357438"/>
            <a:ext cx="1143000" cy="1587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http://www.titanhitours.co.uk/images/Maps/europe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00" y="-714375"/>
            <a:ext cx="12954000" cy="971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</a:pPr>
            <a:r>
              <a:rPr lang="en-US" sz="4000" b="1">
                <a:solidFill>
                  <a:srgbClr val="FF0000"/>
                </a:solidFill>
                <a:latin typeface="Monotype Corsiva" pitchFamily="66" charset="0"/>
              </a:rPr>
              <a:t>Great Britain </a:t>
            </a:r>
            <a:r>
              <a:rPr lang="en-US" sz="4000" b="1">
                <a:solidFill>
                  <a:srgbClr val="000000"/>
                </a:solidFill>
                <a:latin typeface="Monotype Corsiva" pitchFamily="66" charset="0"/>
              </a:rPr>
              <a:t>is an island that lies off the north west of Europe. It is the largest island of Europe. It is 500 km wide and nearly 1,000 km long.</a:t>
            </a:r>
          </a:p>
        </p:txBody>
      </p:sp>
      <p:grpSp>
        <p:nvGrpSpPr>
          <p:cNvPr id="5124" name="Группа 7"/>
          <p:cNvGrpSpPr>
            <a:grpSpLocks/>
          </p:cNvGrpSpPr>
          <p:nvPr/>
        </p:nvGrpSpPr>
        <p:grpSpPr bwMode="auto">
          <a:xfrm>
            <a:off x="-142875" y="6148388"/>
            <a:ext cx="1495425" cy="709612"/>
            <a:chOff x="142811" y="5857892"/>
            <a:chExt cx="1495434" cy="709612"/>
          </a:xfrm>
        </p:grpSpPr>
        <p:pic>
          <p:nvPicPr>
            <p:cNvPr id="5128" name="Picture 3" descr="MCj04326740000[1]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42811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3" descr="MCj04326740000[1]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33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 rot="1168344">
            <a:off x="2409825" y="2832100"/>
            <a:ext cx="1085850" cy="221456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G:\BASE\БАЗА-ресурсы\PHOTO-flashcards\СТРАНОВЕДЕНИЕ\страноведение-для школы\maps\europe-map cop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358313" cy="18923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</a:pP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There is </a:t>
            </a: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the Atlantic Ocean 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on the north of it and </a:t>
            </a: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the North Sea 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on the east. </a:t>
            </a:r>
          </a:p>
          <a:p>
            <a:pPr defTabSz="912813">
              <a:lnSpc>
                <a:spcPct val="80000"/>
              </a:lnSpc>
            </a:pP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The English Channel, 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which is about 21 miles separates the U.K. from the continent. </a:t>
            </a:r>
          </a:p>
        </p:txBody>
      </p:sp>
      <p:grpSp>
        <p:nvGrpSpPr>
          <p:cNvPr id="6148" name="Группа 7"/>
          <p:cNvGrpSpPr>
            <a:grpSpLocks/>
          </p:cNvGrpSpPr>
          <p:nvPr/>
        </p:nvGrpSpPr>
        <p:grpSpPr bwMode="auto">
          <a:xfrm>
            <a:off x="-142875" y="5929313"/>
            <a:ext cx="1495425" cy="709612"/>
            <a:chOff x="142811" y="5857892"/>
            <a:chExt cx="1495434" cy="709612"/>
          </a:xfrm>
        </p:grpSpPr>
        <p:pic>
          <p:nvPicPr>
            <p:cNvPr id="6154" name="Picture 3" descr="MCj04326740000[1]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42811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3" descr="MCj04326740000[1]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33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Овал 7"/>
          <p:cNvSpPr/>
          <p:nvPr/>
        </p:nvSpPr>
        <p:spPr>
          <a:xfrm>
            <a:off x="5143500" y="3571875"/>
            <a:ext cx="1214438" cy="642938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2000250"/>
            <a:ext cx="3571875" cy="250031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20717478" flipV="1">
            <a:off x="4175125" y="4808538"/>
            <a:ext cx="1357313" cy="42862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http://alabamamaps.ua.edu/contemporarymaps/world/europe/europe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88" y="0"/>
            <a:ext cx="6538912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42875" y="0"/>
            <a:ext cx="2643188" cy="6740525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latin typeface="Monotype Corsiva" pitchFamily="66" charset="0"/>
              </a:rPr>
              <a:t>Its closest continental </a:t>
            </a:r>
            <a:r>
              <a:rPr lang="en-US" sz="3600" b="1" dirty="0" err="1">
                <a:solidFill>
                  <a:srgbClr val="000000"/>
                </a:solidFill>
                <a:latin typeface="Monotype Corsiva" pitchFamily="66" charset="0"/>
              </a:rPr>
              <a:t>neighbours</a:t>
            </a:r>
            <a:r>
              <a:rPr lang="en-US" sz="3600" b="1" dirty="0">
                <a:solidFill>
                  <a:srgbClr val="000000"/>
                </a:solidFill>
                <a:latin typeface="Monotype Corsiva" pitchFamily="66" charset="0"/>
              </a:rPr>
              <a:t> are </a:t>
            </a:r>
            <a:r>
              <a:rPr lang="en-US" sz="3600" b="1" dirty="0">
                <a:solidFill>
                  <a:srgbClr val="C00000"/>
                </a:solidFill>
                <a:latin typeface="Monotype Corsiva" pitchFamily="66" charset="0"/>
              </a:rPr>
              <a:t>France </a:t>
            </a:r>
            <a:r>
              <a:rPr lang="en-US" sz="3600" b="1" dirty="0">
                <a:solidFill>
                  <a:srgbClr val="000000"/>
                </a:solidFill>
                <a:latin typeface="Monotype Corsiva" pitchFamily="66" charset="0"/>
              </a:rPr>
              <a:t>and </a:t>
            </a:r>
            <a:r>
              <a:rPr lang="en-US" sz="3600" b="1" dirty="0">
                <a:solidFill>
                  <a:srgbClr val="C00000"/>
                </a:solidFill>
                <a:latin typeface="Monotype Corsiva" pitchFamily="66" charset="0"/>
              </a:rPr>
              <a:t>Belgium</a:t>
            </a:r>
            <a:r>
              <a:rPr lang="en-US" sz="3600" b="1" dirty="0">
                <a:solidFill>
                  <a:srgbClr val="000000"/>
                </a:solidFill>
                <a:latin typeface="Monotype Corsiva" pitchFamily="66" charset="0"/>
              </a:rPr>
              <a:t>. Recently the channel Tunnel, which links France and England, has been built.</a:t>
            </a:r>
          </a:p>
          <a:p>
            <a:pPr>
              <a:defRPr/>
            </a:pPr>
            <a:endParaRPr lang="ru-RU" sz="3600" dirty="0"/>
          </a:p>
        </p:txBody>
      </p:sp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0" y="5929313"/>
            <a:ext cx="1495425" cy="709612"/>
            <a:chOff x="142811" y="5857892"/>
            <a:chExt cx="1495434" cy="709612"/>
          </a:xfrm>
        </p:grpSpPr>
        <p:pic>
          <p:nvPicPr>
            <p:cNvPr id="7177" name="Picture 3" descr="MCj04326740000[1]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42811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3" descr="MCj04326740000[1]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33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4857750" y="3643313"/>
            <a:ext cx="642938" cy="42862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4813" y="4000500"/>
            <a:ext cx="1143000" cy="107156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uk_colour_map 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113" y="214313"/>
            <a:ext cx="5322887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3571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</a:pPr>
            <a:endParaRPr lang="en-US" sz="3600" b="1">
              <a:solidFill>
                <a:srgbClr val="000000"/>
              </a:solidFill>
              <a:latin typeface="Monotype Corsiva" pitchFamily="66" charset="0"/>
            </a:endParaRPr>
          </a:p>
          <a:p>
            <a:pPr defTabSz="912813">
              <a:lnSpc>
                <a:spcPct val="80000"/>
              </a:lnSpc>
            </a:pP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There are </a:t>
            </a:r>
            <a:r>
              <a:rPr lang="en-US" sz="3200" b="1">
                <a:solidFill>
                  <a:srgbClr val="000000"/>
                </a:solidFill>
                <a:latin typeface="Arial Rounded MT Bold" pitchFamily="34" charset="0"/>
              </a:rPr>
              <a:t>four 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countries in the </a:t>
            </a:r>
            <a:r>
              <a:rPr lang="en-US" sz="3600" b="1">
                <a:solidFill>
                  <a:srgbClr val="FF0000"/>
                </a:solidFill>
                <a:latin typeface="Monotype Corsiva" pitchFamily="66" charset="0"/>
              </a:rPr>
              <a:t>United Kingdom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: </a:t>
            </a:r>
            <a:r>
              <a:rPr lang="en-US" sz="3600" b="1">
                <a:solidFill>
                  <a:srgbClr val="0070C0"/>
                </a:solidFill>
                <a:latin typeface="Monotype Corsiva" pitchFamily="66" charset="0"/>
              </a:rPr>
              <a:t>England, Scotland, Wales and Northern Ireland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.</a:t>
            </a:r>
          </a:p>
          <a:p>
            <a:pPr defTabSz="912813">
              <a:lnSpc>
                <a:spcPct val="80000"/>
              </a:lnSpc>
            </a:pPr>
            <a:endParaRPr lang="en-US" sz="3600" b="1">
              <a:solidFill>
                <a:srgbClr val="000000"/>
              </a:solidFill>
              <a:latin typeface="Monotype Corsiva" pitchFamily="66" charset="0"/>
            </a:endParaRPr>
          </a:p>
          <a:p>
            <a:pPr defTabSz="912813">
              <a:lnSpc>
                <a:spcPct val="80000"/>
              </a:lnSpc>
            </a:pPr>
            <a:r>
              <a:rPr lang="en-US" sz="3600" b="1">
                <a:solidFill>
                  <a:srgbClr val="0070C0"/>
                </a:solidFill>
                <a:latin typeface="Monotype Corsiva" pitchFamily="66" charset="0"/>
              </a:rPr>
              <a:t>England, Scotland and Wales 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are </a:t>
            </a:r>
            <a:r>
              <a:rPr lang="en-US" sz="3200" b="1">
                <a:solidFill>
                  <a:srgbClr val="000000"/>
                </a:solidFill>
                <a:latin typeface="Arial Rounded MT Bold" pitchFamily="34" charset="0"/>
              </a:rPr>
              <a:t>three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 main parts of </a:t>
            </a:r>
            <a:r>
              <a:rPr lang="en-US" sz="3600" b="1">
                <a:solidFill>
                  <a:srgbClr val="FF0000"/>
                </a:solidFill>
                <a:latin typeface="Monotype Corsiva" pitchFamily="66" charset="0"/>
              </a:rPr>
              <a:t>Great Britain. </a:t>
            </a:r>
            <a:endParaRPr lang="ru-RU" sz="36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6" y="4143380"/>
            <a:ext cx="1044197" cy="4001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latin typeface="Calibri" pitchFamily="34" charset="0"/>
              </a:rPr>
              <a:t>England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6438" y="1785938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1" i="1">
                <a:latin typeface="Calibri" pitchFamily="34" charset="0"/>
              </a:rPr>
              <a:t>Scotland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2857500"/>
            <a:ext cx="196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1" i="1">
                <a:latin typeface="Calibri" pitchFamily="34" charset="0"/>
              </a:rPr>
              <a:t>Northern Ireland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2188" y="4500563"/>
            <a:ext cx="83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1" i="1">
                <a:latin typeface="Calibri" pitchFamily="34" charset="0"/>
              </a:rPr>
              <a:t>Wales</a:t>
            </a:r>
            <a:endParaRPr lang="ru-RU" sz="2000" b="1" i="1">
              <a:latin typeface="Calibri" pitchFamily="34" charset="0"/>
            </a:endParaRPr>
          </a:p>
        </p:txBody>
      </p:sp>
      <p:grpSp>
        <p:nvGrpSpPr>
          <p:cNvPr id="8202" name="Группа 7"/>
          <p:cNvGrpSpPr>
            <a:grpSpLocks/>
          </p:cNvGrpSpPr>
          <p:nvPr/>
        </p:nvGrpSpPr>
        <p:grpSpPr bwMode="auto">
          <a:xfrm>
            <a:off x="0" y="5929313"/>
            <a:ext cx="1495425" cy="709612"/>
            <a:chOff x="142811" y="5857892"/>
            <a:chExt cx="1495434" cy="709612"/>
          </a:xfrm>
        </p:grpSpPr>
        <p:pic>
          <p:nvPicPr>
            <p:cNvPr id="8212" name="Picture 3" descr="MCj04326740000[1]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42811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3" descr="MCj04326740000[1]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33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5786438" y="1071563"/>
            <a:ext cx="1428750" cy="16430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>
            <a:hlinkClick r:id="" action="ppaction://noaction"/>
          </p:cNvPr>
          <p:cNvSpPr/>
          <p:nvPr/>
        </p:nvSpPr>
        <p:spPr>
          <a:xfrm>
            <a:off x="4286250" y="2786063"/>
            <a:ext cx="2071688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7000875" y="2928938"/>
            <a:ext cx="2143125" cy="31432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>
            <a:hlinkClick r:id="" action="ppaction://noaction"/>
          </p:cNvPr>
          <p:cNvSpPr/>
          <p:nvPr/>
        </p:nvSpPr>
        <p:spPr>
          <a:xfrm>
            <a:off x="6143625" y="4000500"/>
            <a:ext cx="100012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3" descr="D:\Documents and Settings\$lim $hady\Local Settings\Temporary Internet Files\Content.IE5\3VFP0QEP\MCj02322840000[1]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5072063"/>
            <a:ext cx="420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uk_colour_map 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113" y="142875"/>
            <a:ext cx="5322887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3571875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4000" b="1" u="sng">
                <a:solidFill>
                  <a:srgbClr val="C00000"/>
                </a:solidFill>
                <a:latin typeface="Monotype Corsiva" pitchFamily="66" charset="0"/>
              </a:rPr>
              <a:t>CAPITALS</a:t>
            </a:r>
          </a:p>
          <a:p>
            <a:pPr defTabSz="912813">
              <a:lnSpc>
                <a:spcPct val="80000"/>
              </a:lnSpc>
            </a:pP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London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 is the capital of the UK but also the capital of England. </a:t>
            </a:r>
          </a:p>
          <a:p>
            <a:pPr defTabSz="912813">
              <a:lnSpc>
                <a:spcPct val="80000"/>
              </a:lnSpc>
            </a:pP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Cardiff 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is the capital of Wales.</a:t>
            </a:r>
          </a:p>
          <a:p>
            <a:pPr defTabSz="912813">
              <a:lnSpc>
                <a:spcPct val="80000"/>
              </a:lnSpc>
            </a:pP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Edinburgh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 is the capital of Scotland and </a:t>
            </a:r>
            <a:r>
              <a:rPr lang="en-US" sz="3600" b="1">
                <a:solidFill>
                  <a:srgbClr val="C00000"/>
                </a:solidFill>
                <a:latin typeface="Monotype Corsiva" pitchFamily="66" charset="0"/>
              </a:rPr>
              <a:t>Belfast</a:t>
            </a:r>
            <a:r>
              <a:rPr lang="en-US" sz="3600" b="1">
                <a:solidFill>
                  <a:srgbClr val="000000"/>
                </a:solidFill>
                <a:latin typeface="Monotype Corsiva" pitchFamily="66" charset="0"/>
              </a:rPr>
              <a:t> is the capital  of Northern Ireland.</a:t>
            </a:r>
            <a:endParaRPr lang="ru-RU" sz="36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6" y="4143380"/>
            <a:ext cx="1044197" cy="4001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latin typeface="Calibri" pitchFamily="34" charset="0"/>
              </a:rPr>
              <a:t>England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786438" y="1785938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1" i="1">
                <a:latin typeface="Calibri" pitchFamily="34" charset="0"/>
              </a:rPr>
              <a:t>Scotland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143375" y="2857500"/>
            <a:ext cx="196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1" i="1">
                <a:latin typeface="Calibri" pitchFamily="34" charset="0"/>
              </a:rPr>
              <a:t>Northern Ireland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6072188" y="4500563"/>
            <a:ext cx="83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1" i="1">
                <a:latin typeface="Calibri" pitchFamily="34" charset="0"/>
              </a:rPr>
              <a:t>Wales</a:t>
            </a:r>
            <a:endParaRPr lang="ru-RU" sz="2000" b="1" i="1">
              <a:latin typeface="Calibri" pitchFamily="34" charset="0"/>
            </a:endParaRPr>
          </a:p>
        </p:txBody>
      </p:sp>
      <p:pic>
        <p:nvPicPr>
          <p:cNvPr id="11" name="Picture 3" descr="D:\Documents and Settings\$lim $hady\Local Settings\Temporary Internet Files\Content.IE5\3VFP0QEP\MCj02322840000[1]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5072063"/>
            <a:ext cx="420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Documents and Settings\$lim $hady\Local Settings\Temporary Internet Files\Content.IE5\3VFP0QEP\MCj023228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86000"/>
            <a:ext cx="420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Documents and Settings\$lim $hady\Local Settings\Temporary Internet Files\Content.IE5\3VFP0QEP\MCj023228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5072063"/>
            <a:ext cx="420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Documents and Settings\$lim $hady\Local Settings\Temporary Internet Files\Content.IE5\3VFP0QEP\MCj023228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214688"/>
            <a:ext cx="420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215188" y="2357438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b="1">
                <a:solidFill>
                  <a:srgbClr val="9C570C"/>
                </a:solidFill>
              </a:rPr>
              <a:t>Edinburgh</a:t>
            </a:r>
            <a:endParaRPr lang="ru-RU" b="1">
              <a:solidFill>
                <a:srgbClr val="9C570C"/>
              </a:solidFill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292725" y="364490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b="1">
                <a:solidFill>
                  <a:srgbClr val="9C570C"/>
                </a:solidFill>
              </a:rPr>
              <a:t>Belfast</a:t>
            </a:r>
            <a:endParaRPr lang="ru-RU" b="1">
              <a:solidFill>
                <a:srgbClr val="9C570C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500688" y="535781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b="1">
                <a:solidFill>
                  <a:srgbClr val="9C570C"/>
                </a:solidFill>
              </a:rPr>
              <a:t>Cardiff</a:t>
            </a:r>
            <a:endParaRPr lang="ru-RU" b="1">
              <a:solidFill>
                <a:srgbClr val="9C570C"/>
              </a:solidFill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715250" y="4714875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b="1">
                <a:solidFill>
                  <a:srgbClr val="9C570C"/>
                </a:solidFill>
              </a:rPr>
              <a:t>London</a:t>
            </a:r>
            <a:endParaRPr lang="ru-RU" b="1">
              <a:solidFill>
                <a:srgbClr val="9C570C"/>
              </a:solidFill>
            </a:endParaRPr>
          </a:p>
        </p:txBody>
      </p:sp>
      <p:grpSp>
        <p:nvGrpSpPr>
          <p:cNvPr id="9234" name="Группа 7"/>
          <p:cNvGrpSpPr>
            <a:grpSpLocks/>
          </p:cNvGrpSpPr>
          <p:nvPr/>
        </p:nvGrpSpPr>
        <p:grpSpPr bwMode="auto">
          <a:xfrm>
            <a:off x="0" y="5929313"/>
            <a:ext cx="1495425" cy="709612"/>
            <a:chOff x="142811" y="5857892"/>
            <a:chExt cx="1495434" cy="709612"/>
          </a:xfrm>
        </p:grpSpPr>
        <p:pic>
          <p:nvPicPr>
            <p:cNvPr id="9237" name="Picture 3" descr="MCj04326740000[1]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142811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3" descr="MCj04326740000[1]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33" y="5857892"/>
              <a:ext cx="709612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  <p:bldP spid="3092" grpId="0"/>
      <p:bldP spid="3093" grpId="0"/>
      <p:bldP spid="30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424</Words>
  <Application>Microsoft Office PowerPoint</Application>
  <PresentationFormat>Экран (4:3)</PresentationFormat>
  <Paragraphs>91</Paragraphs>
  <Slides>14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Лист Microsoft Office Excel 97-2003</vt:lpstr>
      <vt:lpstr>The United Kingdom of Great Britain and Northern Ireland.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белые столбы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Britain and Northern Ireland.</dc:title>
  <dc:creator>Трушкина ГВ</dc:creator>
  <cp:lastModifiedBy>Teacher</cp:lastModifiedBy>
  <cp:revision>290</cp:revision>
  <cp:lastPrinted>2008-05-21T15:37:42Z</cp:lastPrinted>
  <dcterms:created xsi:type="dcterms:W3CDTF">2008-01-27T09:36:05Z</dcterms:created>
  <dcterms:modified xsi:type="dcterms:W3CDTF">2009-11-10T13:58:41Z</dcterms:modified>
  <cp:contentStatus/>
</cp:coreProperties>
</file>