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2" r:id="rId2"/>
    <p:sldMasterId id="2147483725" r:id="rId3"/>
    <p:sldMasterId id="2147483749" r:id="rId4"/>
  </p:sldMasterIdLst>
  <p:sldIdLst>
    <p:sldId id="270" r:id="rId5"/>
    <p:sldId id="271" r:id="rId6"/>
    <p:sldId id="272" r:id="rId7"/>
    <p:sldId id="27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 flipV="1">
            <a:off x="8312150" y="304800"/>
            <a:ext cx="4572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flipV="1">
            <a:off x="381000" y="304800"/>
            <a:ext cx="79438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 flipV="1">
            <a:off x="381000" y="762000"/>
            <a:ext cx="794385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flipV="1">
            <a:off x="8321675" y="762000"/>
            <a:ext cx="447675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1000" y="304800"/>
            <a:ext cx="8391525" cy="579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18D58-CF76-441A-89AB-EEFF716AAD3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DBB918A-CE82-4D4E-AAA7-93C775288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F9F6-C07D-4F67-919E-39F957002419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731E3-CBA8-4FDB-ABF5-5749EEF3A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BE5B5-BE9C-44DA-AB59-A7404A8BFE0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0CD-A7AC-44E7-BCBB-20C9AF883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DC17E-983C-4046-A3B1-24446A6FF1E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3FE7-89CB-4759-964D-F59CF099E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9A5BD-9D3A-46B5-8FFE-6E117EA32E6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B60A-DE33-4379-8FC8-B3AE8DD1C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4AE8-86D9-4250-A6EE-67E684004E4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52FF-533C-4591-9585-A0185498C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696C-5A18-47B5-B162-89B3E5FEE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F421F-AC61-4893-BA08-7A21128DF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046C-DDAD-4F02-B7F3-7EC94AE54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D519-7D2E-472C-8B7B-00FE572D5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8A56-E6BF-44B8-8E52-C2DD9E722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3A60-45F8-42DA-A3BF-AFF83B3F1E9C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37BF-D810-4B5D-BF25-1DFFFF9D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81C2-04E6-428D-B481-413A64441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C2E6C-707D-4ED9-96F6-9F59F1858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A9520-185F-4BB3-836B-7AEC1BAC0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EC30-EBA0-4C8B-8EF0-F86DEC113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5FAE0-2ECE-4DE6-A6EB-5FF18CBDC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4C16-2EEF-4191-891F-2E6556342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C2B6-1842-4CFA-B035-CAE8B46B4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5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0" y="0"/>
            <a:ext cx="3057525" cy="2057400"/>
            <a:chOff x="0" y="0"/>
            <a:chExt cx="1926" cy="1296"/>
          </a:xfrm>
        </p:grpSpPr>
        <p:sp>
          <p:nvSpPr>
            <p:cNvPr id="26" name="Rectangle 26" descr="White marble"/>
            <p:cNvSpPr>
              <a:spLocks noChangeArrowheads="1"/>
            </p:cNvSpPr>
            <p:nvPr/>
          </p:nvSpPr>
          <p:spPr bwMode="auto">
            <a:xfrm>
              <a:off x="0" y="0"/>
              <a:ext cx="1920" cy="129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1" y="1266"/>
              <a:ext cx="1923" cy="30"/>
              <a:chOff x="1" y="1266"/>
              <a:chExt cx="1923" cy="30"/>
            </a:xfrm>
          </p:grpSpPr>
          <p:sp>
            <p:nvSpPr>
              <p:cNvPr id="37" name="Rectangle 28"/>
              <p:cNvSpPr>
                <a:spLocks noChangeArrowheads="1"/>
              </p:cNvSpPr>
              <p:nvPr/>
            </p:nvSpPr>
            <p:spPr bwMode="auto">
              <a:xfrm>
                <a:off x="1" y="1266"/>
                <a:ext cx="1923" cy="3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19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392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Rectangle 32"/>
              <p:cNvSpPr>
                <a:spLocks noChangeArrowheads="1"/>
              </p:cNvSpPr>
              <p:nvPr/>
            </p:nvSpPr>
            <p:spPr bwMode="auto">
              <a:xfrm>
                <a:off x="58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77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3" name="Rectangle 34"/>
              <p:cNvSpPr>
                <a:spLocks noChangeArrowheads="1"/>
              </p:cNvSpPr>
              <p:nvPr/>
            </p:nvSpPr>
            <p:spPr bwMode="auto">
              <a:xfrm>
                <a:off x="97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1165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135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155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1745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28" name="Group 39"/>
            <p:cNvGrpSpPr>
              <a:grpSpLocks/>
            </p:cNvGrpSpPr>
            <p:nvPr/>
          </p:nvGrpSpPr>
          <p:grpSpPr bwMode="auto">
            <a:xfrm>
              <a:off x="1899" y="0"/>
              <a:ext cx="27" cy="1295"/>
              <a:chOff x="1899" y="0"/>
              <a:chExt cx="27" cy="1295"/>
            </a:xfrm>
          </p:grpSpPr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1899" y="0"/>
                <a:ext cx="27" cy="12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/>
            </p:nvSpPr>
            <p:spPr bwMode="auto">
              <a:xfrm>
                <a:off x="1900" y="1195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auto">
              <a:xfrm>
                <a:off x="1900" y="1002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1900" y="809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auto">
              <a:xfrm>
                <a:off x="1900" y="616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auto">
              <a:xfrm>
                <a:off x="1900" y="423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/>
            </p:nvSpPr>
            <p:spPr bwMode="auto">
              <a:xfrm>
                <a:off x="1900" y="230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/>
            </p:nvSpPr>
            <p:spPr bwMode="auto">
              <a:xfrm>
                <a:off x="1900" y="37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21207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304800"/>
            <a:ext cx="579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1208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8" name="Rectangle 4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4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5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4E42-7450-4D6A-923B-3633F083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157C1-AF6A-43FC-8F5C-F7C30335D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61B2-B5AB-4A5F-8366-AE45302A3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196D-71CF-4AA4-A553-D2D7528B3F1E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BBB1-4952-4019-B078-F0E990C72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7A4B-49DE-4520-8841-9BAE08EE2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D7801-BF76-487B-855D-7D6A395B7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E760-A435-4C07-952A-F057DBBAF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3D328-4CDD-408C-A5AC-B94DE591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8FF8-9A1B-47E5-B70D-693EE998A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0580F-6FCE-4B3F-83F0-F5177FF26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C376B-988D-4176-BBD2-46BCA5F12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8288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340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1A94-B606-47F3-A05C-FB306F1B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6"/>
              <a:ext cx="816" cy="3981"/>
              <a:chOff x="4944" y="-6"/>
              <a:chExt cx="816" cy="3981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6"/>
                <a:ext cx="480" cy="1437"/>
                <a:chOff x="5280" y="-6"/>
                <a:chExt cx="480" cy="1437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1" y="-7"/>
                  <a:ext cx="174" cy="176"/>
                  <a:chOff x="172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27" y="323"/>
                    <a:ext cx="1690" cy="2560"/>
                    <a:chOff x="17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6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3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8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1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277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7780F-80CE-43D4-BE4B-4D5CD6E669D7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0CDD-0410-4EBF-ABA9-E138747F4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E64A-C63E-48D3-8295-FF001D51D5B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1DBB-FB95-406E-AEFC-00741FC8E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248C-355C-4B46-9123-C128562E44E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3F0A5-EE2E-4CE4-A6B8-F676DF603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1C15-27FB-4B1F-B6B7-AAD5FCFAB9DA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D9BE-5B26-4FB8-9EF3-7D9147C85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B7EFC-AB8F-429A-A217-654455AF98EB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D058-3FC8-46F9-8489-8C197BE7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EE4B-2AD8-46AF-A429-727A03E82665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F49BF-5566-404E-B6C5-8D1279F91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992A-0AF6-49ED-94EA-BF6D733DF8A7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BF35-E60C-4155-B736-82291583B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DD92-5D06-4293-9DDB-EBC640579F5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F81F3-2A0E-49CB-A7C4-E483B73BC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996A-F670-4247-8F8B-13533F2B78D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E3E2-53ED-4813-BAF2-7CD278E33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830F-136C-442D-B55D-15E0703889F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2FF1-2C81-49B8-82C0-C66AF031B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D061-6E46-43F9-9351-3AA9BB7C4E43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A46C-2A40-4CDE-ADA0-27781FC28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6EDB-7C1D-4BA8-9DF4-9801AE73E579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DC86-AB76-440C-B946-D1DE23B46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F0294-2EFC-46AD-84AE-93E99C6AAB48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FA790-22E2-43C0-9F6A-4CD6F895B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A5DF-CAA6-4522-8207-35B578CC68D8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951B-7FB9-4CF3-AA5A-91BE1B168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80743-925D-4503-AA55-0880ADD3CB7C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81E3-6A9B-4838-B57C-DE64F5F79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8F87-E10F-49A9-8470-B0129568068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A85A-486F-4A0B-A458-443C7FF9A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4532-784A-4546-8CE4-B1FE9D74DB1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142EC-74A6-4882-96ED-3EAEE0C59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2D836A9-CDF8-4B41-B0BF-71A64356CA5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58EBBEA5-FEB2-44D3-BB0A-1D6753879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B7B7B6BB-710B-4963-84E9-0E23CB75D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220163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220164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7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8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9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2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3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9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0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1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2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07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13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018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06DADDD-18E4-4A25-91C9-F2C65D922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63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2663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266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7" name="Freeform 13"/>
                  <p:cNvSpPr>
                    <a:spLocks/>
                  </p:cNvSpPr>
                  <p:nvPr/>
                </p:nvSpPr>
                <p:spPr bwMode="auto">
                  <a:xfrm>
                    <a:off x="2668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8" name="Freeform 14"/>
                  <p:cNvSpPr>
                    <a:spLocks/>
                  </p:cNvSpPr>
                  <p:nvPr/>
                </p:nvSpPr>
                <p:spPr bwMode="auto">
                  <a:xfrm>
                    <a:off x="2736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9" name="Freeform 15"/>
                  <p:cNvSpPr>
                    <a:spLocks/>
                  </p:cNvSpPr>
                  <p:nvPr/>
                </p:nvSpPr>
                <p:spPr bwMode="auto">
                  <a:xfrm>
                    <a:off x="248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4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4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4141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4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5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6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7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8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12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8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2668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8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A14A012-A45D-4EBE-9D36-990F033B1AC0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266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A108E0C-2785-4347-8270-898276744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1" grpId="0"/>
      <p:bldP spid="2668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38" y="1928813"/>
            <a:ext cx="6965950" cy="2057400"/>
          </a:xfrm>
        </p:spPr>
        <p:txBody>
          <a:bodyPr/>
          <a:lstStyle/>
          <a:p>
            <a:pPr algn="ctr"/>
            <a:r>
              <a:rPr lang="ru-RU" sz="4800" dirty="0" smtClean="0"/>
              <a:t>Равносильные уравнения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7329488" cy="5411788"/>
          </a:xfrm>
        </p:spPr>
        <p:txBody>
          <a:bodyPr>
            <a:normAutofit fontScale="92500"/>
          </a:bodyPr>
          <a:lstStyle/>
          <a:p>
            <a:pPr marL="0" indent="0" algn="just">
              <a:buFontTx/>
              <a:buNone/>
              <a:defRPr/>
            </a:pPr>
            <a:r>
              <a:rPr lang="ru-RU" b="1" i="1" dirty="0">
                <a:solidFill>
                  <a:srgbClr val="CC3300"/>
                </a:solidFill>
              </a:rPr>
              <a:t>Определение 1. Два уравнения с одной переменной </a:t>
            </a:r>
            <a:r>
              <a:rPr lang="en-US" b="1" i="1" dirty="0">
                <a:solidFill>
                  <a:srgbClr val="CC3300"/>
                </a:solidFill>
              </a:rPr>
              <a:t>f</a:t>
            </a:r>
            <a:r>
              <a:rPr lang="ru-RU" b="1" i="1" dirty="0">
                <a:solidFill>
                  <a:srgbClr val="CC3300"/>
                </a:solidFill>
              </a:rPr>
              <a:t>(</a:t>
            </a:r>
            <a:r>
              <a:rPr lang="en-US" b="1" i="1" dirty="0">
                <a:solidFill>
                  <a:srgbClr val="CC3300"/>
                </a:solidFill>
              </a:rPr>
              <a:t>x</a:t>
            </a:r>
            <a:r>
              <a:rPr lang="ru-RU" b="1" i="1" dirty="0">
                <a:solidFill>
                  <a:srgbClr val="CC3300"/>
                </a:solidFill>
              </a:rPr>
              <a:t>) = 0 и </a:t>
            </a:r>
            <a:r>
              <a:rPr lang="en-US" b="1" i="1" dirty="0">
                <a:solidFill>
                  <a:srgbClr val="CC3300"/>
                </a:solidFill>
              </a:rPr>
              <a:t>g</a:t>
            </a:r>
            <a:r>
              <a:rPr lang="ru-RU" b="1" i="1" dirty="0">
                <a:solidFill>
                  <a:srgbClr val="CC3300"/>
                </a:solidFill>
              </a:rPr>
              <a:t>(</a:t>
            </a:r>
            <a:r>
              <a:rPr lang="en-US" b="1" i="1" dirty="0">
                <a:solidFill>
                  <a:srgbClr val="CC3300"/>
                </a:solidFill>
              </a:rPr>
              <a:t>x</a:t>
            </a:r>
            <a:r>
              <a:rPr lang="ru-RU" b="1" i="1" dirty="0">
                <a:solidFill>
                  <a:srgbClr val="CC3300"/>
                </a:solidFill>
              </a:rPr>
              <a:t>) = 0 называют равносильными, если </a:t>
            </a:r>
            <a:r>
              <a:rPr lang="ru-RU" b="1" i="1" dirty="0" smtClean="0">
                <a:solidFill>
                  <a:srgbClr val="CC3300"/>
                </a:solidFill>
              </a:rPr>
              <a:t>множества </a:t>
            </a:r>
            <a:r>
              <a:rPr lang="ru-RU" b="1" i="1" dirty="0">
                <a:solidFill>
                  <a:srgbClr val="CC3300"/>
                </a:solidFill>
              </a:rPr>
              <a:t>их корней совпадают.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Иными словами, два </a:t>
            </a:r>
            <a:r>
              <a:rPr lang="ru-RU" dirty="0" smtClean="0"/>
              <a:t>уравнения равносильны</a:t>
            </a:r>
            <a:r>
              <a:rPr lang="ru-RU" dirty="0"/>
              <a:t>, если они имеют одинаковые корни (например, </a:t>
            </a:r>
            <a:r>
              <a:rPr lang="ru-RU" i="1" dirty="0" err="1"/>
              <a:t>х</a:t>
            </a:r>
            <a:r>
              <a:rPr lang="ru-RU" i="1" dirty="0"/>
              <a:t> </a:t>
            </a:r>
            <a:r>
              <a:rPr lang="ru-RU" dirty="0"/>
              <a:t>= 2 и </a:t>
            </a:r>
            <a:r>
              <a:rPr lang="ru-RU" dirty="0" smtClean="0"/>
              <a:t>  </a:t>
            </a:r>
            <a:r>
              <a:rPr lang="ru-RU" i="1" dirty="0" smtClean="0"/>
              <a:t>х</a:t>
            </a:r>
            <a:r>
              <a:rPr lang="ru-RU" i="1" baseline="30000" dirty="0" smtClean="0"/>
              <a:t>2</a:t>
            </a:r>
            <a:r>
              <a:rPr lang="ru-RU" i="1" dirty="0" smtClean="0"/>
              <a:t> </a:t>
            </a:r>
            <a:r>
              <a:rPr lang="ru-RU" i="1" dirty="0"/>
              <a:t>- 2х + </a:t>
            </a:r>
            <a:r>
              <a:rPr lang="ru-RU" dirty="0"/>
              <a:t>4 = 0) или оба уравнения не имеют корней</a:t>
            </a:r>
          </a:p>
          <a:p>
            <a:pPr>
              <a:buFontTx/>
              <a:buNone/>
              <a:defRPr/>
            </a:pPr>
            <a:r>
              <a:rPr lang="ru-RU" dirty="0"/>
              <a:t>(например, </a:t>
            </a:r>
            <a:r>
              <a:rPr lang="ru-RU" dirty="0" smtClean="0"/>
              <a:t>                   и </a:t>
            </a:r>
            <a:r>
              <a:rPr lang="ru-RU" i="1" dirty="0"/>
              <a:t>х</a:t>
            </a:r>
            <a:r>
              <a:rPr lang="ru-RU" i="1" baseline="30000" dirty="0"/>
              <a:t>2</a:t>
            </a:r>
            <a:r>
              <a:rPr lang="ru-RU" i="1" dirty="0"/>
              <a:t> </a:t>
            </a:r>
            <a:r>
              <a:rPr lang="ru-RU" dirty="0"/>
              <a:t>- 5х + 10 = 0</a:t>
            </a:r>
            <a:r>
              <a:rPr lang="ru-RU" dirty="0" smtClean="0"/>
              <a:t>)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4929188"/>
            <a:ext cx="13525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7429500" cy="5483225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ru-RU" b="1" i="1" dirty="0" smtClean="0">
                <a:solidFill>
                  <a:srgbClr val="CC3300"/>
                </a:solidFill>
              </a:rPr>
              <a:t>Определение </a:t>
            </a:r>
            <a:r>
              <a:rPr lang="ru-RU" b="1" i="1" dirty="0">
                <a:solidFill>
                  <a:srgbClr val="CC3300"/>
                </a:solidFill>
              </a:rPr>
              <a:t>2. </a:t>
            </a:r>
            <a:r>
              <a:rPr lang="ru-RU" b="1" dirty="0">
                <a:solidFill>
                  <a:srgbClr val="CC3300"/>
                </a:solidFill>
              </a:rPr>
              <a:t>Если каждый корень уравнения </a:t>
            </a:r>
            <a:r>
              <a:rPr lang="en-US" b="1" i="1" dirty="0">
                <a:solidFill>
                  <a:srgbClr val="CC3300"/>
                </a:solidFill>
              </a:rPr>
              <a:t>f</a:t>
            </a:r>
            <a:r>
              <a:rPr lang="ru-RU" b="1" i="1" dirty="0">
                <a:solidFill>
                  <a:srgbClr val="CC3300"/>
                </a:solidFill>
              </a:rPr>
              <a:t>(</a:t>
            </a:r>
            <a:r>
              <a:rPr lang="en-US" b="1" i="1" dirty="0">
                <a:solidFill>
                  <a:srgbClr val="CC3300"/>
                </a:solidFill>
              </a:rPr>
              <a:t>x</a:t>
            </a:r>
            <a:r>
              <a:rPr lang="ru-RU" b="1" i="1" dirty="0">
                <a:solidFill>
                  <a:srgbClr val="CC3300"/>
                </a:solidFill>
              </a:rPr>
              <a:t>) </a:t>
            </a:r>
            <a:r>
              <a:rPr lang="ru-RU" b="1" dirty="0">
                <a:solidFill>
                  <a:srgbClr val="CC3300"/>
                </a:solidFill>
              </a:rPr>
              <a:t>= 0 является в то же время корнем уравнения </a:t>
            </a:r>
            <a:r>
              <a:rPr lang="en-US" b="1" i="1" dirty="0">
                <a:solidFill>
                  <a:srgbClr val="CC3300"/>
                </a:solidFill>
              </a:rPr>
              <a:t>g</a:t>
            </a:r>
            <a:r>
              <a:rPr lang="ru-RU" b="1" i="1" dirty="0">
                <a:solidFill>
                  <a:srgbClr val="CC3300"/>
                </a:solidFill>
              </a:rPr>
              <a:t>(</a:t>
            </a:r>
            <a:r>
              <a:rPr lang="en-US" b="1" i="1" dirty="0">
                <a:solidFill>
                  <a:srgbClr val="CC3300"/>
                </a:solidFill>
              </a:rPr>
              <a:t>x</a:t>
            </a:r>
            <a:r>
              <a:rPr lang="ru-RU" b="1" i="1" dirty="0">
                <a:solidFill>
                  <a:srgbClr val="CC3300"/>
                </a:solidFill>
              </a:rPr>
              <a:t>) — </a:t>
            </a:r>
            <a:r>
              <a:rPr lang="ru-RU" b="1" dirty="0">
                <a:solidFill>
                  <a:srgbClr val="CC3300"/>
                </a:solidFill>
              </a:rPr>
              <a:t>0, то второе уравнение называют следствием первого.</a:t>
            </a:r>
          </a:p>
          <a:p>
            <a:pPr marL="0" indent="0" algn="just">
              <a:buFontTx/>
              <a:buNone/>
              <a:defRPr/>
            </a:pPr>
            <a:r>
              <a:rPr lang="ru-RU" dirty="0"/>
              <a:t>Например, уравнение </a:t>
            </a:r>
            <a:r>
              <a:rPr lang="ru-RU" i="1" dirty="0"/>
              <a:t>(</a:t>
            </a:r>
            <a:r>
              <a:rPr lang="ru-RU" i="1" dirty="0" err="1"/>
              <a:t>х</a:t>
            </a:r>
            <a:r>
              <a:rPr lang="ru-RU" i="1" dirty="0"/>
              <a:t> </a:t>
            </a:r>
            <a:r>
              <a:rPr lang="ru-RU" dirty="0"/>
              <a:t>- </a:t>
            </a:r>
            <a:r>
              <a:rPr lang="ru-RU" i="1" dirty="0"/>
              <a:t>2)(</a:t>
            </a:r>
            <a:r>
              <a:rPr lang="ru-RU" i="1" dirty="0" err="1"/>
              <a:t>х</a:t>
            </a:r>
            <a:r>
              <a:rPr lang="ru-RU" i="1" dirty="0"/>
              <a:t> </a:t>
            </a:r>
            <a:r>
              <a:rPr lang="ru-RU" dirty="0"/>
              <a:t>+ 4) = 0 </a:t>
            </a:r>
            <a:r>
              <a:rPr lang="ru-RU" dirty="0" smtClean="0"/>
              <a:t>является следствием   уравнения </a:t>
            </a:r>
          </a:p>
          <a:p>
            <a:pPr marL="0" indent="0" algn="just">
              <a:buFontTx/>
              <a:buNone/>
              <a:defRPr/>
            </a:pPr>
            <a:r>
              <a:rPr lang="ru-RU" dirty="0" smtClean="0"/>
              <a:t>                   ,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а   уравнение   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2 </a:t>
            </a:r>
            <a:r>
              <a:rPr lang="ru-RU" dirty="0"/>
              <a:t>= 0 не является следствием </a:t>
            </a:r>
            <a:r>
              <a:rPr lang="ru-RU" dirty="0" smtClean="0"/>
              <a:t>уравнения                          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- 5)(</a:t>
            </a:r>
            <a:r>
              <a:rPr lang="ru-RU" i="1" dirty="0" err="1"/>
              <a:t>х</a:t>
            </a:r>
            <a:r>
              <a:rPr lang="ru-RU" i="1" dirty="0"/>
              <a:t> </a:t>
            </a:r>
            <a:r>
              <a:rPr lang="ru-RU" dirty="0"/>
              <a:t>- 2) = 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i="1" dirty="0"/>
              <a:t>+ </a:t>
            </a:r>
            <a:r>
              <a:rPr lang="ru-RU" dirty="0"/>
              <a:t>5</a:t>
            </a:r>
            <a:r>
              <a:rPr lang="ru-RU" dirty="0" smtClean="0"/>
              <a:t>).</a:t>
            </a:r>
          </a:p>
          <a:p>
            <a:pPr algn="just">
              <a:buFontTx/>
              <a:buNone/>
              <a:defRPr/>
            </a:pPr>
            <a:endParaRPr lang="ru-RU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3857625"/>
            <a:ext cx="18573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b="1" i="1" dirty="0">
                <a:solidFill>
                  <a:srgbClr val="C00000"/>
                </a:solidFill>
              </a:rPr>
              <a:t>Определение </a:t>
            </a:r>
            <a:r>
              <a:rPr lang="ru-RU" b="1" i="1" dirty="0" smtClean="0">
                <a:solidFill>
                  <a:srgbClr val="C00000"/>
                </a:solidFill>
              </a:rPr>
              <a:t>3. </a:t>
            </a:r>
            <a:r>
              <a:rPr lang="ru-RU" b="1" dirty="0">
                <a:solidFill>
                  <a:srgbClr val="C00000"/>
                </a:solidFill>
              </a:rPr>
              <a:t>Областью допустимых значений (ОДЗ) уравнения </a:t>
            </a:r>
            <a:r>
              <a:rPr lang="en-US" b="1" i="1" dirty="0">
                <a:solidFill>
                  <a:srgbClr val="C00000"/>
                </a:solidFill>
              </a:rPr>
              <a:t>f</a:t>
            </a:r>
            <a:r>
              <a:rPr lang="ru-RU" b="1" i="1" dirty="0">
                <a:solidFill>
                  <a:srgbClr val="C00000"/>
                </a:solidFill>
              </a:rPr>
              <a:t>(</a:t>
            </a:r>
            <a:r>
              <a:rPr lang="en-US" b="1" i="1" dirty="0">
                <a:solidFill>
                  <a:srgbClr val="C00000"/>
                </a:solidFill>
              </a:rPr>
              <a:t>x</a:t>
            </a:r>
            <a:r>
              <a:rPr lang="ru-RU" b="1" i="1" dirty="0">
                <a:solidFill>
                  <a:srgbClr val="C00000"/>
                </a:solidFill>
              </a:rPr>
              <a:t>) = </a:t>
            </a:r>
            <a:r>
              <a:rPr lang="en-US" b="1" i="1" dirty="0" smtClean="0">
                <a:solidFill>
                  <a:srgbClr val="C00000"/>
                </a:solidFill>
              </a:rPr>
              <a:t>g</a:t>
            </a:r>
            <a:r>
              <a:rPr lang="ru-RU" b="1" i="1" dirty="0" smtClean="0">
                <a:solidFill>
                  <a:srgbClr val="C00000"/>
                </a:solidFill>
              </a:rPr>
              <a:t>(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r>
              <a:rPr lang="ru-RU" b="1" i="1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называют множество тех значений переменной </a:t>
            </a:r>
            <a:r>
              <a:rPr lang="ru-RU" b="1" i="1" dirty="0" err="1">
                <a:solidFill>
                  <a:srgbClr val="C00000"/>
                </a:solidFill>
              </a:rPr>
              <a:t>х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dirty="0">
                <a:solidFill>
                  <a:srgbClr val="C00000"/>
                </a:solidFill>
              </a:rPr>
              <a:t>при которых одновременно имеют смысл выражения </a:t>
            </a:r>
            <a:r>
              <a:rPr lang="en-US" b="1" i="1" dirty="0" smtClean="0">
                <a:solidFill>
                  <a:srgbClr val="C00000"/>
                </a:solidFill>
              </a:rPr>
              <a:t>f</a:t>
            </a:r>
            <a:r>
              <a:rPr lang="ru-RU" b="1" i="1" dirty="0">
                <a:solidFill>
                  <a:srgbClr val="C00000"/>
                </a:solidFill>
              </a:rPr>
              <a:t>(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r>
              <a:rPr lang="ru-RU" b="1" i="1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en-US" b="1" i="1" dirty="0" smtClean="0">
                <a:solidFill>
                  <a:srgbClr val="C00000"/>
                </a:solidFill>
              </a:rPr>
              <a:t>g</a:t>
            </a:r>
            <a:r>
              <a:rPr lang="ru-RU" b="1" i="1" dirty="0" smtClean="0">
                <a:solidFill>
                  <a:srgbClr val="C00000"/>
                </a:solidFill>
              </a:rPr>
              <a:t>(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r>
              <a:rPr lang="ru-RU" b="1" i="1" dirty="0">
                <a:solidFill>
                  <a:srgbClr val="C00000"/>
                </a:solidFill>
              </a:rPr>
              <a:t>).</a:t>
            </a:r>
            <a:endParaRPr lang="ru-RU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ru-RU" dirty="0" smtClean="0"/>
              <a:t>Определение1. Простейшее логарифмическое уравнение — это уравнение вида </a:t>
            </a:r>
            <a:r>
              <a:rPr lang="en-US" dirty="0" smtClean="0"/>
              <a:t>log</a:t>
            </a:r>
            <a:r>
              <a:rPr lang="ru-RU" baseline="-25000" dirty="0" smtClean="0"/>
              <a:t>а</a:t>
            </a:r>
            <a:r>
              <a:rPr lang="ru-RU" dirty="0" smtClean="0"/>
              <a:t>         </a:t>
            </a:r>
            <a:r>
              <a:rPr lang="ru-RU" i="1" dirty="0" smtClean="0"/>
              <a:t>, где </a:t>
            </a:r>
            <a:r>
              <a:rPr lang="en-US" i="1" dirty="0" smtClean="0"/>
              <a:t>a </a:t>
            </a:r>
            <a:r>
              <a:rPr lang="ru-RU" i="1" dirty="0" smtClean="0"/>
              <a:t>&gt; 0,  </a:t>
            </a:r>
            <a:r>
              <a:rPr lang="en-US" i="1" dirty="0" smtClean="0"/>
              <a:t>a </a:t>
            </a:r>
            <a:r>
              <a:rPr lang="ru-RU" i="1" dirty="0" smtClean="0"/>
              <a:t>≠ 1. </a:t>
            </a:r>
          </a:p>
          <a:p>
            <a:pPr marL="0" indent="0" algn="just">
              <a:buFontTx/>
              <a:buNone/>
            </a:pPr>
            <a:r>
              <a:rPr lang="ru-RU" i="1" dirty="0" smtClean="0"/>
              <a:t>Оно имеет единственное решение  </a:t>
            </a:r>
            <a:r>
              <a:rPr lang="ru-RU" i="1" dirty="0" err="1" smtClean="0"/>
              <a:t>х</a:t>
            </a:r>
            <a:r>
              <a:rPr lang="ru-RU" i="1" dirty="0" smtClean="0"/>
              <a:t> = а</a:t>
            </a:r>
            <a:r>
              <a:rPr lang="en-US" i="1" baseline="30000" dirty="0" smtClean="0"/>
              <a:t>b </a:t>
            </a:r>
            <a:r>
              <a:rPr lang="ru-RU" dirty="0" smtClean="0"/>
              <a:t>при любом </a:t>
            </a:r>
            <a:r>
              <a:rPr lang="en-US" i="1" dirty="0" smtClean="0"/>
              <a:t>b</a:t>
            </a:r>
            <a:r>
              <a:rPr lang="ru-RU" i="1" dirty="0" smtClean="0"/>
              <a:t>.</a:t>
            </a:r>
            <a:endParaRPr lang="ru-RU" dirty="0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2643188"/>
            <a:ext cx="10398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10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ducts And Services Overview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roducts And Services Overvie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ducts And Services Overview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4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1">
  <a:themeElements>
    <a:clrScheme name="Кимоно 9">
      <a:dk1>
        <a:srgbClr val="000000"/>
      </a:dk1>
      <a:lt1>
        <a:srgbClr val="FAD7CE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FCE8E3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9">
        <a:dk1>
          <a:srgbClr val="000000"/>
        </a:dk1>
        <a:lt1>
          <a:srgbClr val="FAD7CE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FCE8E3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160</TotalTime>
  <Words>229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Тема3</vt:lpstr>
      <vt:lpstr>Оформление по умолчанию</vt:lpstr>
      <vt:lpstr>Products And Services Overview</vt:lpstr>
      <vt:lpstr>Тема1</vt:lpstr>
      <vt:lpstr>Равносильные уравнения</vt:lpstr>
      <vt:lpstr>Слайд 2</vt:lpstr>
      <vt:lpstr>Слайд 3</vt:lpstr>
      <vt:lpstr>Слайд 4</vt:lpstr>
      <vt:lpstr>Слайд 5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логарифмических уравнений</dc:title>
  <dc:creator>Grey Wolf</dc:creator>
  <cp:lastModifiedBy>Grey Wolf</cp:lastModifiedBy>
  <cp:revision>22</cp:revision>
  <dcterms:created xsi:type="dcterms:W3CDTF">2009-11-09T19:29:54Z</dcterms:created>
  <dcterms:modified xsi:type="dcterms:W3CDTF">2009-12-12T17:51:08Z</dcterms:modified>
</cp:coreProperties>
</file>