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60" r:id="rId4"/>
    <p:sldId id="257" r:id="rId5"/>
    <p:sldId id="284" r:id="rId6"/>
    <p:sldId id="258" r:id="rId7"/>
    <p:sldId id="259" r:id="rId8"/>
    <p:sldId id="261" r:id="rId9"/>
    <p:sldId id="262" r:id="rId10"/>
    <p:sldId id="264" r:id="rId11"/>
    <p:sldId id="265" r:id="rId12"/>
    <p:sldId id="266" r:id="rId13"/>
    <p:sldId id="267" r:id="rId14"/>
    <p:sldId id="285" r:id="rId15"/>
    <p:sldId id="269" r:id="rId16"/>
    <p:sldId id="268" r:id="rId17"/>
    <p:sldId id="270" r:id="rId18"/>
    <p:sldId id="271" r:id="rId19"/>
    <p:sldId id="273" r:id="rId20"/>
    <p:sldId id="272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ngravers M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ngravers M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ngravers M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ngravers M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ngravers M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ngravers M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ngravers M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ngravers M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ngravers M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00FFFF"/>
    <a:srgbClr val="5039F7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86" autoAdjust="0"/>
  </p:normalViewPr>
  <p:slideViewPr>
    <p:cSldViewPr>
      <p:cViewPr varScale="1">
        <p:scale>
          <a:sx n="83" d="100"/>
          <a:sy n="83" d="100"/>
        </p:scale>
        <p:origin x="-7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37D7C21-5D8B-424F-85ED-556CDA4A8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Презентация «Отношение художника к миру природы» иллюстрирует урок по этой теме в 6 классе по программе Б. М. Неменского. Показ презентации активизирует внимание учащихся, позволяет учителю подробно остановиться на тех моментах урока, которые заслуживают более пристального внимания. В презентации присутствуют ссылки на другие мультимедийные дополнения к уроку, что помогает создать нужный эмоциональный фон, погрузиться в красоту мира природы.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0ED00-6D76-4C77-8164-311EABEDAD8C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Шишкин – один из самых выдающихся русских живописцев. Рассмотрим картину Ивана Ивановича Шишкина «Рожь». Какими красками написана картина? В картине нет ничего лишнего, композиция призвана показать широту, простор и свободу русского пейзажа.</a:t>
            </a:r>
          </a:p>
          <a:p>
            <a:endParaRPr lang="ru-RU" smtClean="0">
              <a:latin typeface="Arial" pitchFamily="34" charset="0"/>
            </a:endParaRP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0472F-2C62-4CB7-85EC-3AF5DD392BDC}" type="slidenum">
              <a:rPr lang="ru-RU" smtClean="0">
                <a:latin typeface="Arial" pitchFamily="34" charset="0"/>
              </a:rPr>
              <a:pPr/>
              <a:t>10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Знаменитое произведение Алексея Кондратьевича Саврасова «Грачи прилетели». Казалось бы, что может быть прекрасного в обычных деревенских задворках с сугробами снега и тонкими кривыми берёзками? Но как красива картина, как трогателен едва уловимый ритм тянущихся ввысь берёзок! Рассматривая пейзаж , невольно проникаешься ощущением  его особой национальной неповторимости и глубинной народности.</a:t>
            </a:r>
          </a:p>
          <a:p>
            <a:endParaRPr lang="ru-RU" smtClean="0">
              <a:latin typeface="Arial" pitchFamily="34" charset="0"/>
            </a:endParaRP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BB49A-5EFD-4CED-9B8D-A202C26DF9F4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Лучшие традиции пейзажной живописи были представлены в творчестве выдающегося художника конца </a:t>
            </a:r>
            <a:r>
              <a:rPr lang="en-US" smtClean="0">
                <a:latin typeface="Arial" pitchFamily="34" charset="0"/>
              </a:rPr>
              <a:t>XIX </a:t>
            </a:r>
            <a:r>
              <a:rPr lang="ru-RU" smtClean="0">
                <a:latin typeface="Arial" pitchFamily="34" charset="0"/>
              </a:rPr>
              <a:t>века Исаака Ильича Левитана. Всё красочное богатство русского пейзажа передано на его полотнах. Особое место среди его работ занимает картина «У озера». Необыкновенная красота и проникновенность, прекрасный пейзаж как бы передаёт саму душу русской земли. </a:t>
            </a:r>
          </a:p>
          <a:p>
            <a:endParaRPr lang="ru-RU" smtClean="0">
              <a:latin typeface="Arial" pitchFamily="34" charset="0"/>
            </a:endParaRP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E4CF2-ED28-4EFB-AF64-ED90F2F4CA19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На этом слайде в сжатом виде рассказывается о творчестве Николая Константиновича Рериха.  Нужно подчеркнуть, что Рерих обладал необыкновенно разносторонними талантами и талант художника – лишь один из них.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19D8C-E0F3-44A7-9FB6-DEDB8CB9E11B}" type="slidenum">
              <a:rPr lang="ru-RU" smtClean="0">
                <a:latin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На этом слайде представлен портрет Николая Константиновича Рериха, выполненный сыном художника Святославом Николаевичем Рерихом.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867F3-54FC-4F07-BDFD-3C6D4956402F}" type="slidenum">
              <a:rPr lang="ru-RU" smtClean="0">
                <a:latin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Поскольку тема урока предполагает изображение учащимися горного пейзажа, на этом слайде рассказывается не просто о работах мастера, а о горных пейзажах. Пожалуй, никому больше в истории живописи не удавалось настолько прекрасно передать красоту гор.</a:t>
            </a: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B9B4B-ACF5-4A0E-93CE-B4834987DA2F}" type="slidenum">
              <a:rPr lang="ru-RU" smtClean="0">
                <a:latin typeface="Arial" pitchFamily="34" charset="0"/>
              </a:rPr>
              <a:pPr/>
              <a:t>15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Шамбала… Таинственная страна, о которой сложено столько легенд. Как прекрасен этот пейзаж, окрашенный розоватыми оттенками заката и пронзительной синевой гор! Глядя на картину, мы верим, что мастер видел Тайну своими глазами и смог донести до нас её неповторимое очарование.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5A947-0CA2-42E3-8591-901EB46798B4}" type="slidenum">
              <a:rPr lang="ru-RU" smtClean="0">
                <a:latin typeface="Arial" pitchFamily="34" charset="0"/>
              </a:rPr>
              <a:pPr/>
              <a:t>16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Брахмапутра – река, протекающая по территории Китая, Индии и Бангладеш. Картина производит совершенно другое впечатление. Мрачноватые краски гор, серое небо, извилистая река, производят впечатление чего-то тревожного и вместе с тем могучего и величественного.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F7A08D-713D-45B3-B717-E3E996401E4F}" type="slidenum">
              <a:rPr lang="ru-RU" smtClean="0">
                <a:latin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Художник любил изображать персонажей индийских ведических легенд. Фигура человека, сам пейзаж напоминают больше фантастическую неземную планету, чем реальное место на Земле. Нереальность и красота пейзажа оставляют ощущение сказки.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929B3-E91B-4C8D-93C5-0715F42E62B0}" type="slidenum">
              <a:rPr lang="ru-RU" smtClean="0">
                <a:latin typeface="Arial" pitchFamily="34" charset="0"/>
              </a:rPr>
              <a:pPr/>
              <a:t>18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Великан. Казалось бы, это название говорит просто о величине горы. Но присмотритесь внимательнее! Гора живая! У неё есть лицо. Может быть, это окаменевший гигант и правда когда-то был живым, но окаменел, и с тех пор многие столетия взирает на мир с каменным спокойствием  и с затаённым любопытством.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66660-4D36-46B9-BDED-51B04218FE74}" type="slidenum">
              <a:rPr lang="ru-RU" smtClean="0">
                <a:latin typeface="Arial" pitchFamily="34" charset="0"/>
              </a:rPr>
              <a:pPr/>
              <a:t>19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Второй слайд презентации помогает повторить виды искусства, о которых учащиеся узнали в начале учебного года. Виды искусства – живопись, скульптура, графика и декоративно-прикладное искусство появляются по щелчку мыши на слайде. Каждый вид искусства может появиться только после ответа учащихся , либо после подсказки учителя.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8B57A-C8A4-43A2-920E-9CBAF98570B2}" type="slidenum">
              <a:rPr lang="ru-RU" smtClean="0">
                <a:latin typeface="Arial" pitchFamily="34" charset="0"/>
              </a:rPr>
              <a:pPr/>
              <a:t>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Слайд заканчивает серию живописи великих мастеров. Далее нужно сказать учащимся. Что не только великие мастера могут рисовать прекрасные горные пейзажи. С этого слайда можно начать демонстрацию презентации детских работ на тему «горный пейзаж». Ссылка выглядит в виде звёздочки над фотографией гор. 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045A4-6726-4ACB-BE9A-616F4A20BCCE}" type="slidenum">
              <a:rPr lang="ru-RU" smtClean="0">
                <a:latin typeface="Arial" pitchFamily="34" charset="0"/>
              </a:rPr>
              <a:pPr/>
              <a:t>20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Завершающий слайд презентации также имеет гиперссылку. Закончив рассказ, учитель даёт время учащимся на самостоятельную работу. В это время в качестве эмоционального фона можно поставить слайд-шоу «Красота природы». Прекрасная классическая музыка и фотографии природы создают настроение. Ссылка – в виде звёздочки над фотографией гор. 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05F71-F281-4EDE-ADEF-53B9EBA37AC9}" type="slidenum">
              <a:rPr lang="ru-RU" smtClean="0">
                <a:latin typeface="Arial" pitchFamily="34" charset="0"/>
              </a:rPr>
              <a:pPr/>
              <a:t>21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На 29 слайде  - список использованных материалов для презентации.</a:t>
            </a: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9D9A5-872D-4A60-B333-7654B14B0032}" type="slidenum">
              <a:rPr lang="ru-RU" smtClean="0">
                <a:latin typeface="Arial" pitchFamily="34" charset="0"/>
              </a:rPr>
              <a:pPr/>
              <a:t>22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На третьем слайде повторяются жанры изобразительного искусства вообще и живописи в частности. Также  как и в предыдущем слайде, каждый последующий жанр искусства появляется по щелчку мыши. Позволяя  подробнее остановиться на каждом или на тех, что вызвали затруднения при ответе учеников. 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1F28E4-F741-4DDA-90F0-0ACF2DFC045D}" type="slidenum">
              <a:rPr lang="ru-RU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На этом слайде учитель говорит о пейзаже. Что такое пейзаж, определение пейзажа.</a:t>
            </a:r>
          </a:p>
          <a:p>
            <a:r>
              <a:rPr lang="ru-RU" smtClean="0">
                <a:latin typeface="Arial" pitchFamily="34" charset="0"/>
              </a:rPr>
              <a:t> Говоря о жанре изобразительного искусства, мы должны ответить на вопрос – что изображено на картине. </a:t>
            </a:r>
            <a:r>
              <a:rPr lang="ru-RU" i="1" u="sng" smtClean="0">
                <a:latin typeface="Arial" pitchFamily="34" charset="0"/>
              </a:rPr>
              <a:t>Картины, на которых изображена природа, называется «Пейзаж».</a:t>
            </a:r>
            <a:endParaRPr lang="ru-RU" smtClean="0">
              <a:latin typeface="Arial" pitchFamily="34" charset="0"/>
            </a:endParaRPr>
          </a:p>
          <a:p>
            <a:r>
              <a:rPr lang="ru-RU" smtClean="0">
                <a:latin typeface="Arial" pitchFamily="34" charset="0"/>
              </a:rPr>
              <a:t>Пейзаж - это картина, на которой изображены лес, поле, река, город, море, горы и т.д. </a:t>
            </a:r>
          </a:p>
          <a:p>
            <a:r>
              <a:rPr lang="ru-RU" smtClean="0">
                <a:latin typeface="Arial" pitchFamily="34" charset="0"/>
              </a:rPr>
              <a:t>Если класс Достаточно сильный, возможно рассказать о видах пейзажа – городском, индустриальном, морском (марина или маринистическом). Об этом подробно можно рассказать на скрытом слайде, ссылка на который присутствует в виде банки с краской и кисти. 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C3D3D-59C5-4F60-A8B3-02A34FD99622}" type="slidenum">
              <a:rPr lang="ru-RU" smtClean="0">
                <a:latin typeface="Arial" pitchFamily="34" charset="0"/>
              </a:rPr>
              <a:pPr/>
              <a:t>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Этот слайд скрыт при обычном показе. В нём более подробно рассматривается разновидности пейзажей – городской, сельский, маринистический и индустриальный. Каждая следующая картинка открывается по щелчку мыши.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4F202-DCBD-4FEE-93D5-C4D62F7E93C3}" type="slidenum">
              <a:rPr lang="ru-RU" smtClean="0">
                <a:latin typeface="Arial" pitchFamily="34" charset="0"/>
              </a:rPr>
              <a:pPr/>
              <a:t>5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Краткая историческая справка о возникновении пейзажа. В слайде говориться о том, что пейзаж – один из самых молодых жанров в искусстве, и возник позже портрета и анималистического жанра. По-видимому, изображение природы не являлось важным для древнего человека, так-так он не отделял себя от неё.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A853E6-99B4-498F-A445-CA1E36D6A937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Время появления первых пейзажей в Европе – </a:t>
            </a:r>
            <a:r>
              <a:rPr lang="en-US" smtClean="0">
                <a:latin typeface="Arial" pitchFamily="34" charset="0"/>
              </a:rPr>
              <a:t>XVI</a:t>
            </a:r>
            <a:r>
              <a:rPr lang="ru-RU" smtClean="0">
                <a:latin typeface="Arial" pitchFamily="34" charset="0"/>
              </a:rPr>
              <a:t> век. Хотя, нельзя сказать, что элементы пейзажа не изображались ранее. Самостоятельность пейзажа определяется не только отсутствием в картине людей. Самостоятельный пейзаж обладает некоей законченной программой, выражает настроение, сюжет. При этом в картине вполне могут присутствовать изображения как людей, так и животных.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CCDDB-874B-4860-B2ED-1EBDCFFFD54C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На слайде представлены пейзажи разных стилей и авторов: Hokusai Katsushik Under the Wave off Kanagawa; The Sea at L'Estaque Cezanne; Ван Гог. Разнообразие пейзажей, их техника исполнения тем не менее не производит впечатления чужеродности. Каждый пейзаж прекрасен по своему.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AE00E-FF20-4CC7-926B-91A617BBDA45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Пейзаж занимал важное место в творчестве русских живописцев. История сохранила имена выдающихся художников, посвятивших своё творчество исключительно пейзажу. Среди них наибольшей известностью обладают: Шишкин И. И.; Саврасов А. К.; Айвазовский А. К.; Левитан И. И.; Поленов В. Д.; Куинджи А. И.; Васильев Ф.А. Но на уроке невозможно, к сожалению, рассмотреть все , даже наиболее известные произведения. Поэтому наследующих слайдах рассматриваются работы Шишкина Ивана Ивановича; Саврасова Алексея Кондратьевича и Левитана Исаака Ильича.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7B8A5-2CB4-4046-84EE-E967FA3340D2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0CFA6-02CA-4ACD-8653-A9F83FBDA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F2EFE-3C2F-4D1C-BD96-36654115E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521AA-0E8B-49DC-99DE-9A22F676D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F91FF-60D0-4B7A-9409-EC00A257B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8CA8-F66F-4111-A352-33DE017BA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138A0-135A-4335-BB09-803691855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B5650-13FE-4BED-893A-3FEAA58C4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A493-5C56-4FE9-8D0F-E3FA897C9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3A28B-FFF2-4CA0-96D6-0BAC1D3C4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4C7F8-4053-4D9A-8ADB-1CC398F59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96F1F-5E77-4B76-9505-5E5292BEB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FFFF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55B7708-A032-45D3-9671-D259BF949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48;&#1088;&#1080;&#1085;&#1072;\&#1052;&#1086;&#1080;%20&#1076;&#1086;&#1082;&#1091;&#1084;&#1077;&#1085;&#1090;&#1099;\&#1055;&#1077;&#1095;&#1082;&#1072;&#1088;&#1105;&#1074;&#1072;\&#1050;&#1091;&#1088;&#1089;&#1086;&#1074;&#1086;&#1081;%20&#1087;&#1088;&#1086;&#1077;&#1082;&#1090;%20&#1055;&#1077;&#1095;&#1082;&#1072;&#1088;&#1105;&#1074;&#1086;&#1081;%20&#1048;.%20&#1041;\&#1055;&#1088;&#1077;&#1079;&#1077;&#1085;&#1090;&#1072;&#1094;&#1080;&#1103;%20&#1076;&#1077;&#1090;&#1089;&#1082;&#1080;&#1093;%20&#1088;&#1072;&#1073;&#1086;&#1090;.pp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28.gif"/><Relationship Id="rId4" Type="http://schemas.openxmlformats.org/officeDocument/2006/relationships/hyperlink" Target="file:///C:\Documents%20and%20Settings\&#1048;&#1088;&#1080;&#1085;&#1072;\&#1052;&#1086;&#1080;%20&#1076;&#1086;&#1082;&#1091;&#1084;&#1077;&#1085;&#1090;&#1099;\&#1055;&#1077;&#1095;&#1082;&#1072;&#1088;&#1105;&#1074;&#1072;\&#1050;&#1091;&#1088;&#1089;&#1086;&#1074;&#1086;&#1081;%20&#1087;&#1088;&#1086;&#1077;&#1082;&#1090;%20&#1055;&#1077;&#1095;&#1082;&#1072;&#1088;&#1105;&#1074;&#1086;&#1081;%20&#1048;.%20&#1041;\&#1050;&#1088;&#1072;&#1089;&#1086;&#1090;&#1072;%20&#1087;&#1088;&#1080;&#1088;&#1086;&#1076;&#1099;\Data\&#1050;&#1088;&#1072;&#1089;&#1086;&#1090;&#1072;%20&#1087;&#1088;&#1080;&#1088;&#1086;&#1076;&#1099;.ex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5.jpe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hyperlink" Target="&#1043;&#1072;&#1083;&#1077;&#1088;&#1077;&#1103;%20&#1078;&#1080;&#1074;&#1086;&#1087;&#1080;&#1089;&#1085;&#1099;&#1093;%20&#1087;&#1077;&#1081;&#1079;&#1072;&#1078;&#1077;&#1081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/>
          <a:lstStyle/>
          <a:p>
            <a:pPr eaLnBrk="1" hangingPunct="1"/>
            <a:r>
              <a:rPr lang="ru-RU" sz="4800" dirty="0" smtClean="0">
                <a:solidFill>
                  <a:srgbClr val="003399"/>
                </a:solidFill>
                <a:latin typeface="Bell MT"/>
              </a:rPr>
              <a:t>Отношение художника к миру природы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hlink"/>
                </a:solidFill>
                <a:latin typeface="Bodoni MT"/>
              </a:rPr>
              <a:t>П</a:t>
            </a:r>
            <a:r>
              <a:rPr lang="ru-RU" sz="2800" dirty="0" smtClean="0">
                <a:solidFill>
                  <a:schemeClr val="hlink"/>
                </a:solidFill>
                <a:latin typeface="Bodoni MT"/>
              </a:rPr>
              <a:t>роект урока по</a:t>
            </a:r>
            <a:endParaRPr lang="ru-RU" sz="2800" dirty="0" smtClean="0">
              <a:solidFill>
                <a:schemeClr val="hlink"/>
              </a:solidFill>
              <a:latin typeface="Bodoni MT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hlink"/>
                </a:solidFill>
                <a:latin typeface="Bodoni MT"/>
              </a:rPr>
              <a:t>ИЗО </a:t>
            </a:r>
            <a:r>
              <a:rPr lang="ru-RU" sz="2800" dirty="0" smtClean="0">
                <a:solidFill>
                  <a:schemeClr val="hlink"/>
                </a:solidFill>
                <a:latin typeface="Bodoni MT"/>
              </a:rPr>
              <a:t>учителя </a:t>
            </a:r>
            <a:r>
              <a:rPr lang="ru-RU" sz="2800" dirty="0" smtClean="0">
                <a:solidFill>
                  <a:schemeClr val="hlink"/>
                </a:solidFill>
                <a:latin typeface="Bodoni MT"/>
              </a:rPr>
              <a:t>МОУ СОШ №1 </a:t>
            </a:r>
            <a:endParaRPr lang="ru-RU" sz="2800" dirty="0" smtClean="0">
              <a:solidFill>
                <a:schemeClr val="hlink"/>
              </a:solidFill>
              <a:latin typeface="Bodoni MT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hlink"/>
                </a:solidFill>
                <a:latin typeface="Bodoni MT"/>
              </a:rPr>
              <a:t>Печкарёвой Ирины Борисовны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hlink"/>
                </a:solidFill>
                <a:latin typeface="Bodoni MT"/>
              </a:rPr>
              <a:t>2009 год</a:t>
            </a:r>
          </a:p>
        </p:txBody>
      </p:sp>
      <p:pic>
        <p:nvPicPr>
          <p:cNvPr id="2052" name="Picture 4" descr="screen63 - nonam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495800"/>
            <a:ext cx="1676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Картина Ивана Ивановича Шишкина «Рожь»</a:t>
            </a:r>
          </a:p>
        </p:txBody>
      </p:sp>
      <p:pic>
        <p:nvPicPr>
          <p:cNvPr id="7" name="Содержимое 6" descr="Рисунок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1400" y="1981200"/>
            <a:ext cx="672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Алексей Кондратьевич Саврасов «Грачи прилетели»</a:t>
            </a:r>
          </a:p>
        </p:txBody>
      </p:sp>
      <p:pic>
        <p:nvPicPr>
          <p:cNvPr id="5" name="Содержимое 4" descr="Рисунок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3200" y="1876538"/>
            <a:ext cx="3352799" cy="4370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Исаак Ильич Левитан «Озеро»</a:t>
            </a:r>
          </a:p>
        </p:txBody>
      </p:sp>
      <p:pic>
        <p:nvPicPr>
          <p:cNvPr id="5" name="Содержимое 4" descr="Рисунок 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000" y="2047307"/>
            <a:ext cx="5257800" cy="3685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Творчество Н. К. Рериха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smtClean="0"/>
              <a:t>Николай Константинович Рерих относится к плеяде выдающихся деятелей русской и мировой культуры. Художник, ученый, путешественник, общественный деятель, писатель, мыслитель – его многогранное дарование сравнимо по своей величине разве что с титанами эпохи Возрождения. Творческое наследие Н.К. Рериха огромно – более семи тысяч картин, рассеянных по всему свету, бесчисленные литературные произведения – книги, очерки, статьи, дневники</a:t>
            </a:r>
            <a:endParaRPr lang="ru-RU" sz="2400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Рерих Николай Константинович</a:t>
            </a:r>
          </a:p>
        </p:txBody>
      </p:sp>
      <p:pic>
        <p:nvPicPr>
          <p:cNvPr id="4" name="Содержимое 3" descr="Портрет Рерих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590" t="5871" r="7743" b="8024"/>
          <a:stretch>
            <a:fillRect/>
          </a:stretch>
        </p:blipFill>
        <p:spPr>
          <a:xfrm>
            <a:off x="2362200" y="1811215"/>
            <a:ext cx="4343400" cy="3675185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Особенно прекрасны горные пейзажи в исполнении мастера. Горы в картинах художника не мёртвые складки земной коры, сам дух гор оживает в его работах. Разнообразие по цветовому решению, по сюжету. На его картины можно любоваться бесконечно.</a:t>
            </a:r>
          </a:p>
        </p:txBody>
      </p:sp>
      <p:sp>
        <p:nvSpPr>
          <p:cNvPr id="16387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2" descr="C:\Documents and Settings\Ирина\Мои документы\Печкарёва\Курсовой проект Печкарёвой И. Б\Картины Н. К. Рериха\Горы7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05200"/>
            <a:ext cx="2720975" cy="2501900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6389" name="Picture 3" descr="C:\Documents and Settings\Ирина\Мои документы\Мои рисунки\Анимация\Природа\Солнце miscellaneous_19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1000"/>
            <a:ext cx="25050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Песнь Шамбалы</a:t>
            </a:r>
          </a:p>
        </p:txBody>
      </p:sp>
      <p:pic>
        <p:nvPicPr>
          <p:cNvPr id="5" name="Содержимое 4" descr="Рисунок 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7200" y="2275681"/>
            <a:ext cx="5689600" cy="317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Брахмапутра</a:t>
            </a:r>
          </a:p>
        </p:txBody>
      </p:sp>
      <p:pic>
        <p:nvPicPr>
          <p:cNvPr id="6" name="Содержимое 5" descr="Brahmaputra__Indiy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1873136"/>
            <a:ext cx="5943600" cy="3980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Веда-проповедник</a:t>
            </a:r>
          </a:p>
        </p:txBody>
      </p:sp>
      <p:pic>
        <p:nvPicPr>
          <p:cNvPr id="5" name="Содержимое 4" descr="Beda-propovednik_[1945_g_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2133600"/>
            <a:ext cx="6381595" cy="3504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Великан</a:t>
            </a:r>
          </a:p>
        </p:txBody>
      </p:sp>
      <p:pic>
        <p:nvPicPr>
          <p:cNvPr id="5" name="Содержимое 4" descr="Velikan_[1943_g_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7200" y="1958181"/>
            <a:ext cx="56896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Виды искусства</a:t>
            </a: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685800" y="1600200"/>
            <a:ext cx="3048000" cy="1447800"/>
          </a:xfrm>
          <a:prstGeom prst="flowChartDocument">
            <a:avLst/>
          </a:prstGeom>
          <a:solidFill>
            <a:srgbClr val="00B0F0"/>
          </a:solidFill>
          <a:ln w="57150">
            <a:solidFill>
              <a:srgbClr val="503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Живопись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 rot="21180154">
            <a:off x="5029200" y="1704975"/>
            <a:ext cx="3048000" cy="1447800"/>
          </a:xfrm>
          <a:prstGeom prst="flowChartDocument">
            <a:avLst/>
          </a:prstGeom>
          <a:solidFill>
            <a:srgbClr val="00B0F0"/>
          </a:solidFill>
          <a:ln w="57150">
            <a:solidFill>
              <a:srgbClr val="503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Графика</a:t>
            </a:r>
          </a:p>
        </p:txBody>
      </p:sp>
      <p:sp>
        <p:nvSpPr>
          <p:cNvPr id="9" name="Блок-схема: документ 8"/>
          <p:cNvSpPr/>
          <p:nvPr/>
        </p:nvSpPr>
        <p:spPr>
          <a:xfrm rot="375344">
            <a:off x="908050" y="4352925"/>
            <a:ext cx="3048000" cy="1447800"/>
          </a:xfrm>
          <a:prstGeom prst="flowChartDocument">
            <a:avLst/>
          </a:prstGeom>
          <a:solidFill>
            <a:srgbClr val="00B0F0"/>
          </a:solidFill>
          <a:ln w="57150">
            <a:solidFill>
              <a:srgbClr val="503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Скульптура</a:t>
            </a: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4800600" y="4572000"/>
            <a:ext cx="3048000" cy="1447800"/>
          </a:xfrm>
          <a:prstGeom prst="flowChartDocument">
            <a:avLst/>
          </a:prstGeom>
          <a:solidFill>
            <a:srgbClr val="00B0F0"/>
          </a:solidFill>
          <a:ln w="57150">
            <a:solidFill>
              <a:srgbClr val="503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Декоративно-прикладное искусство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Красота гор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Красота гор вдохновляет современных художников –профессионалов и начинающих живописцев</a:t>
            </a:r>
          </a:p>
        </p:txBody>
      </p:sp>
      <p:sp>
        <p:nvSpPr>
          <p:cNvPr id="7" name="4-конечная звезда 6">
            <a:hlinkClick r:id="rId3" action="ppaction://hlinkpres?slideindex=1&amp;slidetitle="/>
          </p:cNvPr>
          <p:cNvSpPr/>
          <p:nvPr/>
        </p:nvSpPr>
        <p:spPr>
          <a:xfrm>
            <a:off x="7467600" y="2438400"/>
            <a:ext cx="685800" cy="5334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 descr="C:\Documents and Settings\Irina\Мои документы\Планы по школе\Файлы для проекта 1 сент\Уменьшенные картинки\Гор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1981" y="3657600"/>
            <a:ext cx="3230969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Красота гор</a:t>
            </a:r>
          </a:p>
        </p:txBody>
      </p:sp>
      <p:pic>
        <p:nvPicPr>
          <p:cNvPr id="22531" name="Содержимое 3" descr="u9_118[1]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600200"/>
            <a:ext cx="6034088" cy="4525963"/>
          </a:xfrm>
          <a:ln w="38100">
            <a:solidFill>
              <a:srgbClr val="003399"/>
            </a:solidFill>
          </a:ln>
        </p:spPr>
      </p:pic>
      <p:pic>
        <p:nvPicPr>
          <p:cNvPr id="22532" name="Рисунок 4" descr="STAR21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762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water100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495300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Использованные материалы: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/>
              <a:t>Материалы из Википедии</a:t>
            </a:r>
          </a:p>
          <a:p>
            <a:r>
              <a:rPr lang="ru-RU" sz="2800" smtClean="0"/>
              <a:t>Изображения и фотографии из интернета</a:t>
            </a:r>
          </a:p>
          <a:p>
            <a:r>
              <a:rPr lang="ru-RU" sz="2800" smtClean="0"/>
              <a:t>Репродукции картин Шишкина И. И.; Саврасова А. К.; Левитана И. И.</a:t>
            </a:r>
          </a:p>
          <a:p>
            <a:r>
              <a:rPr lang="ru-RU" sz="2800" smtClean="0"/>
              <a:t>Картины Рериха Н. К.</a:t>
            </a:r>
          </a:p>
          <a:p>
            <a:r>
              <a:rPr lang="ru-RU" sz="2800" smtClean="0"/>
              <a:t>Детские работы учеников 6-х классов МОУ СОШ №1</a:t>
            </a:r>
          </a:p>
          <a:p>
            <a:r>
              <a:rPr lang="ru-RU" sz="2800" smtClean="0"/>
              <a:t>Творческие работы автора</a:t>
            </a:r>
          </a:p>
          <a:p>
            <a:r>
              <a:rPr lang="ru-RU" sz="2800" smtClean="0"/>
              <a:t>Музыка </a:t>
            </a:r>
            <a:r>
              <a:rPr lang="en-US" sz="2800" smtClean="0"/>
              <a:t>Group Andes from Peru</a:t>
            </a: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1"/>
          <p:cNvSpPr>
            <a:spLocks noChangeArrowheads="1"/>
          </p:cNvSpPr>
          <p:nvPr/>
        </p:nvSpPr>
        <p:spPr bwMode="auto">
          <a:xfrm>
            <a:off x="2514600" y="381000"/>
            <a:ext cx="3886200" cy="838200"/>
          </a:xfrm>
          <a:prstGeom prst="rect">
            <a:avLst/>
          </a:prstGeom>
          <a:solidFill>
            <a:srgbClr val="00FFFF"/>
          </a:solidFill>
          <a:ln w="57150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/>
              <a:t>Жанры живописи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457200" y="2895600"/>
            <a:ext cx="2667000" cy="685800"/>
          </a:xfrm>
          <a:prstGeom prst="rect">
            <a:avLst/>
          </a:prstGeom>
          <a:solidFill>
            <a:srgbClr val="99CC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Пейзаж</a:t>
            </a: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6019800" y="3352800"/>
            <a:ext cx="2667000" cy="685800"/>
          </a:xfrm>
          <a:prstGeom prst="rect">
            <a:avLst/>
          </a:prstGeom>
          <a:solidFill>
            <a:srgbClr val="99CC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Бытовой жанр</a:t>
            </a: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1752600" y="1600200"/>
            <a:ext cx="2667000" cy="685800"/>
          </a:xfrm>
          <a:prstGeom prst="rect">
            <a:avLst/>
          </a:prstGeom>
          <a:solidFill>
            <a:srgbClr val="99CC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Портрет</a:t>
            </a:r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6172200" y="4953000"/>
            <a:ext cx="2667000" cy="685800"/>
          </a:xfrm>
          <a:prstGeom prst="rect">
            <a:avLst/>
          </a:prstGeom>
          <a:solidFill>
            <a:srgbClr val="99CC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Батальный</a:t>
            </a:r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5181600" y="1676400"/>
            <a:ext cx="2667000" cy="685800"/>
          </a:xfrm>
          <a:prstGeom prst="rect">
            <a:avLst/>
          </a:prstGeom>
          <a:solidFill>
            <a:srgbClr val="99CC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Натюрморт</a:t>
            </a: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990600" y="4419600"/>
            <a:ext cx="2667000" cy="685800"/>
          </a:xfrm>
          <a:prstGeom prst="rect">
            <a:avLst/>
          </a:prstGeom>
          <a:solidFill>
            <a:srgbClr val="99CC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Анималистический</a:t>
            </a:r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2971800" y="5867400"/>
            <a:ext cx="2667000" cy="685800"/>
          </a:xfrm>
          <a:prstGeom prst="rect">
            <a:avLst/>
          </a:prstGeom>
          <a:solidFill>
            <a:srgbClr val="99CC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Исторический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7" grpId="0" animBg="1"/>
      <p:bldP spid="13339" grpId="0" animBg="1"/>
      <p:bldP spid="13343" grpId="0" animBg="1"/>
      <p:bldP spid="13345" grpId="0" animBg="1"/>
      <p:bldP spid="13347" grpId="0" animBg="1"/>
      <p:bldP spid="13348" grpId="0" animBg="1"/>
      <p:bldP spid="133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848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3399"/>
                </a:solidFill>
                <a:latin typeface="Book Antiqua" pitchFamily="18" charset="0"/>
              </a:rPr>
              <a:t>Пейзаж – жанр изобразительного искусства, который наибольшим образом выразил себя в графике и живописи.</a:t>
            </a: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886200" y="2971800"/>
            <a:ext cx="3962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Пейзаж (фр. </a:t>
            </a:r>
            <a:r>
              <a:rPr lang="en-US" sz="2800" dirty="0" err="1">
                <a:solidFill>
                  <a:srgbClr val="FF0000"/>
                </a:solidFill>
              </a:rPr>
              <a:t>paysage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r>
              <a:rPr lang="ru-RU" sz="2800" dirty="0">
                <a:solidFill>
                  <a:srgbClr val="FF0000"/>
                </a:solidFill>
              </a:rPr>
              <a:t>- рисунок, картина, изображающие природу, какой-либо вид.</a:t>
            </a:r>
          </a:p>
        </p:txBody>
      </p:sp>
      <p:pic>
        <p:nvPicPr>
          <p:cNvPr id="5124" name="Рисунок 3" descr="painte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953000"/>
            <a:ext cx="88423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29r6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762000"/>
            <a:ext cx="504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Irina\Мои документы\Планы по школе\Файлы для проекта 1 сент\Уменьшенные картинки\Винсент Ван Гог - Горы в Сан Реми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25908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Виды пейзажей</a:t>
            </a:r>
          </a:p>
        </p:txBody>
      </p:sp>
      <p:pic>
        <p:nvPicPr>
          <p:cNvPr id="7" name="Рисунок 6" descr="Aivasovsky_Ivan_Constantinovich_merkuri_1848_I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24000"/>
            <a:ext cx="2885997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novodevichiy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1447800"/>
            <a:ext cx="2351314" cy="20273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3010" name="Picture 2" descr="C:\Documents and Settings\Ирина\Мои документы\Мои рисунки\Обои для рабочего стола\Places\горо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267200"/>
            <a:ext cx="2547339" cy="168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 descr="korovb Алексей Брико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4114800"/>
            <a:ext cx="2675825" cy="1884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33600" y="35052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Городской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0" y="6248400"/>
            <a:ext cx="1127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Сельский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0" y="36576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Маринистический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72200" y="60960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Индустриальный</a:t>
            </a:r>
          </a:p>
        </p:txBody>
      </p:sp>
      <p:pic>
        <p:nvPicPr>
          <p:cNvPr id="6155" name="Рисунок 16" descr="29r6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381000"/>
            <a:ext cx="504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Engravers MT"/>
              </a:rPr>
              <a:t>Жанр пейзажа гораздо моложе сюжетных картин и произведений, связанных с изображением человека. Прекрасные скульптурные портреты создавались где-то в в третьем тысячелетии до нашей эры, то есть более 4 тысяч лет назад.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Первые пейзажи появились в далёком Китае. Временем рождения европейского пейзажа считается </a:t>
            </a:r>
            <a:r>
              <a:rPr lang="en-US" smtClean="0"/>
              <a:t>XVI </a:t>
            </a:r>
            <a:r>
              <a:rPr lang="ru-RU" smtClean="0"/>
              <a:t>век.</a:t>
            </a:r>
          </a:p>
          <a:p>
            <a:pPr eaLnBrk="1" hangingPunct="1"/>
            <a:r>
              <a:rPr lang="ru-RU" smtClean="0"/>
              <a:t>Считать его самостоятельным художественным явлением начинают лишь с </a:t>
            </a:r>
            <a:r>
              <a:rPr lang="en-US" smtClean="0"/>
              <a:t>XVII </a:t>
            </a:r>
            <a:r>
              <a:rPr lang="ru-RU" smtClean="0"/>
              <a:t>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rgbClr val="003399"/>
                </a:solidFill>
              </a:rPr>
              <a:t>Пейзажи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Рисунок 3" descr="Hokusai Katsushika - Under the Wave off Kanagaw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838200"/>
            <a:ext cx="3124200" cy="2343150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197" name="Рисунок 4" descr="Cezanne - The Sea at L'Estaqu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914400"/>
            <a:ext cx="3048000" cy="2286000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8" name="Рисунок 5" descr="vol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810000"/>
            <a:ext cx="3048000" cy="2510869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57150"/>
          </a:sp3d>
        </p:spPr>
      </p:pic>
      <p:pic>
        <p:nvPicPr>
          <p:cNvPr id="8199" name="Рисунок 6" descr="Ван гог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810000"/>
            <a:ext cx="3237846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9224" name="Рисунок 7" descr="paint2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3124200"/>
            <a:ext cx="685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ru-RU" smtClean="0"/>
              <a:t>Пейзажи русских художников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Давайте рассмотрим  произведения великих русских живописцев и попробуем понять какое чувство они испытывали к природе, к местам, которые они изображали.</a:t>
            </a:r>
          </a:p>
        </p:txBody>
      </p:sp>
      <p:pic>
        <p:nvPicPr>
          <p:cNvPr id="10244" name="Picture 2" descr="C:\Documents and Settings\Ирина\Мои документы\Мои рисунки\Анимация\Люди\Профессии\woman_paint_sunset_md_wh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572000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C:\Documents and Settings\Ирина\Мои документы\Мои рисунки\Анимация\Природа\Пейзаж-screen112 .gif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810000"/>
            <a:ext cx="1676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1440</Words>
  <Application>Microsoft PowerPoint</Application>
  <PresentationFormat>Экран (4:3)</PresentationFormat>
  <Paragraphs>100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Отношение художника к миру природы</vt:lpstr>
      <vt:lpstr>Виды искусства</vt:lpstr>
      <vt:lpstr>Слайд 3</vt:lpstr>
      <vt:lpstr>Слайд 4</vt:lpstr>
      <vt:lpstr>Виды пейзажей</vt:lpstr>
      <vt:lpstr>Слайд 6</vt:lpstr>
      <vt:lpstr>Слайд 7</vt:lpstr>
      <vt:lpstr>Пейзажи</vt:lpstr>
      <vt:lpstr>Пейзажи русских художников</vt:lpstr>
      <vt:lpstr>Картина Ивана Ивановича Шишкина «Рожь»</vt:lpstr>
      <vt:lpstr>Алексей Кондратьевич Саврасов «Грачи прилетели»</vt:lpstr>
      <vt:lpstr>Исаак Ильич Левитан «Озеро»</vt:lpstr>
      <vt:lpstr>Творчество Н. К. Рериха</vt:lpstr>
      <vt:lpstr>Рерих Николай Константинович</vt:lpstr>
      <vt:lpstr>Слайд 15</vt:lpstr>
      <vt:lpstr>Песнь Шамбалы</vt:lpstr>
      <vt:lpstr>Брахмапутра</vt:lpstr>
      <vt:lpstr>Веда-проповедник</vt:lpstr>
      <vt:lpstr>Великан</vt:lpstr>
      <vt:lpstr>Красота гор</vt:lpstr>
      <vt:lpstr>Красота гор</vt:lpstr>
      <vt:lpstr>Использованные материалы: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Отношение художника к миру природы</dc:title>
  <dc:subject>Урок </dc:subject>
  <dc:creator>Печкарёва Ирина Борисовна</dc:creator>
  <cp:keywords>Урок, живопись, пейзаж</cp:keywords>
  <cp:lastModifiedBy>Ирина</cp:lastModifiedBy>
  <cp:revision>61</cp:revision>
  <cp:lastPrinted>1601-01-01T00:00:00Z</cp:lastPrinted>
  <dcterms:created xsi:type="dcterms:W3CDTF">1601-01-01T00:00:00Z</dcterms:created>
  <dcterms:modified xsi:type="dcterms:W3CDTF">2009-12-20T15:40:28Z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