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75" r:id="rId3"/>
    <p:sldId id="257" r:id="rId4"/>
    <p:sldId id="258" r:id="rId5"/>
    <p:sldId id="261" r:id="rId6"/>
    <p:sldId id="263" r:id="rId7"/>
    <p:sldId id="280" r:id="rId8"/>
    <p:sldId id="276" r:id="rId9"/>
    <p:sldId id="259" r:id="rId10"/>
    <p:sldId id="265" r:id="rId11"/>
    <p:sldId id="267" r:id="rId12"/>
    <p:sldId id="266" r:id="rId13"/>
    <p:sldId id="269" r:id="rId14"/>
    <p:sldId id="270" r:id="rId15"/>
    <p:sldId id="271" r:id="rId16"/>
    <p:sldId id="272" r:id="rId17"/>
    <p:sldId id="278" r:id="rId18"/>
    <p:sldId id="273" r:id="rId19"/>
    <p:sldId id="277" r:id="rId20"/>
    <p:sldId id="274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342A3-E5C9-4F3D-B617-AC894B7E12FF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6E05D-1597-4035-8E09-224D43282A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E928-CD04-47D1-BA82-A6A18DFCF77D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66B-4E16-4880-8FF8-BE161B0EF9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med" advClick="0" advTm="13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E928-CD04-47D1-BA82-A6A18DFCF77D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66B-4E16-4880-8FF8-BE161B0EF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3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E928-CD04-47D1-BA82-A6A18DFCF77D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66B-4E16-4880-8FF8-BE161B0EF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3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E928-CD04-47D1-BA82-A6A18DFCF77D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66B-4E16-4880-8FF8-BE161B0EF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3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E928-CD04-47D1-BA82-A6A18DFCF77D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2FF366B-4E16-4880-8FF8-BE161B0EF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3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E928-CD04-47D1-BA82-A6A18DFCF77D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66B-4E16-4880-8FF8-BE161B0EF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3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E928-CD04-47D1-BA82-A6A18DFCF77D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66B-4E16-4880-8FF8-BE161B0EF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3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E928-CD04-47D1-BA82-A6A18DFCF77D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66B-4E16-4880-8FF8-BE161B0EF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3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E928-CD04-47D1-BA82-A6A18DFCF77D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66B-4E16-4880-8FF8-BE161B0EF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3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E928-CD04-47D1-BA82-A6A18DFCF77D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66B-4E16-4880-8FF8-BE161B0EF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3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AE928-CD04-47D1-BA82-A6A18DFCF77D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66B-4E16-4880-8FF8-BE161B0EF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3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AAE928-CD04-47D1-BA82-A6A18DFCF77D}" type="datetimeFigureOut">
              <a:rPr lang="ru-RU" smtClean="0"/>
              <a:pPr/>
              <a:t>29.11.2009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FF366B-4E16-4880-8FF8-BE161B0EF9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 advTm="13000">
    <p:fade thruBlk="1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52;&#1086;&#1080;%20&#1076;&#1086;&#1082;&#1091;&#1084;&#1077;&#1085;&#1090;&#1099;\&#1059;&#1088;&#1086;&#1082;&#1080;%20&#1084;&#1091;&#1079;&#1099;&#1082;&#1080;%20&#1074;&#1089;&#1077;\8%20&#1082;&#1083;&#1072;&#1089;&#1089;\&#1082;%20&#1086;&#1090;&#1082;&#1088;&#1099;&#1090;&#1086;&#1084;&#1091;%20&#1091;&#1088;&#1086;&#1082;&#1091;\louis_armstrong_-_go_down_moses.mp3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e/e3/Louis_Armstrong_NYWTS.jp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71" TargetMode="External"/><Relationship Id="rId3" Type="http://schemas.openxmlformats.org/officeDocument/2006/relationships/image" Target="../media/image15.jpeg"/><Relationship Id="rId7" Type="http://schemas.openxmlformats.org/officeDocument/2006/relationships/hyperlink" Target="http://ru.wikipedia.org/wiki/6_%D0%B8%D1%8E%D0%BB%D1%8F" TargetMode="External"/><Relationship Id="rId12" Type="http://schemas.openxmlformats.org/officeDocument/2006/relationships/hyperlink" Target="http://ru.wikipedia.org/wiki/%D0%94%D0%B6%D0%B0%D0%B7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hyperlink" Target="http://ru.wikipedia.org/wiki/%D0%9D%D0%BE%D0%B2%D1%8B%D0%B9_%D0%9E%D1%80%D0%BB%D0%B5%D0%B0%D0%BD" TargetMode="External"/><Relationship Id="rId11" Type="http://schemas.openxmlformats.org/officeDocument/2006/relationships/hyperlink" Target="http://ru.wikipedia.org/wiki/%D0%A2%D1%80%D1%83%D0%B1%D0%B0_(%D0%BC%D1%83%D0%B7%D1%8B%D0%BA%D0%B0%D0%BB%D1%8C%D0%BD%D1%8B%D0%B9_%D0%B8%D0%BD%D1%81%D1%82%D1%80%D1%83%D0%BC%D0%B5%D0%BD%D1%82)" TargetMode="External"/><Relationship Id="rId5" Type="http://schemas.openxmlformats.org/officeDocument/2006/relationships/hyperlink" Target="http://ru.wikipedia.org/wiki/1901" TargetMode="External"/><Relationship Id="rId10" Type="http://schemas.openxmlformats.org/officeDocument/2006/relationships/hyperlink" Target="http://ru.wikipedia.org/wiki/%D0%A1%D0%BE%D0%B5%D0%B4%D0%B8%D0%BD%D1%91%D0%BD%D0%BD%D1%8B%D0%B5_%D0%A8%D1%82%D0%B0%D1%82%D1%8B_%D0%90%D0%BC%D0%B5%D1%80%D0%B8%D0%BA%D0%B8" TargetMode="External"/><Relationship Id="rId4" Type="http://schemas.openxmlformats.org/officeDocument/2006/relationships/hyperlink" Target="http://ru.wikipedia.org/wiki/4_%D0%B0%D0%B2%D0%B3%D1%83%D1%81%D1%82%D0%B0" TargetMode="External"/><Relationship Id="rId9" Type="http://schemas.openxmlformats.org/officeDocument/2006/relationships/hyperlink" Target="http://ru.wikipedia.org/wiki/%D0%9D%D1%8C%D1%8E-%D0%99%D0%BE%D1%80%D0%B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D:\&#1052;&#1086;&#1080;%20&#1076;&#1086;&#1082;&#1091;&#1084;&#1077;&#1085;&#1090;&#1099;\&#1059;&#1088;&#1086;&#1082;&#1080;%20&#1084;&#1091;&#1079;&#1099;&#1082;&#1080;%20&#1074;&#1089;&#1077;\8%20&#1082;&#1083;&#1072;&#1089;&#1089;\&#1082;%20&#1086;&#1090;&#1082;&#1088;&#1099;&#1090;&#1086;&#1084;&#1091;%20&#1091;&#1088;&#1086;&#1082;&#1091;\ella_fitzgerald_-_summertime.mp3" TargetMode="External"/><Relationship Id="rId1" Type="http://schemas.openxmlformats.org/officeDocument/2006/relationships/tags" Target="../tags/tag7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hyperlink" Target="http://city.live174.ru/store/image/f2_03863-134.j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city.live174.ru/store/image/f3_03863-989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rq.foto.radikal.ru/0708/29/5b307046530d.jpg" TargetMode="Externa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8229600" cy="2000264"/>
          </a:xfrm>
        </p:spPr>
        <p:txBody>
          <a:bodyPr>
            <a:normAutofit/>
          </a:bodyPr>
          <a:lstStyle/>
          <a:p>
            <a:r>
              <a:rPr lang="ru-RU" sz="11500" dirty="0" smtClean="0"/>
              <a:t>Д Ж А З</a:t>
            </a:r>
            <a:endParaRPr lang="ru-RU" sz="11500" dirty="0"/>
          </a:p>
        </p:txBody>
      </p:sp>
      <p:sp>
        <p:nvSpPr>
          <p:cNvPr id="6" name="Пятно 1 5"/>
          <p:cNvSpPr/>
          <p:nvPr/>
        </p:nvSpPr>
        <p:spPr>
          <a:xfrm>
            <a:off x="642910" y="642918"/>
            <a:ext cx="914400" cy="914400"/>
          </a:xfrm>
          <a:prstGeom prst="irregularSeal1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louis_armstrong_-_go_down_mose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86776" y="6215082"/>
            <a:ext cx="304800" cy="304800"/>
          </a:xfrm>
          <a:prstGeom prst="rect">
            <a:avLst/>
          </a:prstGeom>
        </p:spPr>
      </p:pic>
      <p:pic>
        <p:nvPicPr>
          <p:cNvPr id="7" name="Содержимое 3" descr="http://www.top4man.ru/UserFiles/cinema%20litra%20musik/jazz-1.jpg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2357430"/>
            <a:ext cx="6215106" cy="421484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00034" y="571480"/>
            <a:ext cx="8143932" cy="600079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 advClick="0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>
                <p:cTn id="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2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Луи </a:t>
            </a:r>
            <a:r>
              <a:rPr lang="ru-RU" dirty="0" err="1" smtClean="0"/>
              <a:t>Армстронг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dirty="0" smtClean="0">
                <a:solidFill>
                  <a:schemeClr val="bg1"/>
                </a:solidFill>
              </a:rPr>
              <a:t>Изумительный исполнитель, композитор,                      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              подлинный гений джаза</a:t>
            </a:r>
            <a:r>
              <a:rPr lang="ru-RU" dirty="0" smtClean="0"/>
              <a:t>.</a:t>
            </a:r>
          </a:p>
        </p:txBody>
      </p:sp>
      <p:pic>
        <p:nvPicPr>
          <p:cNvPr id="10242" name="Picture 2" descr="Файл:Louis Armstrong NYWT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2786058"/>
            <a:ext cx="4714908" cy="36739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5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custDataLst>
      <p:tags r:id="rId1"/>
    </p:custDataLst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top4man.ru/upload/iblock/a68/jazz-glav.jpg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3438" y="2428868"/>
            <a:ext cx="4286280" cy="4214842"/>
          </a:xfrm>
          <a:prstGeom prst="ellipse">
            <a:avLst/>
          </a:prstGeom>
          <a:ln w="190500" cap="rnd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571612"/>
          <a:ext cx="4857784" cy="3566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28892"/>
                <a:gridCol w="2428892"/>
              </a:tblGrid>
              <a:tr h="593102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Полное имя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Луи </a:t>
                      </a:r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Дэниел</a:t>
                      </a:r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dirty="0" err="1">
                          <a:solidFill>
                            <a:schemeClr val="bg1"/>
                          </a:solidFill>
                        </a:rPr>
                        <a:t>Армстронг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3891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Дата рождения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hlinkClick r:id="rId4" action="ppaction://hlinkfile" tooltip="4 августа"/>
                        </a:rPr>
                        <a:t>4 августа</a:t>
                      </a:r>
                      <a:r>
                        <a:rPr lang="ru-RU" dirty="0"/>
                        <a:t> </a:t>
                      </a:r>
                      <a:r>
                        <a:rPr lang="ru-RU" dirty="0">
                          <a:hlinkClick r:id="rId5" action="ppaction://hlinkfile" tooltip="1901"/>
                        </a:rPr>
                        <a:t>1901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38915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bg1"/>
                          </a:solidFill>
                        </a:rPr>
                        <a:t>Место рождения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hlinkClick r:id="rId6" action="ppaction://hlinkfile" tooltip="Новый Орлеан"/>
                        </a:rPr>
                        <a:t>Новый Орлеан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38915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bg1"/>
                          </a:solidFill>
                        </a:rPr>
                        <a:t>Дата смерти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hlinkClick r:id="rId7" action="ppaction://hlinkfile" tooltip="6 июля"/>
                        </a:rPr>
                        <a:t>6 июля</a:t>
                      </a:r>
                      <a:r>
                        <a:rPr lang="ru-RU" dirty="0"/>
                        <a:t> </a:t>
                      </a:r>
                      <a:r>
                        <a:rPr lang="ru-RU" dirty="0">
                          <a:hlinkClick r:id="rId8" action="ppaction://hlinkfile" tooltip="1971"/>
                        </a:rPr>
                        <a:t>1971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38915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bg1"/>
                          </a:solidFill>
                        </a:rPr>
                        <a:t>Место смерти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hlinkClick r:id="rId9" action="ppaction://hlinkfile" tooltip="Нью-Йорк"/>
                        </a:rPr>
                        <a:t>Нью-Йорк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38915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bg1"/>
                          </a:solidFill>
                        </a:rPr>
                        <a:t>Страна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 </a:t>
                      </a:r>
                      <a:r>
                        <a:rPr lang="ru-RU" dirty="0" smtClean="0">
                          <a:hlinkClick r:id="rId10" action="ppaction://hlinkfile" tooltip="Соединённые Штаты Америки"/>
                        </a:rPr>
                        <a:t>США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38915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bg1"/>
                          </a:solidFill>
                        </a:rPr>
                        <a:t>Инструменты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hlinkClick r:id="rId11" action="ppaction://hlinkfile" tooltip="Труба (музыкальный инструмент)"/>
                        </a:rPr>
                        <a:t>Труба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38915">
                <a:tc>
                  <a:txBody>
                    <a:bodyPr/>
                    <a:lstStyle/>
                    <a:p>
                      <a:r>
                        <a:rPr lang="ru-RU">
                          <a:solidFill>
                            <a:schemeClr val="bg1"/>
                          </a:solidFill>
                        </a:rPr>
                        <a:t>Жанры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hlinkClick r:id="rId12" action="ppaction://hlinkfile" tooltip="Джаз"/>
                        </a:rPr>
                        <a:t>Джаз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 anchor="ctr"/>
                </a:tc>
              </a:tr>
              <a:tr h="338915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bg1"/>
                          </a:solidFill>
                        </a:rPr>
                        <a:t>Псевдонимы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Satchmo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, Pops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34718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Л. </a:t>
            </a:r>
            <a:r>
              <a:rPr lang="ru-RU" sz="3600" dirty="0" err="1" smtClean="0">
                <a:solidFill>
                  <a:schemeClr val="bg1"/>
                </a:solidFill>
              </a:rPr>
              <a:t>Армстронг</a:t>
            </a:r>
            <a:r>
              <a:rPr lang="ru-RU" sz="3600" dirty="0" smtClean="0">
                <a:solidFill>
                  <a:schemeClr val="bg1"/>
                </a:solidFill>
              </a:rPr>
              <a:t> родился в бедности, дед был рабом, мать – прачкой. Начал играть на корнете с 14 лет, не зная нот. С 23 лет –  лучший джазмен своего  времени.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12" descr="j020540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5214950"/>
            <a:ext cx="23034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Элла</a:t>
            </a:r>
            <a:r>
              <a:rPr lang="ru-RU" i="1" dirty="0" smtClean="0"/>
              <a:t> </a:t>
            </a: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Фицджеральд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170" name="Picture 2" descr="Элла Фитцжеральд. Краткая биографи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43042" y="1733267"/>
            <a:ext cx="5929354" cy="46810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ella_fitzgerald_-_summertime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8501090" y="6143644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    </a:t>
            </a:r>
            <a:r>
              <a:rPr lang="ru-RU" sz="3200" spc="600" dirty="0" smtClean="0">
                <a:solidFill>
                  <a:schemeClr val="bg1"/>
                </a:solidFill>
              </a:rPr>
              <a:t>Элла Фицджеральд появилась </a:t>
            </a:r>
          </a:p>
          <a:p>
            <a:pPr>
              <a:buNone/>
            </a:pPr>
            <a:r>
              <a:rPr lang="ru-RU" sz="3200" spc="600" dirty="0" smtClean="0">
                <a:solidFill>
                  <a:schemeClr val="bg1"/>
                </a:solidFill>
              </a:rPr>
              <a:t>   на свет  25 апреля 1917 г. в маленьком городке  </a:t>
            </a:r>
            <a:r>
              <a:rPr lang="ru-RU" sz="3200" spc="600" dirty="0" err="1" smtClean="0">
                <a:solidFill>
                  <a:schemeClr val="bg1"/>
                </a:solidFill>
              </a:rPr>
              <a:t>Нью-порт</a:t>
            </a:r>
            <a:r>
              <a:rPr lang="ru-RU" sz="3200" spc="600" dirty="0" smtClean="0">
                <a:solidFill>
                  <a:schemeClr val="bg1"/>
                </a:solidFill>
              </a:rPr>
              <a:t> </a:t>
            </a:r>
            <a:r>
              <a:rPr lang="ru-RU" sz="3200" spc="600" dirty="0" err="1" smtClean="0">
                <a:solidFill>
                  <a:schemeClr val="bg1"/>
                </a:solidFill>
              </a:rPr>
              <a:t>Ньюс</a:t>
            </a:r>
            <a:r>
              <a:rPr lang="ru-RU" sz="3200" spc="600" dirty="0" smtClean="0">
                <a:solidFill>
                  <a:schemeClr val="bg1"/>
                </a:solidFill>
              </a:rPr>
              <a:t>  в штате </a:t>
            </a:r>
            <a:r>
              <a:rPr lang="ru-RU" sz="3200" spc="600" dirty="0" err="1" smtClean="0">
                <a:solidFill>
                  <a:schemeClr val="bg1"/>
                </a:solidFill>
              </a:rPr>
              <a:t>Вирджиния</a:t>
            </a:r>
            <a:r>
              <a:rPr lang="ru-RU" sz="3200" spc="6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sz="3200" spc="6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lla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00298" y="642918"/>
            <a:ext cx="4857784" cy="60007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custDataLst>
      <p:tags r:id="rId1"/>
    </p:custDataLst>
  </p:cSld>
  <p:clrMapOvr>
    <a:masterClrMapping/>
  </p:clrMapOvr>
  <p:transition spd="med" advClick="0" advTm="1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В 1934 году она ушла из дома. Неизвестно, как сложилась бы ее дальнейшая судьба, если бы осенью того же года она не решилась принять участие в любительском конкурсе исполнителей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9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82919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5842" name="Picture 2" descr="Элла Фитцжеральд. Краткая биография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1643050"/>
            <a:ext cx="6072230" cy="521495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5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Ее дебют состоялся 21 ноября 1934 года. 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 Успех был ошеломительным, но... обещанного победителю ангажемента она так и не получила - слишком уж непрезентабельным показался ее вид владельцам театра.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Элла Фицджералд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57422" y="642918"/>
            <a:ext cx="4929222" cy="6000792"/>
          </a:xfrm>
          <a:prstGeom prst="rect">
            <a:avLst/>
          </a:prstGeom>
          <a:ln w="19050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relaxedInset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 advTm="1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Бандж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100000">
            <a:off x="5977050" y="1163007"/>
            <a:ext cx="4080510" cy="1905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Инструменты джаза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saksof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1285860"/>
            <a:ext cx="2857500" cy="307183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26" name="Picture 2" descr="D:\Мои документы\Уроки музыки все\8 класс\пианин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4357694"/>
            <a:ext cx="2857488" cy="221457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28" name="Picture 4" descr="Картинка 0 из 9821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4429132"/>
            <a:ext cx="3214710" cy="221455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9" name="Прямоугольник 8"/>
          <p:cNvSpPr/>
          <p:nvPr/>
        </p:nvSpPr>
        <p:spPr>
          <a:xfrm>
            <a:off x="2357422" y="22145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3" name="Picture 2" descr="D:\Мои документы\Мои рисунки\86563246.jpg"/>
          <p:cNvPicPr>
            <a:picLocks noGrp="1"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 bwMode="auto">
          <a:xfrm rot="-240000">
            <a:off x="584853" y="215424"/>
            <a:ext cx="1562100" cy="386619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 advClick="0" advTm="7000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>
                <a:solidFill>
                  <a:schemeClr val="bg1"/>
                </a:solidFill>
              </a:rPr>
              <a:t>Музыканты поражались безупречному чувству ритма, легкости и какой-то особой </a:t>
            </a:r>
            <a:r>
              <a:rPr lang="ru-RU" sz="3600" dirty="0" err="1" smtClean="0">
                <a:solidFill>
                  <a:schemeClr val="bg1"/>
                </a:solidFill>
              </a:rPr>
              <a:t>полётности</a:t>
            </a:r>
            <a:r>
              <a:rPr lang="ru-RU" sz="3600" dirty="0" smtClean="0">
                <a:solidFill>
                  <a:schemeClr val="bg1"/>
                </a:solidFill>
              </a:rPr>
              <a:t> ее голоса, девической чистоте тембра, которую она сохранила до глубокой старости, и ... ее неподдельной скромности, глубокому равнодушию ко всему, что зовется суетой мирскою..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7000924" cy="421484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   О джазе спорили больше, чем о каком-либо другом виде музыкального искусства. Рьяные поклонники джаза считали его чуть ли не единственным подлинно современным родом музыки, а столь же рьяные противники вообще отрицали его право называться искусством. Кто же прав? </a:t>
            </a:r>
          </a:p>
          <a:p>
            <a:endParaRPr lang="ru-R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6357950" y="4000504"/>
            <a:ext cx="2405060" cy="2252661"/>
            <a:chOff x="2304" y="1584"/>
            <a:chExt cx="1740" cy="1554"/>
          </a:xfrm>
        </p:grpSpPr>
        <p:sp>
          <p:nvSpPr>
            <p:cNvPr id="5" name="Film"/>
            <p:cNvSpPr>
              <a:spLocks noEditPoints="1" noChangeArrowheads="1"/>
            </p:cNvSpPr>
            <p:nvPr/>
          </p:nvSpPr>
          <p:spPr bwMode="auto">
            <a:xfrm>
              <a:off x="2304" y="1980"/>
              <a:ext cx="726" cy="1158"/>
            </a:xfrm>
            <a:custGeom>
              <a:avLst/>
              <a:gdLst>
                <a:gd name="T0" fmla="*/ 0 w 21600"/>
                <a:gd name="T1" fmla="*/ 0 h 21600"/>
                <a:gd name="T2" fmla="*/ 363 w 21600"/>
                <a:gd name="T3" fmla="*/ 0 h 21600"/>
                <a:gd name="T4" fmla="*/ 726 w 21600"/>
                <a:gd name="T5" fmla="*/ 0 h 21600"/>
                <a:gd name="T6" fmla="*/ 726 w 21600"/>
                <a:gd name="T7" fmla="*/ 579 h 21600"/>
                <a:gd name="T8" fmla="*/ 726 w 21600"/>
                <a:gd name="T9" fmla="*/ 1158 h 21600"/>
                <a:gd name="T10" fmla="*/ 363 w 21600"/>
                <a:gd name="T11" fmla="*/ 1158 h 21600"/>
                <a:gd name="T12" fmla="*/ 0 w 21600"/>
                <a:gd name="T13" fmla="*/ 1158 h 21600"/>
                <a:gd name="T14" fmla="*/ 0 w 21600"/>
                <a:gd name="T15" fmla="*/ 57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4969 w 21600"/>
                <a:gd name="T25" fmla="*/ 8133 h 21600"/>
                <a:gd name="T26" fmla="*/ 17078 w 21600"/>
                <a:gd name="T27" fmla="*/ 134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  <a:path w="21600" h="21600" extrusionOk="0">
                  <a:moveTo>
                    <a:pt x="3014" y="21600"/>
                  </a:moveTo>
                  <a:lnTo>
                    <a:pt x="301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3014" y="21600"/>
                  </a:lnTo>
                  <a:close/>
                </a:path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18586" y="0"/>
                  </a:lnTo>
                  <a:lnTo>
                    <a:pt x="18586" y="21600"/>
                  </a:lnTo>
                  <a:lnTo>
                    <a:pt x="21600" y="21600"/>
                  </a:lnTo>
                  <a:close/>
                </a:path>
                <a:path w="21600" h="21600" extrusionOk="0">
                  <a:moveTo>
                    <a:pt x="6028" y="6574"/>
                  </a:moveTo>
                  <a:lnTo>
                    <a:pt x="15572" y="6574"/>
                  </a:lnTo>
                  <a:lnTo>
                    <a:pt x="16074" y="6574"/>
                  </a:lnTo>
                  <a:lnTo>
                    <a:pt x="16326" y="6457"/>
                  </a:lnTo>
                  <a:lnTo>
                    <a:pt x="16577" y="6339"/>
                  </a:lnTo>
                  <a:lnTo>
                    <a:pt x="16828" y="6222"/>
                  </a:lnTo>
                  <a:lnTo>
                    <a:pt x="17079" y="6222"/>
                  </a:lnTo>
                  <a:lnTo>
                    <a:pt x="17330" y="5987"/>
                  </a:lnTo>
                  <a:lnTo>
                    <a:pt x="17330" y="5870"/>
                  </a:lnTo>
                  <a:lnTo>
                    <a:pt x="17581" y="5635"/>
                  </a:lnTo>
                  <a:lnTo>
                    <a:pt x="17581" y="1526"/>
                  </a:lnTo>
                  <a:lnTo>
                    <a:pt x="17330" y="1291"/>
                  </a:lnTo>
                  <a:lnTo>
                    <a:pt x="17330" y="1174"/>
                  </a:lnTo>
                  <a:lnTo>
                    <a:pt x="17079" y="1057"/>
                  </a:lnTo>
                  <a:lnTo>
                    <a:pt x="16828" y="939"/>
                  </a:lnTo>
                  <a:lnTo>
                    <a:pt x="16577" y="822"/>
                  </a:lnTo>
                  <a:lnTo>
                    <a:pt x="16326" y="704"/>
                  </a:lnTo>
                  <a:lnTo>
                    <a:pt x="16074" y="704"/>
                  </a:lnTo>
                  <a:lnTo>
                    <a:pt x="15572" y="587"/>
                  </a:lnTo>
                  <a:lnTo>
                    <a:pt x="6028" y="587"/>
                  </a:lnTo>
                  <a:lnTo>
                    <a:pt x="5526" y="704"/>
                  </a:lnTo>
                  <a:lnTo>
                    <a:pt x="5274" y="704"/>
                  </a:lnTo>
                  <a:lnTo>
                    <a:pt x="5023" y="822"/>
                  </a:lnTo>
                  <a:lnTo>
                    <a:pt x="4772" y="939"/>
                  </a:lnTo>
                  <a:lnTo>
                    <a:pt x="4521" y="1057"/>
                  </a:lnTo>
                  <a:lnTo>
                    <a:pt x="4270" y="1174"/>
                  </a:lnTo>
                  <a:lnTo>
                    <a:pt x="4270" y="1291"/>
                  </a:lnTo>
                  <a:lnTo>
                    <a:pt x="4019" y="1526"/>
                  </a:lnTo>
                  <a:lnTo>
                    <a:pt x="4019" y="5635"/>
                  </a:lnTo>
                  <a:lnTo>
                    <a:pt x="4270" y="5870"/>
                  </a:lnTo>
                  <a:lnTo>
                    <a:pt x="4270" y="5987"/>
                  </a:lnTo>
                  <a:lnTo>
                    <a:pt x="4521" y="6222"/>
                  </a:lnTo>
                  <a:lnTo>
                    <a:pt x="4772" y="6222"/>
                  </a:lnTo>
                  <a:lnTo>
                    <a:pt x="5023" y="6339"/>
                  </a:lnTo>
                  <a:lnTo>
                    <a:pt x="5274" y="6457"/>
                  </a:lnTo>
                  <a:lnTo>
                    <a:pt x="5526" y="6574"/>
                  </a:lnTo>
                  <a:lnTo>
                    <a:pt x="6028" y="6574"/>
                  </a:lnTo>
                  <a:close/>
                </a:path>
                <a:path w="21600" h="21600" extrusionOk="0">
                  <a:moveTo>
                    <a:pt x="6028" y="13617"/>
                  </a:moveTo>
                  <a:lnTo>
                    <a:pt x="15572" y="13617"/>
                  </a:lnTo>
                  <a:lnTo>
                    <a:pt x="16074" y="13617"/>
                  </a:lnTo>
                  <a:lnTo>
                    <a:pt x="16326" y="13617"/>
                  </a:lnTo>
                  <a:lnTo>
                    <a:pt x="16577" y="13500"/>
                  </a:lnTo>
                  <a:lnTo>
                    <a:pt x="16828" y="13383"/>
                  </a:lnTo>
                  <a:lnTo>
                    <a:pt x="17079" y="13265"/>
                  </a:lnTo>
                  <a:lnTo>
                    <a:pt x="17330" y="13148"/>
                  </a:lnTo>
                  <a:lnTo>
                    <a:pt x="17330" y="12913"/>
                  </a:lnTo>
                  <a:lnTo>
                    <a:pt x="17581" y="12796"/>
                  </a:lnTo>
                  <a:lnTo>
                    <a:pt x="17581" y="8687"/>
                  </a:lnTo>
                  <a:lnTo>
                    <a:pt x="17330" y="8452"/>
                  </a:lnTo>
                  <a:lnTo>
                    <a:pt x="17330" y="8335"/>
                  </a:lnTo>
                  <a:lnTo>
                    <a:pt x="17079" y="8217"/>
                  </a:lnTo>
                  <a:lnTo>
                    <a:pt x="16828" y="7983"/>
                  </a:lnTo>
                  <a:lnTo>
                    <a:pt x="16577" y="7983"/>
                  </a:lnTo>
                  <a:lnTo>
                    <a:pt x="16326" y="7865"/>
                  </a:lnTo>
                  <a:lnTo>
                    <a:pt x="16074" y="7865"/>
                  </a:lnTo>
                  <a:lnTo>
                    <a:pt x="15572" y="7748"/>
                  </a:lnTo>
                  <a:lnTo>
                    <a:pt x="6028" y="7748"/>
                  </a:lnTo>
                  <a:lnTo>
                    <a:pt x="5526" y="7865"/>
                  </a:lnTo>
                  <a:lnTo>
                    <a:pt x="5274" y="7865"/>
                  </a:lnTo>
                  <a:lnTo>
                    <a:pt x="5023" y="7983"/>
                  </a:lnTo>
                  <a:lnTo>
                    <a:pt x="4772" y="7983"/>
                  </a:lnTo>
                  <a:lnTo>
                    <a:pt x="4521" y="8217"/>
                  </a:lnTo>
                  <a:lnTo>
                    <a:pt x="4270" y="8335"/>
                  </a:lnTo>
                  <a:lnTo>
                    <a:pt x="4270" y="8452"/>
                  </a:lnTo>
                  <a:lnTo>
                    <a:pt x="4019" y="8687"/>
                  </a:lnTo>
                  <a:lnTo>
                    <a:pt x="4019" y="12796"/>
                  </a:lnTo>
                  <a:lnTo>
                    <a:pt x="4270" y="12913"/>
                  </a:lnTo>
                  <a:lnTo>
                    <a:pt x="4270" y="13148"/>
                  </a:lnTo>
                  <a:lnTo>
                    <a:pt x="4521" y="13265"/>
                  </a:lnTo>
                  <a:lnTo>
                    <a:pt x="4772" y="13383"/>
                  </a:lnTo>
                  <a:lnTo>
                    <a:pt x="5023" y="13500"/>
                  </a:lnTo>
                  <a:lnTo>
                    <a:pt x="5274" y="13617"/>
                  </a:lnTo>
                  <a:lnTo>
                    <a:pt x="5526" y="13617"/>
                  </a:lnTo>
                  <a:lnTo>
                    <a:pt x="6028" y="13617"/>
                  </a:lnTo>
                  <a:close/>
                </a:path>
                <a:path w="21600" h="21600" extrusionOk="0">
                  <a:moveTo>
                    <a:pt x="6028" y="20778"/>
                  </a:moveTo>
                  <a:lnTo>
                    <a:pt x="15572" y="20778"/>
                  </a:lnTo>
                  <a:lnTo>
                    <a:pt x="16074" y="20778"/>
                  </a:lnTo>
                  <a:lnTo>
                    <a:pt x="16326" y="20661"/>
                  </a:lnTo>
                  <a:lnTo>
                    <a:pt x="16577" y="20661"/>
                  </a:lnTo>
                  <a:lnTo>
                    <a:pt x="16828" y="20543"/>
                  </a:lnTo>
                  <a:lnTo>
                    <a:pt x="17079" y="20426"/>
                  </a:lnTo>
                  <a:lnTo>
                    <a:pt x="17330" y="20309"/>
                  </a:lnTo>
                  <a:lnTo>
                    <a:pt x="17330" y="20074"/>
                  </a:lnTo>
                  <a:lnTo>
                    <a:pt x="17581" y="19957"/>
                  </a:lnTo>
                  <a:lnTo>
                    <a:pt x="17581" y="15730"/>
                  </a:lnTo>
                  <a:lnTo>
                    <a:pt x="17330" y="15613"/>
                  </a:lnTo>
                  <a:lnTo>
                    <a:pt x="17330" y="15378"/>
                  </a:lnTo>
                  <a:lnTo>
                    <a:pt x="17079" y="15378"/>
                  </a:lnTo>
                  <a:lnTo>
                    <a:pt x="16828" y="15143"/>
                  </a:lnTo>
                  <a:lnTo>
                    <a:pt x="16577" y="15026"/>
                  </a:lnTo>
                  <a:lnTo>
                    <a:pt x="16326" y="15026"/>
                  </a:lnTo>
                  <a:lnTo>
                    <a:pt x="16074" y="15026"/>
                  </a:lnTo>
                  <a:lnTo>
                    <a:pt x="15572" y="14909"/>
                  </a:lnTo>
                  <a:lnTo>
                    <a:pt x="6028" y="14909"/>
                  </a:lnTo>
                  <a:lnTo>
                    <a:pt x="5526" y="15026"/>
                  </a:lnTo>
                  <a:lnTo>
                    <a:pt x="5274" y="15026"/>
                  </a:lnTo>
                  <a:lnTo>
                    <a:pt x="5023" y="15026"/>
                  </a:lnTo>
                  <a:lnTo>
                    <a:pt x="4772" y="15143"/>
                  </a:lnTo>
                  <a:lnTo>
                    <a:pt x="4521" y="15378"/>
                  </a:lnTo>
                  <a:lnTo>
                    <a:pt x="4270" y="15378"/>
                  </a:lnTo>
                  <a:lnTo>
                    <a:pt x="4270" y="15613"/>
                  </a:lnTo>
                  <a:lnTo>
                    <a:pt x="4019" y="15730"/>
                  </a:lnTo>
                  <a:lnTo>
                    <a:pt x="4019" y="19957"/>
                  </a:lnTo>
                  <a:lnTo>
                    <a:pt x="4270" y="20074"/>
                  </a:lnTo>
                  <a:lnTo>
                    <a:pt x="4270" y="20309"/>
                  </a:lnTo>
                  <a:lnTo>
                    <a:pt x="4521" y="20426"/>
                  </a:lnTo>
                  <a:lnTo>
                    <a:pt x="4772" y="20543"/>
                  </a:lnTo>
                  <a:lnTo>
                    <a:pt x="5023" y="20661"/>
                  </a:lnTo>
                  <a:lnTo>
                    <a:pt x="5274" y="20661"/>
                  </a:lnTo>
                  <a:lnTo>
                    <a:pt x="5526" y="20778"/>
                  </a:lnTo>
                  <a:lnTo>
                    <a:pt x="6028" y="20778"/>
                  </a:lnTo>
                  <a:close/>
                </a:path>
                <a:path w="21600" h="21600" extrusionOk="0">
                  <a:moveTo>
                    <a:pt x="753" y="1291"/>
                  </a:moveTo>
                  <a:lnTo>
                    <a:pt x="2260" y="1291"/>
                  </a:lnTo>
                  <a:lnTo>
                    <a:pt x="2260" y="235"/>
                  </a:lnTo>
                  <a:lnTo>
                    <a:pt x="753" y="235"/>
                  </a:lnTo>
                  <a:lnTo>
                    <a:pt x="753" y="1291"/>
                  </a:lnTo>
                  <a:close/>
                </a:path>
                <a:path w="21600" h="21600" extrusionOk="0">
                  <a:moveTo>
                    <a:pt x="753" y="2700"/>
                  </a:moveTo>
                  <a:lnTo>
                    <a:pt x="2260" y="2700"/>
                  </a:lnTo>
                  <a:lnTo>
                    <a:pt x="2260" y="1643"/>
                  </a:lnTo>
                  <a:lnTo>
                    <a:pt x="753" y="1643"/>
                  </a:lnTo>
                  <a:lnTo>
                    <a:pt x="753" y="2700"/>
                  </a:lnTo>
                  <a:close/>
                </a:path>
                <a:path w="21600" h="21600" extrusionOk="0">
                  <a:moveTo>
                    <a:pt x="753" y="4109"/>
                  </a:moveTo>
                  <a:lnTo>
                    <a:pt x="2260" y="4109"/>
                  </a:lnTo>
                  <a:lnTo>
                    <a:pt x="2260" y="3052"/>
                  </a:lnTo>
                  <a:lnTo>
                    <a:pt x="753" y="3052"/>
                  </a:lnTo>
                  <a:lnTo>
                    <a:pt x="753" y="4109"/>
                  </a:lnTo>
                  <a:close/>
                </a:path>
                <a:path w="21600" h="21600" extrusionOk="0">
                  <a:moveTo>
                    <a:pt x="753" y="5517"/>
                  </a:moveTo>
                  <a:lnTo>
                    <a:pt x="2260" y="5517"/>
                  </a:lnTo>
                  <a:lnTo>
                    <a:pt x="2260" y="4461"/>
                  </a:lnTo>
                  <a:lnTo>
                    <a:pt x="753" y="4461"/>
                  </a:lnTo>
                  <a:lnTo>
                    <a:pt x="753" y="5517"/>
                  </a:lnTo>
                  <a:close/>
                </a:path>
                <a:path w="21600" h="21600" extrusionOk="0">
                  <a:moveTo>
                    <a:pt x="753" y="6926"/>
                  </a:moveTo>
                  <a:lnTo>
                    <a:pt x="2260" y="6926"/>
                  </a:lnTo>
                  <a:lnTo>
                    <a:pt x="2260" y="5870"/>
                  </a:lnTo>
                  <a:lnTo>
                    <a:pt x="753" y="5870"/>
                  </a:lnTo>
                  <a:lnTo>
                    <a:pt x="753" y="6926"/>
                  </a:lnTo>
                  <a:close/>
                </a:path>
                <a:path w="21600" h="21600" extrusionOk="0">
                  <a:moveTo>
                    <a:pt x="753" y="8335"/>
                  </a:moveTo>
                  <a:lnTo>
                    <a:pt x="2260" y="8335"/>
                  </a:lnTo>
                  <a:lnTo>
                    <a:pt x="2260" y="7278"/>
                  </a:lnTo>
                  <a:lnTo>
                    <a:pt x="753" y="7278"/>
                  </a:lnTo>
                  <a:lnTo>
                    <a:pt x="753" y="8335"/>
                  </a:lnTo>
                  <a:close/>
                </a:path>
                <a:path w="21600" h="21600" extrusionOk="0">
                  <a:moveTo>
                    <a:pt x="753" y="9743"/>
                  </a:moveTo>
                  <a:lnTo>
                    <a:pt x="2260" y="9743"/>
                  </a:lnTo>
                  <a:lnTo>
                    <a:pt x="2260" y="8687"/>
                  </a:lnTo>
                  <a:lnTo>
                    <a:pt x="753" y="8687"/>
                  </a:lnTo>
                  <a:lnTo>
                    <a:pt x="753" y="9743"/>
                  </a:lnTo>
                  <a:close/>
                </a:path>
                <a:path w="21600" h="21600" extrusionOk="0">
                  <a:moveTo>
                    <a:pt x="753" y="11152"/>
                  </a:moveTo>
                  <a:lnTo>
                    <a:pt x="2260" y="11152"/>
                  </a:lnTo>
                  <a:lnTo>
                    <a:pt x="2260" y="10096"/>
                  </a:lnTo>
                  <a:lnTo>
                    <a:pt x="753" y="10096"/>
                  </a:lnTo>
                  <a:lnTo>
                    <a:pt x="753" y="11152"/>
                  </a:lnTo>
                  <a:close/>
                </a:path>
                <a:path w="21600" h="21600" extrusionOk="0">
                  <a:moveTo>
                    <a:pt x="753" y="12561"/>
                  </a:moveTo>
                  <a:lnTo>
                    <a:pt x="2260" y="12561"/>
                  </a:lnTo>
                  <a:lnTo>
                    <a:pt x="2260" y="11504"/>
                  </a:lnTo>
                  <a:lnTo>
                    <a:pt x="753" y="11504"/>
                  </a:lnTo>
                  <a:lnTo>
                    <a:pt x="753" y="12561"/>
                  </a:lnTo>
                  <a:close/>
                </a:path>
                <a:path w="21600" h="21600" extrusionOk="0">
                  <a:moveTo>
                    <a:pt x="753" y="13970"/>
                  </a:moveTo>
                  <a:lnTo>
                    <a:pt x="2260" y="13970"/>
                  </a:lnTo>
                  <a:lnTo>
                    <a:pt x="2260" y="12913"/>
                  </a:lnTo>
                  <a:lnTo>
                    <a:pt x="753" y="12913"/>
                  </a:lnTo>
                  <a:lnTo>
                    <a:pt x="753" y="13970"/>
                  </a:lnTo>
                  <a:close/>
                </a:path>
                <a:path w="21600" h="21600" extrusionOk="0">
                  <a:moveTo>
                    <a:pt x="753" y="15378"/>
                  </a:moveTo>
                  <a:lnTo>
                    <a:pt x="2260" y="15378"/>
                  </a:lnTo>
                  <a:lnTo>
                    <a:pt x="2260" y="14322"/>
                  </a:lnTo>
                  <a:lnTo>
                    <a:pt x="753" y="14322"/>
                  </a:lnTo>
                  <a:lnTo>
                    <a:pt x="753" y="15378"/>
                  </a:lnTo>
                  <a:close/>
                </a:path>
                <a:path w="21600" h="21600" extrusionOk="0">
                  <a:moveTo>
                    <a:pt x="753" y="16787"/>
                  </a:moveTo>
                  <a:lnTo>
                    <a:pt x="2260" y="16787"/>
                  </a:lnTo>
                  <a:lnTo>
                    <a:pt x="2260" y="15730"/>
                  </a:lnTo>
                  <a:lnTo>
                    <a:pt x="753" y="15730"/>
                  </a:lnTo>
                  <a:lnTo>
                    <a:pt x="753" y="16787"/>
                  </a:lnTo>
                  <a:close/>
                </a:path>
                <a:path w="21600" h="21600" extrusionOk="0">
                  <a:moveTo>
                    <a:pt x="753" y="18196"/>
                  </a:moveTo>
                  <a:lnTo>
                    <a:pt x="2260" y="18196"/>
                  </a:lnTo>
                  <a:lnTo>
                    <a:pt x="2260" y="17139"/>
                  </a:lnTo>
                  <a:lnTo>
                    <a:pt x="753" y="17139"/>
                  </a:lnTo>
                  <a:lnTo>
                    <a:pt x="753" y="18196"/>
                  </a:lnTo>
                  <a:close/>
                </a:path>
                <a:path w="21600" h="21600" extrusionOk="0">
                  <a:moveTo>
                    <a:pt x="753" y="19604"/>
                  </a:moveTo>
                  <a:lnTo>
                    <a:pt x="2260" y="19604"/>
                  </a:lnTo>
                  <a:lnTo>
                    <a:pt x="2260" y="18548"/>
                  </a:lnTo>
                  <a:lnTo>
                    <a:pt x="753" y="18548"/>
                  </a:lnTo>
                  <a:lnTo>
                    <a:pt x="753" y="19604"/>
                  </a:lnTo>
                  <a:close/>
                </a:path>
                <a:path w="21600" h="21600" extrusionOk="0">
                  <a:moveTo>
                    <a:pt x="753" y="21013"/>
                  </a:moveTo>
                  <a:lnTo>
                    <a:pt x="2260" y="21013"/>
                  </a:lnTo>
                  <a:lnTo>
                    <a:pt x="2260" y="19957"/>
                  </a:lnTo>
                  <a:lnTo>
                    <a:pt x="753" y="19957"/>
                  </a:lnTo>
                  <a:lnTo>
                    <a:pt x="753" y="21013"/>
                  </a:lnTo>
                  <a:close/>
                </a:path>
                <a:path w="21600" h="21600" extrusionOk="0">
                  <a:moveTo>
                    <a:pt x="19340" y="1409"/>
                  </a:moveTo>
                  <a:lnTo>
                    <a:pt x="20595" y="1409"/>
                  </a:lnTo>
                  <a:lnTo>
                    <a:pt x="20595" y="352"/>
                  </a:lnTo>
                  <a:lnTo>
                    <a:pt x="19340" y="352"/>
                  </a:lnTo>
                  <a:lnTo>
                    <a:pt x="19340" y="1409"/>
                  </a:lnTo>
                  <a:close/>
                </a:path>
                <a:path w="21600" h="21600" extrusionOk="0">
                  <a:moveTo>
                    <a:pt x="19340" y="2700"/>
                  </a:moveTo>
                  <a:lnTo>
                    <a:pt x="20595" y="2700"/>
                  </a:lnTo>
                  <a:lnTo>
                    <a:pt x="20595" y="1643"/>
                  </a:lnTo>
                  <a:lnTo>
                    <a:pt x="19340" y="1643"/>
                  </a:lnTo>
                  <a:lnTo>
                    <a:pt x="19340" y="2700"/>
                  </a:lnTo>
                  <a:close/>
                </a:path>
                <a:path w="21600" h="21600" extrusionOk="0">
                  <a:moveTo>
                    <a:pt x="19340" y="4109"/>
                  </a:moveTo>
                  <a:lnTo>
                    <a:pt x="20595" y="4109"/>
                  </a:lnTo>
                  <a:lnTo>
                    <a:pt x="20595" y="3052"/>
                  </a:lnTo>
                  <a:lnTo>
                    <a:pt x="19340" y="3052"/>
                  </a:lnTo>
                  <a:lnTo>
                    <a:pt x="19340" y="4109"/>
                  </a:lnTo>
                  <a:close/>
                </a:path>
                <a:path w="21600" h="21600" extrusionOk="0">
                  <a:moveTo>
                    <a:pt x="19340" y="5517"/>
                  </a:moveTo>
                  <a:lnTo>
                    <a:pt x="20595" y="5517"/>
                  </a:lnTo>
                  <a:lnTo>
                    <a:pt x="20595" y="4461"/>
                  </a:lnTo>
                  <a:lnTo>
                    <a:pt x="19340" y="4461"/>
                  </a:lnTo>
                  <a:lnTo>
                    <a:pt x="19340" y="5517"/>
                  </a:lnTo>
                  <a:close/>
                </a:path>
                <a:path w="21600" h="21600" extrusionOk="0">
                  <a:moveTo>
                    <a:pt x="19340" y="6926"/>
                  </a:moveTo>
                  <a:lnTo>
                    <a:pt x="20595" y="6926"/>
                  </a:lnTo>
                  <a:lnTo>
                    <a:pt x="20595" y="5870"/>
                  </a:lnTo>
                  <a:lnTo>
                    <a:pt x="19340" y="5870"/>
                  </a:lnTo>
                  <a:lnTo>
                    <a:pt x="19340" y="6926"/>
                  </a:lnTo>
                  <a:close/>
                </a:path>
                <a:path w="21600" h="21600" extrusionOk="0">
                  <a:moveTo>
                    <a:pt x="19340" y="8335"/>
                  </a:moveTo>
                  <a:lnTo>
                    <a:pt x="20595" y="8335"/>
                  </a:lnTo>
                  <a:lnTo>
                    <a:pt x="20595" y="7278"/>
                  </a:lnTo>
                  <a:lnTo>
                    <a:pt x="19340" y="7278"/>
                  </a:lnTo>
                  <a:lnTo>
                    <a:pt x="19340" y="8335"/>
                  </a:lnTo>
                  <a:close/>
                </a:path>
                <a:path w="21600" h="21600" extrusionOk="0">
                  <a:moveTo>
                    <a:pt x="19340" y="9743"/>
                  </a:moveTo>
                  <a:lnTo>
                    <a:pt x="20595" y="9743"/>
                  </a:lnTo>
                  <a:lnTo>
                    <a:pt x="20595" y="8687"/>
                  </a:lnTo>
                  <a:lnTo>
                    <a:pt x="19340" y="8687"/>
                  </a:lnTo>
                  <a:lnTo>
                    <a:pt x="19340" y="9743"/>
                  </a:lnTo>
                  <a:close/>
                </a:path>
                <a:path w="21600" h="21600" extrusionOk="0">
                  <a:moveTo>
                    <a:pt x="19340" y="11152"/>
                  </a:moveTo>
                  <a:lnTo>
                    <a:pt x="20595" y="11152"/>
                  </a:lnTo>
                  <a:lnTo>
                    <a:pt x="20595" y="10096"/>
                  </a:lnTo>
                  <a:lnTo>
                    <a:pt x="19340" y="10096"/>
                  </a:lnTo>
                  <a:lnTo>
                    <a:pt x="19340" y="11152"/>
                  </a:lnTo>
                  <a:close/>
                </a:path>
                <a:path w="21600" h="21600" extrusionOk="0">
                  <a:moveTo>
                    <a:pt x="19340" y="12561"/>
                  </a:moveTo>
                  <a:lnTo>
                    <a:pt x="20595" y="12561"/>
                  </a:lnTo>
                  <a:lnTo>
                    <a:pt x="20595" y="11504"/>
                  </a:lnTo>
                  <a:lnTo>
                    <a:pt x="19340" y="11504"/>
                  </a:lnTo>
                  <a:lnTo>
                    <a:pt x="19340" y="12561"/>
                  </a:lnTo>
                  <a:close/>
                </a:path>
                <a:path w="21600" h="21600" extrusionOk="0">
                  <a:moveTo>
                    <a:pt x="19340" y="13970"/>
                  </a:moveTo>
                  <a:lnTo>
                    <a:pt x="20595" y="13970"/>
                  </a:lnTo>
                  <a:lnTo>
                    <a:pt x="20595" y="12913"/>
                  </a:lnTo>
                  <a:lnTo>
                    <a:pt x="19340" y="12913"/>
                  </a:lnTo>
                  <a:lnTo>
                    <a:pt x="19340" y="13970"/>
                  </a:lnTo>
                  <a:close/>
                </a:path>
                <a:path w="21600" h="21600" extrusionOk="0">
                  <a:moveTo>
                    <a:pt x="19340" y="15378"/>
                  </a:moveTo>
                  <a:lnTo>
                    <a:pt x="20595" y="15378"/>
                  </a:lnTo>
                  <a:lnTo>
                    <a:pt x="20595" y="14322"/>
                  </a:lnTo>
                  <a:lnTo>
                    <a:pt x="19340" y="14322"/>
                  </a:lnTo>
                  <a:lnTo>
                    <a:pt x="19340" y="15378"/>
                  </a:lnTo>
                  <a:close/>
                </a:path>
                <a:path w="21600" h="21600" extrusionOk="0">
                  <a:moveTo>
                    <a:pt x="19340" y="16787"/>
                  </a:moveTo>
                  <a:lnTo>
                    <a:pt x="20595" y="16787"/>
                  </a:lnTo>
                  <a:lnTo>
                    <a:pt x="20595" y="15730"/>
                  </a:lnTo>
                  <a:lnTo>
                    <a:pt x="19340" y="15730"/>
                  </a:lnTo>
                  <a:lnTo>
                    <a:pt x="19340" y="16787"/>
                  </a:lnTo>
                  <a:close/>
                </a:path>
                <a:path w="21600" h="21600" extrusionOk="0">
                  <a:moveTo>
                    <a:pt x="19340" y="18196"/>
                  </a:moveTo>
                  <a:lnTo>
                    <a:pt x="20595" y="18196"/>
                  </a:lnTo>
                  <a:lnTo>
                    <a:pt x="20595" y="17139"/>
                  </a:lnTo>
                  <a:lnTo>
                    <a:pt x="19340" y="17139"/>
                  </a:lnTo>
                  <a:lnTo>
                    <a:pt x="19340" y="18196"/>
                  </a:lnTo>
                  <a:close/>
                </a:path>
                <a:path w="21600" h="21600" extrusionOk="0">
                  <a:moveTo>
                    <a:pt x="19340" y="19604"/>
                  </a:moveTo>
                  <a:lnTo>
                    <a:pt x="20595" y="19604"/>
                  </a:lnTo>
                  <a:lnTo>
                    <a:pt x="20595" y="18548"/>
                  </a:lnTo>
                  <a:lnTo>
                    <a:pt x="19340" y="18548"/>
                  </a:lnTo>
                  <a:lnTo>
                    <a:pt x="19340" y="19604"/>
                  </a:lnTo>
                  <a:close/>
                </a:path>
                <a:path w="21600" h="21600" extrusionOk="0">
                  <a:moveTo>
                    <a:pt x="19340" y="21013"/>
                  </a:moveTo>
                  <a:lnTo>
                    <a:pt x="20595" y="21013"/>
                  </a:lnTo>
                  <a:lnTo>
                    <a:pt x="20595" y="19957"/>
                  </a:lnTo>
                  <a:lnTo>
                    <a:pt x="19340" y="19957"/>
                  </a:lnTo>
                  <a:lnTo>
                    <a:pt x="19340" y="21013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Sound"/>
            <p:cNvSpPr>
              <a:spLocks noEditPoints="1" noChangeArrowheads="1"/>
            </p:cNvSpPr>
            <p:nvPr/>
          </p:nvSpPr>
          <p:spPr bwMode="auto">
            <a:xfrm>
              <a:off x="2724" y="1584"/>
              <a:ext cx="1008" cy="768"/>
            </a:xfrm>
            <a:custGeom>
              <a:avLst/>
              <a:gdLst>
                <a:gd name="T0" fmla="*/ 11164 w 21600"/>
                <a:gd name="T1" fmla="*/ 21159 h 21600"/>
                <a:gd name="T2" fmla="*/ 11164 w 21600"/>
                <a:gd name="T3" fmla="*/ 0 h 21600"/>
                <a:gd name="T4" fmla="*/ 0 w 21600"/>
                <a:gd name="T5" fmla="*/ 10800 h 21600"/>
                <a:gd name="T6" fmla="*/ 21600 w 21600"/>
                <a:gd name="T7" fmla="*/ 10800 h 21600"/>
                <a:gd name="T8" fmla="*/ 242 w 21600"/>
                <a:gd name="T9" fmla="*/ 7604 h 21600"/>
                <a:gd name="T10" fmla="*/ 10760 w 21600"/>
                <a:gd name="T11" fmla="*/ 135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Photo"/>
            <p:cNvSpPr>
              <a:spLocks noEditPoints="1" noChangeArrowheads="1"/>
            </p:cNvSpPr>
            <p:nvPr/>
          </p:nvSpPr>
          <p:spPr bwMode="auto">
            <a:xfrm>
              <a:off x="3108" y="2040"/>
              <a:ext cx="936" cy="696"/>
            </a:xfrm>
            <a:custGeom>
              <a:avLst/>
              <a:gdLst>
                <a:gd name="T0" fmla="*/ 0 w 21600"/>
                <a:gd name="T1" fmla="*/ 3085 h 21600"/>
                <a:gd name="T2" fmla="*/ 10800 w 21600"/>
                <a:gd name="T3" fmla="*/ 0 h 21600"/>
                <a:gd name="T4" fmla="*/ 21600 w 21600"/>
                <a:gd name="T5" fmla="*/ 3085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8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778 w 21600"/>
                <a:gd name="T17" fmla="*/ 8228 h 21600"/>
                <a:gd name="T18" fmla="*/ 13757 w 21600"/>
                <a:gd name="T19" fmla="*/ 168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21600"/>
                  </a:moveTo>
                  <a:lnTo>
                    <a:pt x="0" y="3085"/>
                  </a:lnTo>
                  <a:lnTo>
                    <a:pt x="1542" y="3085"/>
                  </a:lnTo>
                  <a:lnTo>
                    <a:pt x="1542" y="1028"/>
                  </a:lnTo>
                  <a:lnTo>
                    <a:pt x="3857" y="1028"/>
                  </a:lnTo>
                  <a:lnTo>
                    <a:pt x="3857" y="3085"/>
                  </a:lnTo>
                  <a:lnTo>
                    <a:pt x="5400" y="3085"/>
                  </a:lnTo>
                  <a:lnTo>
                    <a:pt x="6942" y="0"/>
                  </a:lnTo>
                  <a:lnTo>
                    <a:pt x="14657" y="0"/>
                  </a:lnTo>
                  <a:lnTo>
                    <a:pt x="16200" y="3085"/>
                  </a:ln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  <a:path w="21600" h="21600" extrusionOk="0">
                  <a:moveTo>
                    <a:pt x="0" y="3085"/>
                  </a:move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3085"/>
                  </a:lnTo>
                  <a:close/>
                </a:path>
                <a:path w="21600" h="21600" extrusionOk="0">
                  <a:moveTo>
                    <a:pt x="10800" y="4800"/>
                  </a:moveTo>
                  <a:lnTo>
                    <a:pt x="11925" y="4971"/>
                  </a:lnTo>
                  <a:lnTo>
                    <a:pt x="13017" y="5442"/>
                  </a:lnTo>
                  <a:lnTo>
                    <a:pt x="14046" y="6128"/>
                  </a:lnTo>
                  <a:lnTo>
                    <a:pt x="14914" y="7071"/>
                  </a:lnTo>
                  <a:lnTo>
                    <a:pt x="15621" y="8271"/>
                  </a:lnTo>
                  <a:lnTo>
                    <a:pt x="16167" y="9514"/>
                  </a:lnTo>
                  <a:lnTo>
                    <a:pt x="16425" y="11014"/>
                  </a:lnTo>
                  <a:lnTo>
                    <a:pt x="16585" y="12471"/>
                  </a:lnTo>
                  <a:lnTo>
                    <a:pt x="16489" y="14014"/>
                  </a:lnTo>
                  <a:lnTo>
                    <a:pt x="16135" y="15471"/>
                  </a:lnTo>
                  <a:lnTo>
                    <a:pt x="15621" y="16800"/>
                  </a:lnTo>
                  <a:lnTo>
                    <a:pt x="14914" y="18000"/>
                  </a:lnTo>
                  <a:lnTo>
                    <a:pt x="14046" y="18942"/>
                  </a:lnTo>
                  <a:lnTo>
                    <a:pt x="13050" y="19671"/>
                  </a:lnTo>
                  <a:lnTo>
                    <a:pt x="11925" y="20057"/>
                  </a:lnTo>
                  <a:lnTo>
                    <a:pt x="10832" y="20185"/>
                  </a:lnTo>
                  <a:lnTo>
                    <a:pt x="9675" y="20142"/>
                  </a:lnTo>
                  <a:lnTo>
                    <a:pt x="8582" y="19628"/>
                  </a:lnTo>
                  <a:lnTo>
                    <a:pt x="7553" y="18942"/>
                  </a:lnTo>
                  <a:lnTo>
                    <a:pt x="6717" y="17957"/>
                  </a:lnTo>
                  <a:lnTo>
                    <a:pt x="5946" y="16842"/>
                  </a:lnTo>
                  <a:lnTo>
                    <a:pt x="5464" y="15514"/>
                  </a:lnTo>
                  <a:lnTo>
                    <a:pt x="5078" y="14014"/>
                  </a:lnTo>
                  <a:lnTo>
                    <a:pt x="5014" y="12514"/>
                  </a:lnTo>
                  <a:lnTo>
                    <a:pt x="5110" y="11014"/>
                  </a:lnTo>
                  <a:lnTo>
                    <a:pt x="5528" y="9557"/>
                  </a:lnTo>
                  <a:lnTo>
                    <a:pt x="6010" y="8228"/>
                  </a:lnTo>
                  <a:lnTo>
                    <a:pt x="6750" y="7114"/>
                  </a:lnTo>
                  <a:lnTo>
                    <a:pt x="7650" y="6085"/>
                  </a:lnTo>
                  <a:lnTo>
                    <a:pt x="8614" y="5400"/>
                  </a:lnTo>
                  <a:lnTo>
                    <a:pt x="9707" y="4971"/>
                  </a:lnTo>
                  <a:lnTo>
                    <a:pt x="10800" y="4800"/>
                  </a:lnTo>
                  <a:close/>
                </a:path>
                <a:path w="21600" h="21600" extrusionOk="0">
                  <a:moveTo>
                    <a:pt x="8003" y="8057"/>
                  </a:moveTo>
                  <a:lnTo>
                    <a:pt x="8807" y="7371"/>
                  </a:lnTo>
                  <a:lnTo>
                    <a:pt x="9546" y="6985"/>
                  </a:lnTo>
                  <a:lnTo>
                    <a:pt x="10446" y="6771"/>
                  </a:lnTo>
                  <a:lnTo>
                    <a:pt x="11217" y="6771"/>
                  </a:lnTo>
                  <a:lnTo>
                    <a:pt x="12053" y="7028"/>
                  </a:lnTo>
                  <a:lnTo>
                    <a:pt x="12889" y="7457"/>
                  </a:lnTo>
                  <a:lnTo>
                    <a:pt x="13628" y="8100"/>
                  </a:lnTo>
                  <a:lnTo>
                    <a:pt x="14175" y="8871"/>
                  </a:lnTo>
                  <a:lnTo>
                    <a:pt x="14625" y="9814"/>
                  </a:lnTo>
                  <a:lnTo>
                    <a:pt x="14978" y="10885"/>
                  </a:lnTo>
                  <a:lnTo>
                    <a:pt x="15171" y="12042"/>
                  </a:lnTo>
                  <a:lnTo>
                    <a:pt x="15107" y="13114"/>
                  </a:lnTo>
                  <a:lnTo>
                    <a:pt x="15042" y="14228"/>
                  </a:lnTo>
                  <a:lnTo>
                    <a:pt x="14689" y="15257"/>
                  </a:lnTo>
                  <a:lnTo>
                    <a:pt x="14207" y="16285"/>
                  </a:lnTo>
                  <a:lnTo>
                    <a:pt x="13596" y="17057"/>
                  </a:lnTo>
                  <a:lnTo>
                    <a:pt x="12889" y="17657"/>
                  </a:lnTo>
                  <a:lnTo>
                    <a:pt x="12053" y="18085"/>
                  </a:lnTo>
                  <a:lnTo>
                    <a:pt x="11185" y="18257"/>
                  </a:lnTo>
                  <a:lnTo>
                    <a:pt x="10414" y="18214"/>
                  </a:lnTo>
                  <a:lnTo>
                    <a:pt x="9546" y="18042"/>
                  </a:lnTo>
                  <a:lnTo>
                    <a:pt x="8742" y="17614"/>
                  </a:lnTo>
                  <a:lnTo>
                    <a:pt x="8003" y="17014"/>
                  </a:lnTo>
                  <a:lnTo>
                    <a:pt x="7457" y="16242"/>
                  </a:lnTo>
                  <a:lnTo>
                    <a:pt x="6975" y="15257"/>
                  </a:lnTo>
                  <a:lnTo>
                    <a:pt x="6653" y="14142"/>
                  </a:lnTo>
                  <a:lnTo>
                    <a:pt x="6492" y="13114"/>
                  </a:lnTo>
                  <a:lnTo>
                    <a:pt x="6525" y="11914"/>
                  </a:lnTo>
                  <a:lnTo>
                    <a:pt x="6621" y="10842"/>
                  </a:lnTo>
                  <a:lnTo>
                    <a:pt x="6942" y="9771"/>
                  </a:lnTo>
                  <a:lnTo>
                    <a:pt x="7457" y="8785"/>
                  </a:lnTo>
                  <a:lnTo>
                    <a:pt x="8003" y="8057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Music"/>
            <p:cNvSpPr>
              <a:spLocks noEditPoints="1" noChangeArrowheads="1"/>
            </p:cNvSpPr>
            <p:nvPr/>
          </p:nvSpPr>
          <p:spPr bwMode="auto">
            <a:xfrm>
              <a:off x="3216" y="2448"/>
              <a:ext cx="768" cy="672"/>
            </a:xfrm>
            <a:custGeom>
              <a:avLst/>
              <a:gdLst>
                <a:gd name="T0" fmla="*/ 7352 w 21600"/>
                <a:gd name="T1" fmla="*/ 46 h 21600"/>
                <a:gd name="T2" fmla="*/ 7373 w 21600"/>
                <a:gd name="T3" fmla="*/ 9900 h 21600"/>
                <a:gd name="T4" fmla="*/ 21683 w 21600"/>
                <a:gd name="T5" fmla="*/ 10061 h 21600"/>
                <a:gd name="T6" fmla="*/ 7352 w 21600"/>
                <a:gd name="T7" fmla="*/ 46 h 21600"/>
                <a:gd name="T8" fmla="*/ 21600 w 21600"/>
                <a:gd name="T9" fmla="*/ 0 h 21600"/>
                <a:gd name="T10" fmla="*/ 7975 w 21600"/>
                <a:gd name="T11" fmla="*/ 923 h 21600"/>
                <a:gd name="T12" fmla="*/ 20935 w 21600"/>
                <a:gd name="T13" fmla="*/ 535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1600" h="21600">
                  <a:moveTo>
                    <a:pt x="7352" y="46"/>
                  </a:moveTo>
                  <a:lnTo>
                    <a:pt x="7373" y="9900"/>
                  </a:lnTo>
                  <a:lnTo>
                    <a:pt x="7352" y="16107"/>
                  </a:lnTo>
                  <a:lnTo>
                    <a:pt x="7103" y="15969"/>
                  </a:lnTo>
                  <a:lnTo>
                    <a:pt x="6729" y="15692"/>
                  </a:lnTo>
                  <a:lnTo>
                    <a:pt x="6355" y="15553"/>
                  </a:lnTo>
                  <a:lnTo>
                    <a:pt x="5981" y="15415"/>
                  </a:lnTo>
                  <a:lnTo>
                    <a:pt x="5607" y="15276"/>
                  </a:lnTo>
                  <a:lnTo>
                    <a:pt x="5109" y="15138"/>
                  </a:lnTo>
                  <a:lnTo>
                    <a:pt x="4735" y="15138"/>
                  </a:lnTo>
                  <a:lnTo>
                    <a:pt x="4236" y="15138"/>
                  </a:lnTo>
                  <a:lnTo>
                    <a:pt x="3364" y="15138"/>
                  </a:lnTo>
                  <a:lnTo>
                    <a:pt x="2616" y="15276"/>
                  </a:lnTo>
                  <a:lnTo>
                    <a:pt x="1869" y="15692"/>
                  </a:lnTo>
                  <a:lnTo>
                    <a:pt x="1246" y="15969"/>
                  </a:lnTo>
                  <a:lnTo>
                    <a:pt x="747" y="16523"/>
                  </a:lnTo>
                  <a:lnTo>
                    <a:pt x="373" y="17076"/>
                  </a:lnTo>
                  <a:lnTo>
                    <a:pt x="124" y="17630"/>
                  </a:lnTo>
                  <a:lnTo>
                    <a:pt x="0" y="18323"/>
                  </a:lnTo>
                  <a:lnTo>
                    <a:pt x="124" y="19015"/>
                  </a:lnTo>
                  <a:lnTo>
                    <a:pt x="373" y="19569"/>
                  </a:lnTo>
                  <a:lnTo>
                    <a:pt x="747" y="20123"/>
                  </a:lnTo>
                  <a:lnTo>
                    <a:pt x="1246" y="20676"/>
                  </a:lnTo>
                  <a:lnTo>
                    <a:pt x="1869" y="21092"/>
                  </a:lnTo>
                  <a:lnTo>
                    <a:pt x="2616" y="21369"/>
                  </a:lnTo>
                  <a:lnTo>
                    <a:pt x="3364" y="21507"/>
                  </a:lnTo>
                  <a:lnTo>
                    <a:pt x="4236" y="21646"/>
                  </a:lnTo>
                  <a:lnTo>
                    <a:pt x="5109" y="21507"/>
                  </a:lnTo>
                  <a:lnTo>
                    <a:pt x="5856" y="21369"/>
                  </a:lnTo>
                  <a:lnTo>
                    <a:pt x="6604" y="21092"/>
                  </a:lnTo>
                  <a:lnTo>
                    <a:pt x="7227" y="20676"/>
                  </a:lnTo>
                  <a:lnTo>
                    <a:pt x="7726" y="20123"/>
                  </a:lnTo>
                  <a:lnTo>
                    <a:pt x="8100" y="19569"/>
                  </a:lnTo>
                  <a:lnTo>
                    <a:pt x="8349" y="19015"/>
                  </a:lnTo>
                  <a:lnTo>
                    <a:pt x="8473" y="18323"/>
                  </a:lnTo>
                  <a:lnTo>
                    <a:pt x="8473" y="6276"/>
                  </a:lnTo>
                  <a:lnTo>
                    <a:pt x="20561" y="6276"/>
                  </a:lnTo>
                  <a:lnTo>
                    <a:pt x="20561" y="16107"/>
                  </a:lnTo>
                  <a:lnTo>
                    <a:pt x="20187" y="15830"/>
                  </a:lnTo>
                  <a:lnTo>
                    <a:pt x="19938" y="15692"/>
                  </a:lnTo>
                  <a:lnTo>
                    <a:pt x="19564" y="15553"/>
                  </a:lnTo>
                  <a:lnTo>
                    <a:pt x="19190" y="15415"/>
                  </a:lnTo>
                  <a:lnTo>
                    <a:pt x="18692" y="15276"/>
                  </a:lnTo>
                  <a:lnTo>
                    <a:pt x="18318" y="15138"/>
                  </a:lnTo>
                  <a:lnTo>
                    <a:pt x="17944" y="15138"/>
                  </a:lnTo>
                  <a:lnTo>
                    <a:pt x="17446" y="15138"/>
                  </a:lnTo>
                  <a:lnTo>
                    <a:pt x="16573" y="15138"/>
                  </a:lnTo>
                  <a:lnTo>
                    <a:pt x="15826" y="15276"/>
                  </a:lnTo>
                  <a:lnTo>
                    <a:pt x="15078" y="15692"/>
                  </a:lnTo>
                  <a:lnTo>
                    <a:pt x="14455" y="15969"/>
                  </a:lnTo>
                  <a:lnTo>
                    <a:pt x="13956" y="16523"/>
                  </a:lnTo>
                  <a:lnTo>
                    <a:pt x="13583" y="17076"/>
                  </a:lnTo>
                  <a:lnTo>
                    <a:pt x="13333" y="17630"/>
                  </a:lnTo>
                  <a:lnTo>
                    <a:pt x="13209" y="18323"/>
                  </a:lnTo>
                  <a:lnTo>
                    <a:pt x="13333" y="19015"/>
                  </a:lnTo>
                  <a:lnTo>
                    <a:pt x="13583" y="19569"/>
                  </a:lnTo>
                  <a:lnTo>
                    <a:pt x="13956" y="20123"/>
                  </a:lnTo>
                  <a:lnTo>
                    <a:pt x="14455" y="20676"/>
                  </a:lnTo>
                  <a:lnTo>
                    <a:pt x="15078" y="21092"/>
                  </a:lnTo>
                  <a:lnTo>
                    <a:pt x="15826" y="21369"/>
                  </a:lnTo>
                  <a:lnTo>
                    <a:pt x="16573" y="21507"/>
                  </a:lnTo>
                  <a:lnTo>
                    <a:pt x="17446" y="21646"/>
                  </a:lnTo>
                  <a:lnTo>
                    <a:pt x="18318" y="21507"/>
                  </a:lnTo>
                  <a:lnTo>
                    <a:pt x="19066" y="21369"/>
                  </a:lnTo>
                  <a:lnTo>
                    <a:pt x="19813" y="21092"/>
                  </a:lnTo>
                  <a:lnTo>
                    <a:pt x="20436" y="20676"/>
                  </a:lnTo>
                  <a:lnTo>
                    <a:pt x="20935" y="20123"/>
                  </a:lnTo>
                  <a:lnTo>
                    <a:pt x="21309" y="19569"/>
                  </a:lnTo>
                  <a:lnTo>
                    <a:pt x="21558" y="19015"/>
                  </a:lnTo>
                  <a:lnTo>
                    <a:pt x="21683" y="18323"/>
                  </a:lnTo>
                  <a:lnTo>
                    <a:pt x="21683" y="10061"/>
                  </a:lnTo>
                  <a:lnTo>
                    <a:pt x="21683" y="46"/>
                  </a:lnTo>
                  <a:lnTo>
                    <a:pt x="7352" y="46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7643866" cy="774720"/>
          </a:xfrm>
        </p:spPr>
        <p:txBody>
          <a:bodyPr/>
          <a:lstStyle/>
          <a:p>
            <a:r>
              <a:rPr lang="ru-RU" dirty="0" smtClean="0"/>
              <a:t>Возникновение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358246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>
                <a:solidFill>
                  <a:schemeClr val="bg1"/>
                </a:solidFill>
              </a:rPr>
              <a:t>Джаз возник в США в результате синтеза многочисленных элементов переселенных музыкальных культур народов Европы, с одной стороны, и африканского фольклора - с другой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143932" cy="129695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Музыка для африканцев имеет в большей степени, чем для европейца, прикладное значение</a:t>
            </a:r>
            <a:r>
              <a:rPr lang="ru-RU" sz="4400" dirty="0" smtClean="0">
                <a:solidFill>
                  <a:schemeClr val="bg1"/>
                </a:solidFill>
              </a:rPr>
              <a:t>.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http://www.top4man.ru/UserFiles/cinema%20litra%20musik/jazz-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571612"/>
            <a:ext cx="3857652" cy="5072068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112500"/>
          </a:effectLst>
        </p:spPr>
      </p:pic>
    </p:spTree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bg1"/>
                </a:solidFill>
              </a:rPr>
              <a:t>Возникновение джаза связано с периодом рабства в южных штатах Америки.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Негры</a:t>
            </a:r>
            <a:r>
              <a:rPr lang="ru-RU" dirty="0" smtClean="0">
                <a:solidFill>
                  <a:schemeClr val="bg1"/>
                </a:solidFill>
              </a:rPr>
              <a:t> были  насильственно вывезены в Америку и обращены в рабство. Невероятно тяжела была их жизнь, и это глубоко отразилось на их музыке.  Эту музыку составили преимущественно </a:t>
            </a:r>
            <a:r>
              <a:rPr lang="ru-RU" dirty="0" err="1" smtClean="0">
                <a:solidFill>
                  <a:schemeClr val="bg1"/>
                </a:solidFill>
              </a:rPr>
              <a:t>спиричуэлс</a:t>
            </a:r>
            <a:r>
              <a:rPr lang="ru-RU" dirty="0" smtClean="0">
                <a:solidFill>
                  <a:schemeClr val="bg1"/>
                </a:solidFill>
              </a:rPr>
              <a:t>, в которых униженные и угнетенные рабы пели буквально обо всем, что составляло их жизнь. 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med" advClick="0" advTm="2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357166"/>
            <a:ext cx="5686436" cy="106047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Духовные песни </a:t>
            </a:r>
            <a:r>
              <a:rPr lang="ru-RU" sz="4000" dirty="0" err="1" smtClean="0">
                <a:solidFill>
                  <a:schemeClr val="bg1"/>
                </a:solidFill>
              </a:rPr>
              <a:t>негров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1571612"/>
            <a:ext cx="5500726" cy="50720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Негры Нью-Йорка и Нью-Орлеана никогда до сих пор не  слышавшие многоголосного пения в протестантской церкви впервые познакомились с хоровыми религиозными гимнами белых.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Они стали вводить в хоровое пение элементы импровизации. Так появились </a:t>
            </a:r>
            <a:r>
              <a:rPr lang="ru-RU" dirty="0" err="1" smtClean="0">
                <a:solidFill>
                  <a:schemeClr val="bg1"/>
                </a:solidFill>
              </a:rPr>
              <a:t>спиричуэлс</a:t>
            </a:r>
            <a:r>
              <a:rPr lang="ru-RU" dirty="0" smtClean="0">
                <a:solidFill>
                  <a:schemeClr val="bg1"/>
                </a:solidFill>
              </a:rPr>
              <a:t>  – духовные песни </a:t>
            </a:r>
            <a:r>
              <a:rPr lang="ru-RU" dirty="0" err="1" smtClean="0">
                <a:solidFill>
                  <a:schemeClr val="bg1"/>
                </a:solidFill>
              </a:rPr>
              <a:t>негров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Одна из  исполнительниц             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</a:t>
            </a:r>
            <a:r>
              <a:rPr lang="ru-RU" dirty="0" err="1" smtClean="0">
                <a:solidFill>
                  <a:schemeClr val="bg1"/>
                </a:solidFill>
              </a:rPr>
              <a:t>спиричуэлс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</a:t>
            </a:r>
            <a:r>
              <a:rPr lang="ru-RU" dirty="0" err="1" smtClean="0">
                <a:solidFill>
                  <a:schemeClr val="bg1"/>
                </a:solidFill>
              </a:rPr>
              <a:t>Махалия</a:t>
            </a:r>
            <a:r>
              <a:rPr lang="ru-RU" dirty="0" smtClean="0">
                <a:solidFill>
                  <a:schemeClr val="bg1"/>
                </a:solidFill>
              </a:rPr>
              <a:t> Джексон</a:t>
            </a:r>
          </a:p>
          <a:p>
            <a:endParaRPr lang="ru-RU" dirty="0"/>
          </a:p>
        </p:txBody>
      </p:sp>
      <p:pic>
        <p:nvPicPr>
          <p:cNvPr id="5" name="Picture 2" descr="http://www.peoples.ru/art/music/national/mahalia_jackson/jackson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04"/>
            <a:ext cx="2143140" cy="3143272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  <p:custDataLst>
      <p:tags r:id="rId1"/>
    </p:custDataLst>
  </p:cSld>
  <p:clrMapOvr>
    <a:masterClrMapping/>
  </p:clrMapOvr>
  <p:transition spd="med" advClick="0" advTm="2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685800" y="333375"/>
            <a:ext cx="7772400" cy="230346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Истоками джаза считаются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5" name="Rectangle 10"/>
          <p:cNvSpPr txBox="1">
            <a:spLocks noChangeArrowheads="1"/>
          </p:cNvSpPr>
          <p:nvPr/>
        </p:nvSpPr>
        <p:spPr>
          <a:xfrm>
            <a:off x="6000760" y="2357430"/>
            <a:ext cx="2519362" cy="15128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Блюзы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Рэгтаймы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Спиричуэлсы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Tx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12" descr="j033692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71678"/>
            <a:ext cx="4071965" cy="4214842"/>
          </a:xfrm>
          <a:prstGeom prst="ellipse">
            <a:avLst/>
          </a:prstGeom>
          <a:ln w="190500" cap="rnd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6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6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6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Блюз</a:t>
            </a:r>
            <a:endParaRPr lang="ru-RU" dirty="0"/>
          </a:p>
        </p:txBody>
      </p:sp>
      <p:pic>
        <p:nvPicPr>
          <p:cNvPr id="4" name="Содержимое 3" descr="поют блюз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6132" y="1497545"/>
            <a:ext cx="3929188" cy="5073994"/>
          </a:xfrm>
          <a:prstGeom prst="roundRect">
            <a:avLst>
              <a:gd name="adj" fmla="val 16667"/>
            </a:avLst>
          </a:prstGeom>
          <a:ln>
            <a:solidFill>
              <a:schemeClr val="bg1">
                <a:lumMod val="95000"/>
                <a:lumOff val="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214942" y="928670"/>
            <a:ext cx="35719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bg1"/>
                </a:solidFill>
              </a:rPr>
              <a:t>Блюз является представителем светского </a:t>
            </a:r>
            <a:r>
              <a:rPr lang="ru-RU" sz="2400" dirty="0" err="1" smtClean="0">
                <a:solidFill>
                  <a:schemeClr val="bg1"/>
                </a:solidFill>
              </a:rPr>
              <a:t>музицирования</a:t>
            </a:r>
            <a:r>
              <a:rPr lang="ru-RU" sz="2400" dirty="0" smtClean="0">
                <a:solidFill>
                  <a:schemeClr val="bg1"/>
                </a:solidFill>
              </a:rPr>
              <a:t> американских </a:t>
            </a:r>
            <a:r>
              <a:rPr lang="ru-RU" sz="2400" dirty="0" err="1" smtClean="0">
                <a:solidFill>
                  <a:schemeClr val="bg1"/>
                </a:solidFill>
              </a:rPr>
              <a:t>негров</a:t>
            </a:r>
            <a:r>
              <a:rPr lang="ru-RU" sz="2400" dirty="0" smtClean="0">
                <a:solidFill>
                  <a:schemeClr val="bg1"/>
                </a:solidFill>
              </a:rPr>
              <a:t>, появившегося задолго до джаза. В сущности, он оказывается аналогом баллад, завезенных переселенцами из Старого Света, но с характерными афроамериканскими чертами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357818" y="2071678"/>
            <a:ext cx="3571900" cy="38576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Со своей стороны, европейская музыка внесла свой богатый вклад в будущий синтез: мелодические построения с ведущим голосом,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ладовые </a:t>
            </a:r>
            <a:r>
              <a:rPr lang="ru-RU" dirty="0" err="1" smtClean="0">
                <a:solidFill>
                  <a:schemeClr val="bg1"/>
                </a:solidFill>
              </a:rPr>
              <a:t>мажор-минорные</a:t>
            </a:r>
            <a:r>
              <a:rPr lang="ru-RU" dirty="0" smtClean="0">
                <a:solidFill>
                  <a:schemeClr val="bg1"/>
                </a:solidFill>
              </a:rPr>
              <a:t> стандарты,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 гармонические возможности и многое другое.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http://www.top4man.ru/UserFiles/cinema%20litra%20musik/jazz-bel.jpg"/>
          <p:cNvPicPr>
            <a:picLocks/>
          </p:cNvPicPr>
          <p:nvPr/>
        </p:nvPicPr>
        <p:blipFill>
          <a:blip r:embed="rId3" cstate="print"/>
          <a:srcRect l="4706" r="1176"/>
          <a:stretch>
            <a:fillRect/>
          </a:stretch>
        </p:blipFill>
        <p:spPr bwMode="auto">
          <a:xfrm>
            <a:off x="285720" y="1928802"/>
            <a:ext cx="5286412" cy="4286280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custDataLst>
      <p:tags r:id="rId1"/>
    </p:custDataLst>
  </p:cSld>
  <p:clrMapOvr>
    <a:masterClrMapping/>
  </p:clrMapOvr>
  <p:transition spd="med" advClick="0" advTm="13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5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|2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793</TotalTime>
  <Words>368</Words>
  <Application>Microsoft Office PowerPoint</Application>
  <PresentationFormat>Экран (4:3)</PresentationFormat>
  <Paragraphs>57</Paragraphs>
  <Slides>21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Д Ж А З</vt:lpstr>
      <vt:lpstr>Инструменты джаза</vt:lpstr>
      <vt:lpstr>Возникновение </vt:lpstr>
      <vt:lpstr>Музыка для африканцев имеет в большей степени, чем для европейца, прикладное значение.</vt:lpstr>
      <vt:lpstr>Слайд 5</vt:lpstr>
      <vt:lpstr>Духовные песни негров</vt:lpstr>
      <vt:lpstr>Слайд 7</vt:lpstr>
      <vt:lpstr>Блюз</vt:lpstr>
      <vt:lpstr>Слайд 9</vt:lpstr>
      <vt:lpstr> Луи Армстронг</vt:lpstr>
      <vt:lpstr>Слайд 11</vt:lpstr>
      <vt:lpstr>Слайд 12</vt:lpstr>
      <vt:lpstr>Элла Фицджеральд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 Ж А З</dc:title>
  <dc:creator>Admin</dc:creator>
  <cp:lastModifiedBy>Admin</cp:lastModifiedBy>
  <cp:revision>134</cp:revision>
  <dcterms:created xsi:type="dcterms:W3CDTF">2009-11-21T19:46:54Z</dcterms:created>
  <dcterms:modified xsi:type="dcterms:W3CDTF">2009-11-29T16:35:22Z</dcterms:modified>
</cp:coreProperties>
</file>