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23.12.2009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23.12.2009</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23.12.2009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23.12.2009</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23.12.2009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23.12.2009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23.12.2009</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23.12.2009</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23.12.2009</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42910" y="2819400"/>
            <a:ext cx="8001056" cy="3252806"/>
          </a:xfrm>
        </p:spPr>
        <p:txBody>
          <a:bodyPr>
            <a:normAutofit/>
          </a:bodyPr>
          <a:lstStyle/>
          <a:p>
            <a:pPr algn="l"/>
            <a:r>
              <a:rPr lang="ru-RU" dirty="0" smtClean="0"/>
              <a:t>Цели: </a:t>
            </a:r>
          </a:p>
          <a:p>
            <a:pPr algn="l"/>
            <a:r>
              <a:rPr lang="ru-RU" dirty="0" smtClean="0"/>
              <a:t>формирование  нравственной культуры, понимание значения таких нравственных категорий, как дружба и любовь в </a:t>
            </a:r>
            <a:r>
              <a:rPr lang="ru-RU" smtClean="0"/>
              <a:t>жизни человека, </a:t>
            </a:r>
            <a:r>
              <a:rPr lang="ru-RU" dirty="0" smtClean="0"/>
              <a:t>их многоликость, многогранность, многозначность;</a:t>
            </a:r>
          </a:p>
          <a:p>
            <a:pPr algn="l"/>
            <a:r>
              <a:rPr lang="ru-RU" dirty="0" smtClean="0"/>
              <a:t>показать систему отношений с окружающими людьми; </a:t>
            </a:r>
          </a:p>
          <a:p>
            <a:pPr algn="l"/>
            <a:r>
              <a:rPr lang="ru-RU" dirty="0" smtClean="0"/>
              <a:t>научить определять для себя значимые личностные ценности; </a:t>
            </a:r>
          </a:p>
          <a:p>
            <a:pPr algn="l"/>
            <a:r>
              <a:rPr lang="ru-RU" dirty="0" smtClean="0"/>
              <a:t>совершенствовать навыки общения.</a:t>
            </a:r>
          </a:p>
          <a:p>
            <a:pPr algn="l"/>
            <a:endParaRPr lang="ru-RU" dirty="0"/>
          </a:p>
        </p:txBody>
      </p:sp>
      <p:sp>
        <p:nvSpPr>
          <p:cNvPr id="2" name="Заголовок 1"/>
          <p:cNvSpPr>
            <a:spLocks noGrp="1"/>
          </p:cNvSpPr>
          <p:nvPr>
            <p:ph type="ctrTitle"/>
          </p:nvPr>
        </p:nvSpPr>
        <p:spPr/>
        <p:txBody>
          <a:bodyPr>
            <a:normAutofit fontScale="90000"/>
          </a:bodyPr>
          <a:lstStyle/>
          <a:p>
            <a:r>
              <a:rPr lang="ru-RU" b="1" dirty="0" smtClean="0"/>
              <a:t>Тема: Поговорим как взрослые о дружбе и любви.</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500034" y="2743200"/>
            <a:ext cx="7348566" cy="3543320"/>
          </a:xfrm>
        </p:spPr>
        <p:txBody>
          <a:bodyPr>
            <a:normAutofit/>
          </a:bodyPr>
          <a:lstStyle/>
          <a:p>
            <a:r>
              <a:rPr lang="ru-RU" dirty="0" smtClean="0"/>
              <a:t>а) Познакомьтесь с размышлениями о дружбе современного писателя Феликса Кривина и попробуйте ответить на такие вопросы:</a:t>
            </a:r>
          </a:p>
          <a:p>
            <a:r>
              <a:rPr lang="ru-RU" dirty="0" smtClean="0"/>
              <a:t>Для чего человеку нужен друг?</a:t>
            </a:r>
          </a:p>
          <a:p>
            <a:r>
              <a:rPr lang="ru-RU" dirty="0" smtClean="0"/>
              <a:t>Почему рельсы всегда рядом?</a:t>
            </a:r>
          </a:p>
          <a:p>
            <a:r>
              <a:rPr lang="ru-RU" dirty="0" smtClean="0"/>
              <a:t>Рельсы всегда рядом, но никогда не встречаются. Хотелось бы встретиться, но не позволяют дела: каждый рельс несет на себе половину трамвая. И не расходятся они потому же: ведь если один хоть на минуточку отлучится, другому придется нести на себе целый трамвай.</a:t>
            </a:r>
          </a:p>
          <a:p>
            <a:endParaRPr lang="ru-RU" dirty="0"/>
          </a:p>
        </p:txBody>
      </p:sp>
      <p:sp>
        <p:nvSpPr>
          <p:cNvPr id="3" name="Заголовок 2"/>
          <p:cNvSpPr>
            <a:spLocks noGrp="1"/>
          </p:cNvSpPr>
          <p:nvPr>
            <p:ph type="title"/>
          </p:nvPr>
        </p:nvSpPr>
        <p:spPr>
          <a:xfrm>
            <a:off x="722313" y="533400"/>
            <a:ext cx="7772400" cy="1252526"/>
          </a:xfrm>
        </p:spPr>
        <p:txBody>
          <a:bodyPr/>
          <a:lstStyle/>
          <a:p>
            <a:pPr algn="just"/>
            <a:r>
              <a:rPr lang="ru-RU" b="1" dirty="0" smtClean="0"/>
              <a:t>  Размышления о дружбе</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28596" y="2428868"/>
            <a:ext cx="8286808" cy="3714776"/>
          </a:xfrm>
        </p:spPr>
        <p:txBody>
          <a:bodyPr>
            <a:normAutofit/>
          </a:bodyPr>
          <a:lstStyle/>
          <a:p>
            <a:r>
              <a:rPr lang="ru-RU" dirty="0" smtClean="0"/>
              <a:t>б) В чем смысл отрывка сонета В. Шекспира?</a:t>
            </a:r>
          </a:p>
          <a:p>
            <a:r>
              <a:rPr lang="ru-RU" dirty="0" smtClean="0"/>
              <a:t>     Настоящий друг везде</a:t>
            </a:r>
          </a:p>
          <a:p>
            <a:r>
              <a:rPr lang="ru-RU" dirty="0" smtClean="0"/>
              <a:t>     Верен - в счастье и в беде;</a:t>
            </a:r>
          </a:p>
          <a:p>
            <a:r>
              <a:rPr lang="ru-RU" dirty="0" smtClean="0"/>
              <a:t>    Грусть твоя его тревожит,</a:t>
            </a:r>
          </a:p>
          <a:p>
            <a:r>
              <a:rPr lang="ru-RU" dirty="0" smtClean="0"/>
              <a:t>    Ты не спишь - он спать не может,</a:t>
            </a:r>
          </a:p>
          <a:p>
            <a:r>
              <a:rPr lang="ru-RU" dirty="0" smtClean="0"/>
              <a:t>    И во всем без дальних слов</a:t>
            </a:r>
          </a:p>
          <a:p>
            <a:r>
              <a:rPr lang="ru-RU" dirty="0" smtClean="0"/>
              <a:t>    Он помочь тебе готов.</a:t>
            </a:r>
          </a:p>
          <a:p>
            <a:r>
              <a:rPr lang="ru-RU" dirty="0" smtClean="0"/>
              <a:t>    Да, по действиям несходны</a:t>
            </a:r>
          </a:p>
          <a:p>
            <a:r>
              <a:rPr lang="ru-RU" dirty="0" smtClean="0"/>
              <a:t>    Верный друг и льстец негодный.</a:t>
            </a:r>
          </a:p>
          <a:p>
            <a:r>
              <a:rPr lang="ru-RU" dirty="0" smtClean="0"/>
              <a:t>                                                     В. Шекспир</a:t>
            </a:r>
          </a:p>
          <a:p>
            <a:r>
              <a:rPr lang="ru-RU" dirty="0" smtClean="0"/>
              <a:t>Чем вы руководствуетесь, выбирая друга?</a:t>
            </a:r>
          </a:p>
          <a:p>
            <a:endParaRPr lang="ru-RU" dirty="0"/>
          </a:p>
        </p:txBody>
      </p:sp>
      <p:sp>
        <p:nvSpPr>
          <p:cNvPr id="3" name="Заголовок 2"/>
          <p:cNvSpPr>
            <a:spLocks noGrp="1"/>
          </p:cNvSpPr>
          <p:nvPr>
            <p:ph type="title"/>
          </p:nvPr>
        </p:nvSpPr>
        <p:spPr/>
        <p:txBody>
          <a:bodyPr/>
          <a:lstStyle/>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4294967295"/>
          </p:nvPr>
        </p:nvSpPr>
        <p:spPr>
          <a:xfrm>
            <a:off x="357158" y="571480"/>
            <a:ext cx="8072467" cy="6000792"/>
          </a:xfrm>
        </p:spPr>
        <p:txBody>
          <a:bodyPr>
            <a:normAutofit fontScale="92500" lnSpcReduction="20000"/>
          </a:bodyPr>
          <a:lstStyle/>
          <a:p>
            <a:pPr>
              <a:buNone/>
            </a:pPr>
            <a:r>
              <a:rPr lang="ru-RU" dirty="0" smtClean="0"/>
              <a:t>с) Радость в мой дом пришла. Поздравляют друзья.</a:t>
            </a:r>
          </a:p>
          <a:p>
            <a:pPr>
              <a:buNone/>
            </a:pPr>
            <a:r>
              <a:rPr lang="ru-RU" dirty="0" smtClean="0"/>
              <a:t>    Лишь один, почему-то не выдержав искуса,</a:t>
            </a:r>
          </a:p>
          <a:p>
            <a:pPr>
              <a:buNone/>
            </a:pPr>
            <a:r>
              <a:rPr lang="ru-RU" dirty="0" smtClean="0"/>
              <a:t>                    Помрачнел</a:t>
            </a:r>
          </a:p>
          <a:p>
            <a:pPr>
              <a:buNone/>
            </a:pPr>
            <a:r>
              <a:rPr lang="ru-RU" dirty="0" smtClean="0"/>
              <a:t>И, потухшую трубку грызя, наблюдает за радостью искоса.</a:t>
            </a:r>
          </a:p>
          <a:p>
            <a:pPr>
              <a:buNone/>
            </a:pPr>
            <a:r>
              <a:rPr lang="ru-RU" dirty="0" smtClean="0"/>
              <a:t>Ну, а если б несчастье со мной стряслось,</a:t>
            </a:r>
          </a:p>
          <a:p>
            <a:pPr>
              <a:buNone/>
            </a:pPr>
            <a:r>
              <a:rPr lang="ru-RU" dirty="0" smtClean="0"/>
              <a:t>Если б  в душу недуги вонзились, как лезвия,</a:t>
            </a:r>
          </a:p>
          <a:p>
            <a:pPr>
              <a:buNone/>
            </a:pPr>
            <a:r>
              <a:rPr lang="ru-RU" dirty="0" smtClean="0"/>
              <a:t>С радостью к моему изголовью склонился б,</a:t>
            </a:r>
          </a:p>
          <a:p>
            <a:pPr>
              <a:buNone/>
            </a:pPr>
            <a:r>
              <a:rPr lang="ru-RU" dirty="0" smtClean="0"/>
              <a:t>Небось, сокрушаясь и соболезнуя.</a:t>
            </a:r>
          </a:p>
          <a:p>
            <a:pPr>
              <a:buNone/>
            </a:pPr>
            <a:r>
              <a:rPr lang="ru-RU" dirty="0" smtClean="0"/>
              <a:t>Часто дружба, к своей устремившись звезде,</a:t>
            </a:r>
          </a:p>
          <a:p>
            <a:pPr>
              <a:buNone/>
            </a:pPr>
            <a:r>
              <a:rPr lang="ru-RU" dirty="0" smtClean="0"/>
              <a:t>Вдруг замрет на каком-то градусе…</a:t>
            </a:r>
          </a:p>
          <a:p>
            <a:pPr>
              <a:buNone/>
            </a:pPr>
            <a:r>
              <a:rPr lang="ru-RU" dirty="0" smtClean="0"/>
              <a:t>Кто сказал:</a:t>
            </a:r>
          </a:p>
          <a:p>
            <a:pPr>
              <a:buNone/>
            </a:pPr>
            <a:r>
              <a:rPr lang="ru-RU" dirty="0" smtClean="0"/>
              <a:t>Человек познается в беде? Человек раскрывается в радости!</a:t>
            </a:r>
          </a:p>
          <a:p>
            <a:pPr>
              <a:buNone/>
            </a:pPr>
            <a:r>
              <a:rPr lang="ru-RU" dirty="0" smtClean="0"/>
              <a:t>                                                                   Л. </a:t>
            </a:r>
            <a:r>
              <a:rPr lang="ru-RU" dirty="0" err="1" smtClean="0"/>
              <a:t>Вышеславский</a:t>
            </a:r>
            <a:endParaRPr lang="ru-RU"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285720" y="2743200"/>
            <a:ext cx="8501122" cy="3543320"/>
          </a:xfrm>
        </p:spPr>
        <p:txBody>
          <a:bodyPr>
            <a:normAutofit fontScale="92500" lnSpcReduction="10000"/>
          </a:bodyPr>
          <a:lstStyle/>
          <a:p>
            <a:r>
              <a:rPr lang="ru-RU" dirty="0" smtClean="0"/>
              <a:t> «Хотя многие говорят, что дружбы нет на свете, хочу заявить: есть! Дружба – это великое чувство. Дружить – значит, доверять.  Доверять самое сокровенное, заветное. Только настоящий друг всегда поймет, в беде и в радости не подведет. Другом может быть отец, мама, сверстник и соседка по парте. Другом может стать незнакомый человек – вдвое старше и моложе тебя. Но у дружбы есть глаза и уши, сердце и душа, поэтому дружбы достоин не всякий. Дружба – удел избранных. Я выбираю дружбу.</a:t>
            </a:r>
          </a:p>
          <a:p>
            <a:r>
              <a:rPr lang="ru-RU" dirty="0" smtClean="0"/>
              <a:t>   Дорожу, охраняю ее. Дружба сильная, крепкая, и в то же время хрупкая, нежная. </a:t>
            </a:r>
          </a:p>
          <a:p>
            <a:r>
              <a:rPr lang="ru-RU" dirty="0" smtClean="0"/>
              <a:t>   Осторожно! Я несу дружбу. Я пронесу ее через всю жизнь. Друг нашел меня. Я не потеряю ее. Она моя. </a:t>
            </a:r>
            <a:r>
              <a:rPr lang="ru-RU" smtClean="0"/>
              <a:t>Она наша»  16лет</a:t>
            </a:r>
            <a:endParaRPr lang="ru-RU" dirty="0"/>
          </a:p>
        </p:txBody>
      </p:sp>
      <p:sp>
        <p:nvSpPr>
          <p:cNvPr id="4" name="Заголовок 3"/>
          <p:cNvSpPr>
            <a:spLocks noGrp="1"/>
          </p:cNvSpPr>
          <p:nvPr>
            <p:ph type="title"/>
          </p:nvPr>
        </p:nvSpPr>
        <p:spPr>
          <a:xfrm>
            <a:off x="722313" y="785794"/>
            <a:ext cx="7772400" cy="1714512"/>
          </a:xfrm>
        </p:spPr>
        <p:txBody>
          <a:bodyPr>
            <a:normAutofit fontScale="90000"/>
          </a:bodyPr>
          <a:lstStyle/>
          <a:p>
            <a:r>
              <a:rPr lang="ru-RU" b="1" dirty="0" smtClean="0"/>
              <a:t>  Из сочинений сверстников.  «Дружба». Эссе</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4294967295"/>
          </p:nvPr>
        </p:nvSpPr>
        <p:spPr>
          <a:xfrm>
            <a:off x="214282" y="500042"/>
            <a:ext cx="8572560" cy="5786458"/>
          </a:xfrm>
        </p:spPr>
        <p:txBody>
          <a:bodyPr>
            <a:normAutofit/>
          </a:bodyPr>
          <a:lstStyle/>
          <a:p>
            <a:pPr>
              <a:buNone/>
            </a:pPr>
            <a:r>
              <a:rPr lang="ru-RU" dirty="0" smtClean="0"/>
              <a:t>                                     Вещи забываются,</a:t>
            </a:r>
          </a:p>
          <a:p>
            <a:pPr>
              <a:buNone/>
            </a:pPr>
            <a:r>
              <a:rPr lang="ru-RU" dirty="0" smtClean="0"/>
              <a:t>                                     Когда им находят замену.</a:t>
            </a:r>
          </a:p>
          <a:p>
            <a:pPr>
              <a:buNone/>
            </a:pPr>
            <a:r>
              <a:rPr lang="ru-RU" dirty="0" smtClean="0"/>
              <a:t>                                     А друга забывать нельзя:</a:t>
            </a:r>
          </a:p>
          <a:p>
            <a:pPr>
              <a:buNone/>
            </a:pPr>
            <a:r>
              <a:rPr lang="ru-RU" dirty="0" smtClean="0"/>
              <a:t>                                     Ему не </a:t>
            </a:r>
            <a:r>
              <a:rPr lang="ru-RU" smtClean="0"/>
              <a:t>найдется </a:t>
            </a:r>
            <a:r>
              <a:rPr lang="ru-RU" smtClean="0"/>
              <a:t>замена.</a:t>
            </a:r>
            <a:endParaRPr lang="ru-RU" dirty="0" smtClean="0"/>
          </a:p>
          <a:p>
            <a:pPr>
              <a:buNone/>
            </a:pPr>
            <a:r>
              <a:rPr lang="ru-RU" i="1" dirty="0" smtClean="0"/>
              <a:t>                                                      </a:t>
            </a:r>
            <a:endParaRPr lang="ru-RU" dirty="0" smtClean="0"/>
          </a:p>
          <a:p>
            <a:r>
              <a:rPr lang="ru-RU" dirty="0" smtClean="0"/>
              <a:t>Человек, которому не нужны стихи – человек без прошлого.</a:t>
            </a:r>
          </a:p>
          <a:p>
            <a:r>
              <a:rPr lang="ru-RU" dirty="0" smtClean="0"/>
              <a:t>Человек, которому не нужна природа – человек без будущего.</a:t>
            </a:r>
          </a:p>
          <a:p>
            <a:r>
              <a:rPr lang="ru-RU" dirty="0" smtClean="0"/>
              <a:t>Человек, которому не нужен друг – это человек без настоящего, без прошлого и будущего.</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214282" y="2743200"/>
            <a:ext cx="8715436" cy="3543320"/>
          </a:xfrm>
        </p:spPr>
        <p:txBody>
          <a:bodyPr>
            <a:normAutofit/>
          </a:bodyPr>
          <a:lstStyle/>
          <a:p>
            <a:r>
              <a:rPr lang="ru-RU" sz="2400" dirty="0" smtClean="0"/>
              <a:t>Каждая пословица, поговорка, стихотворение, мудрое высказывание может быть эпиграфом урока. В конце урока вы сами предложите один или несколько своих вариантов. Какое сравнение, по вашему мнению, более точно выражает содержание понятий дружба и любовь. </a:t>
            </a:r>
          </a:p>
          <a:p>
            <a:endParaRPr lang="ru-RU" dirty="0"/>
          </a:p>
        </p:txBody>
      </p:sp>
      <p:sp>
        <p:nvSpPr>
          <p:cNvPr id="3" name="Заголовок 2"/>
          <p:cNvSpPr>
            <a:spLocks noGrp="1"/>
          </p:cNvSpPr>
          <p:nvPr>
            <p:ph type="title"/>
          </p:nvPr>
        </p:nvSpPr>
        <p:spPr>
          <a:xfrm>
            <a:off x="722313" y="-714404"/>
            <a:ext cx="7772400" cy="3357586"/>
          </a:xfrm>
        </p:spPr>
        <p:txBody>
          <a:bodyPr>
            <a:normAutofit/>
          </a:bodyPr>
          <a:lstStyle/>
          <a:p>
            <a:r>
              <a:rPr lang="ru-RU" sz="2800" b="1" dirty="0" smtClean="0"/>
              <a:t>Представьте подобранные к уроку пословицы, поговорки, стихи, мудрые высказывания, презентации.</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57158" y="2743200"/>
            <a:ext cx="8786842" cy="3543320"/>
          </a:xfrm>
        </p:spPr>
        <p:txBody>
          <a:bodyPr>
            <a:normAutofit/>
          </a:bodyPr>
          <a:lstStyle/>
          <a:p>
            <a:r>
              <a:rPr lang="ru-RU" dirty="0" smtClean="0"/>
              <a:t>Инструкция: нарисовать себя:</a:t>
            </a:r>
          </a:p>
          <a:p>
            <a:pPr>
              <a:buFontTx/>
              <a:buChar char="-"/>
            </a:pPr>
            <a:r>
              <a:rPr lang="ru-RU" dirty="0" smtClean="0"/>
              <a:t>такими, как есть;</a:t>
            </a:r>
          </a:p>
          <a:p>
            <a:pPr>
              <a:buFontTx/>
              <a:buChar char="-"/>
            </a:pPr>
            <a:endParaRPr lang="ru-RU" dirty="0" smtClean="0"/>
          </a:p>
          <a:p>
            <a:r>
              <a:rPr lang="ru-RU" dirty="0" smtClean="0"/>
              <a:t>-такими, какими хотели бы быть;</a:t>
            </a:r>
          </a:p>
          <a:p>
            <a:endParaRPr lang="ru-RU" dirty="0" smtClean="0"/>
          </a:p>
          <a:p>
            <a:r>
              <a:rPr lang="ru-RU" dirty="0" smtClean="0"/>
              <a:t>-такими, какими вас видят другие люди.</a:t>
            </a:r>
          </a:p>
          <a:p>
            <a:endParaRPr lang="ru-RU" dirty="0" smtClean="0"/>
          </a:p>
          <a:p>
            <a:r>
              <a:rPr lang="ru-RU" dirty="0" smtClean="0"/>
              <a:t>  Чем вызваны расхождения и представления о том, каким ты хотел бы быть и каким  тебя  видят другие, с тем, какой ты есть на самом деле.</a:t>
            </a:r>
          </a:p>
          <a:p>
            <a:endParaRPr lang="ru-RU" dirty="0"/>
          </a:p>
        </p:txBody>
      </p:sp>
      <p:sp>
        <p:nvSpPr>
          <p:cNvPr id="3" name="Заголовок 2"/>
          <p:cNvSpPr>
            <a:spLocks noGrp="1"/>
          </p:cNvSpPr>
          <p:nvPr>
            <p:ph type="title"/>
          </p:nvPr>
        </p:nvSpPr>
        <p:spPr/>
        <p:txBody>
          <a:bodyPr>
            <a:normAutofit fontScale="90000"/>
          </a:bodyPr>
          <a:lstStyle/>
          <a:p>
            <a:r>
              <a:rPr lang="ru-RU" b="1" dirty="0" smtClean="0"/>
              <a:t>«Я – реальный, идеальный, глазами других».</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57158" y="2743200"/>
            <a:ext cx="8501122" cy="3614758"/>
          </a:xfrm>
        </p:spPr>
        <p:txBody>
          <a:bodyPr/>
          <a:lstStyle/>
          <a:p>
            <a:pPr>
              <a:buFontTx/>
              <a:buChar char="-"/>
            </a:pPr>
            <a:r>
              <a:rPr lang="ru-RU" dirty="0" smtClean="0"/>
              <a:t>Главное, что я хотел(а) бы в себе изменить, это…</a:t>
            </a:r>
          </a:p>
          <a:p>
            <a:pPr>
              <a:buFontTx/>
              <a:buChar char="-"/>
            </a:pPr>
            <a:endParaRPr lang="ru-RU" dirty="0" smtClean="0"/>
          </a:p>
          <a:p>
            <a:pPr>
              <a:buFontTx/>
              <a:buChar char="-"/>
            </a:pPr>
            <a:r>
              <a:rPr lang="ru-RU" dirty="0" smtClean="0"/>
              <a:t>Я больше всего ценю в своих друзьях…</a:t>
            </a:r>
          </a:p>
          <a:p>
            <a:pPr>
              <a:buFontTx/>
              <a:buChar char="-"/>
            </a:pPr>
            <a:endParaRPr lang="ru-RU" dirty="0" smtClean="0"/>
          </a:p>
          <a:p>
            <a:r>
              <a:rPr lang="ru-RU" dirty="0" smtClean="0"/>
              <a:t>-Мои друзья больше всего признают во мне такое качество, как….</a:t>
            </a:r>
          </a:p>
          <a:p>
            <a:endParaRPr lang="ru-RU" dirty="0"/>
          </a:p>
        </p:txBody>
      </p:sp>
      <p:sp>
        <p:nvSpPr>
          <p:cNvPr id="3" name="Заголовок 2"/>
          <p:cNvSpPr>
            <a:spLocks noGrp="1"/>
          </p:cNvSpPr>
          <p:nvPr>
            <p:ph type="title"/>
          </p:nvPr>
        </p:nvSpPr>
        <p:spPr/>
        <p:txBody>
          <a:bodyPr/>
          <a:lstStyle/>
          <a:p>
            <a:r>
              <a:rPr lang="ru-RU" b="1" dirty="0" smtClean="0"/>
              <a:t>Закончи предложение:</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4294967295"/>
          </p:nvPr>
        </p:nvSpPr>
        <p:spPr>
          <a:xfrm>
            <a:off x="0" y="1214422"/>
            <a:ext cx="9144000" cy="5214953"/>
          </a:xfrm>
        </p:spPr>
        <p:txBody>
          <a:bodyPr>
            <a:normAutofit fontScale="92500"/>
          </a:bodyPr>
          <a:lstStyle/>
          <a:p>
            <a:r>
              <a:rPr lang="ru-RU" dirty="0" smtClean="0"/>
              <a:t>10  Тест.  Каждый человек - часть какого-то коллектива: он - гражданин своей  страны, он - одноклассник, он - член семьи, он, как правило, имеет друзей и компанию. У компании есть масса средств воздействия. Каждый подросток попадает в поток интересов и влияния своих друзей и компании. Недаром говориться: </a:t>
            </a:r>
            <a:r>
              <a:rPr lang="ru-RU" i="1" dirty="0" smtClean="0"/>
              <a:t>«С кем поведешься, от того и наберешься».</a:t>
            </a:r>
            <a:endParaRPr lang="ru-RU" dirty="0" smtClean="0"/>
          </a:p>
          <a:p>
            <a:r>
              <a:rPr lang="ru-RU" dirty="0" smtClean="0"/>
              <a:t>От влияния друзей и среды зависит очень многое. Бывает, что человек попадает в окружение, и, если у него нет силы воли, достаточно мужества, чтобы вырваться оттуда, он может «пропасть». Есть пословица: </a:t>
            </a:r>
            <a:r>
              <a:rPr lang="ru-RU" i="1" dirty="0" smtClean="0"/>
              <a:t>«Скажи, кто твой друг, и я скажу, кто ты».</a:t>
            </a:r>
            <a:endParaRPr lang="ru-RU" dirty="0" smtClean="0"/>
          </a:p>
          <a:p>
            <a:endParaRPr lang="ru-RU" dirty="0"/>
          </a:p>
        </p:txBody>
      </p:sp>
      <p:sp>
        <p:nvSpPr>
          <p:cNvPr id="3" name="Заголовок 2"/>
          <p:cNvSpPr>
            <a:spLocks noGrp="1"/>
          </p:cNvSpPr>
          <p:nvPr>
            <p:ph type="title" idx="4294967295"/>
          </p:nvPr>
        </p:nvSpPr>
        <p:spPr>
          <a:xfrm>
            <a:off x="214282" y="533400"/>
            <a:ext cx="7643866" cy="681022"/>
          </a:xfrm>
        </p:spPr>
        <p:txBody>
          <a:bodyPr/>
          <a:lstStyle/>
          <a:p>
            <a:r>
              <a:rPr lang="ru-RU" dirty="0" smtClean="0"/>
              <a:t>  Тест</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14282" y="357166"/>
            <a:ext cx="892971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28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 Вспомните вашего лучшего друга. Какие из перечисленных ниже качеств вы цените в нем/ней больше всего: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 надежность, он/она никогда не подведет;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б) солидарность, он/она всегда будет только на вашей стороне;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 чуткость, он/она всегда знает о вашем настроении прежде, чем вы о нем      поведаете;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г) верность он/она всегда с вами, чего бы вы ни сделали;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совместимость, вам хорошо в его/ее компании.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642910" y="571480"/>
            <a:ext cx="7858180" cy="400110"/>
          </a:xfrm>
          <a:prstGeom prst="rect">
            <a:avLst/>
          </a:prstGeom>
        </p:spPr>
        <p:txBody>
          <a:bodyPr wrap="square">
            <a:spAutoFit/>
          </a:bodyPr>
          <a:lstStyle/>
          <a:p>
            <a:r>
              <a:rPr lang="ru-RU" sz="2000" dirty="0" smtClean="0"/>
              <a:t>Тест. Отметьте в каждом вопросе один из вариантов ответа: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285720" y="2743200"/>
            <a:ext cx="8643998" cy="3757634"/>
          </a:xfrm>
        </p:spPr>
        <p:txBody>
          <a:bodyPr>
            <a:normAutofit fontScale="62500" lnSpcReduction="20000"/>
          </a:bodyPr>
          <a:lstStyle/>
          <a:p>
            <a:pPr algn="l"/>
            <a:r>
              <a:rPr lang="ru-RU" sz="1900" dirty="0" smtClean="0"/>
              <a:t>1  Организация творческих групп.</a:t>
            </a:r>
          </a:p>
          <a:p>
            <a:pPr algn="l"/>
            <a:r>
              <a:rPr lang="ru-RU" sz="1900" dirty="0" smtClean="0"/>
              <a:t>2  Поиск пословиц, поговорок, высказываний о дружбе, о любви.</a:t>
            </a:r>
          </a:p>
          <a:p>
            <a:pPr algn="l"/>
            <a:r>
              <a:rPr lang="ru-RU" sz="1900" dirty="0" smtClean="0"/>
              <a:t>3  Сочинения-рассуждения о дружбе, о любви.</a:t>
            </a:r>
          </a:p>
          <a:p>
            <a:pPr algn="l"/>
            <a:r>
              <a:rPr lang="ru-RU" sz="1900" dirty="0" smtClean="0"/>
              <a:t>    Родственные души или вариации на тему: «Мои друзья в моем классе»</a:t>
            </a:r>
          </a:p>
          <a:p>
            <a:pPr algn="l"/>
            <a:r>
              <a:rPr lang="ru-RU" sz="1900" dirty="0" smtClean="0"/>
              <a:t>    «Влюбленность или любовь», «Дружба. Любовь. Какой мы ее видим»,             «Невыдуманные истории»</a:t>
            </a:r>
          </a:p>
          <a:p>
            <a:pPr algn="l"/>
            <a:r>
              <a:rPr lang="ru-RU" sz="1900" dirty="0" smtClean="0"/>
              <a:t>4  Собственные стихи.</a:t>
            </a:r>
          </a:p>
          <a:p>
            <a:pPr algn="l"/>
            <a:r>
              <a:rPr lang="ru-RU" sz="1900" dirty="0" smtClean="0"/>
              <a:t>5  Презентации. Проекты.</a:t>
            </a:r>
          </a:p>
          <a:p>
            <a:pPr algn="l"/>
            <a:r>
              <a:rPr lang="ru-RU" sz="1900" dirty="0" smtClean="0"/>
              <a:t>6 </a:t>
            </a:r>
            <a:r>
              <a:rPr lang="ru-RU" sz="1900" dirty="0" err="1" smtClean="0"/>
              <a:t>Синквейн</a:t>
            </a:r>
            <a:r>
              <a:rPr lang="ru-RU" sz="1900" dirty="0" smtClean="0"/>
              <a:t> со словом «дружба» и «любовь»</a:t>
            </a:r>
          </a:p>
          <a:p>
            <a:pPr algn="l"/>
            <a:r>
              <a:rPr lang="ru-RU" sz="1900" dirty="0" smtClean="0"/>
              <a:t>                                                   существительное</a:t>
            </a:r>
          </a:p>
          <a:p>
            <a:pPr algn="l"/>
            <a:r>
              <a:rPr lang="ru-RU" sz="1900" dirty="0" smtClean="0"/>
              <a:t>                          прилагательное                     </a:t>
            </a:r>
            <a:r>
              <a:rPr lang="ru-RU" sz="1900" dirty="0" err="1" smtClean="0"/>
              <a:t>прилагательное</a:t>
            </a:r>
            <a:endParaRPr lang="ru-RU" sz="1900" dirty="0" smtClean="0"/>
          </a:p>
          <a:p>
            <a:pPr algn="l"/>
            <a:r>
              <a:rPr lang="ru-RU" sz="1900" dirty="0" smtClean="0"/>
              <a:t>                             глагол                  </a:t>
            </a:r>
            <a:r>
              <a:rPr lang="ru-RU" sz="1900" dirty="0" err="1" smtClean="0"/>
              <a:t>глагол</a:t>
            </a:r>
            <a:r>
              <a:rPr lang="ru-RU" sz="1900" dirty="0" smtClean="0"/>
              <a:t>                  </a:t>
            </a:r>
            <a:r>
              <a:rPr lang="ru-RU" sz="1900" dirty="0" err="1" smtClean="0"/>
              <a:t>глагол</a:t>
            </a:r>
            <a:endParaRPr lang="ru-RU" sz="1900" dirty="0" smtClean="0"/>
          </a:p>
          <a:p>
            <a:pPr algn="l"/>
            <a:r>
              <a:rPr lang="ru-RU" sz="1900" dirty="0" smtClean="0"/>
              <a:t>                                                           фраза</a:t>
            </a:r>
          </a:p>
          <a:p>
            <a:pPr algn="l"/>
            <a:r>
              <a:rPr lang="ru-RU" sz="1900" dirty="0" smtClean="0"/>
              <a:t>                                              существительное (вывод) </a:t>
            </a:r>
          </a:p>
          <a:p>
            <a:pPr algn="l"/>
            <a:r>
              <a:rPr lang="ru-RU" sz="1900" dirty="0" smtClean="0"/>
              <a:t>7  Картотека или своеобразная антология дружбы и любви, используя мудрые мысли, афоризмы, стихи отрывки произведений, пословицы, поговорки, собственные рассуждения….</a:t>
            </a:r>
          </a:p>
          <a:p>
            <a:pPr algn="l"/>
            <a:r>
              <a:rPr lang="ru-RU" dirty="0" smtClean="0"/>
              <a:t>     </a:t>
            </a:r>
          </a:p>
          <a:p>
            <a:pPr algn="l"/>
            <a:endParaRPr lang="ru-RU" dirty="0"/>
          </a:p>
        </p:txBody>
      </p:sp>
      <p:sp>
        <p:nvSpPr>
          <p:cNvPr id="3" name="Заголовок 2"/>
          <p:cNvSpPr>
            <a:spLocks noGrp="1"/>
          </p:cNvSpPr>
          <p:nvPr>
            <p:ph type="title"/>
          </p:nvPr>
        </p:nvSpPr>
        <p:spPr>
          <a:xfrm>
            <a:off x="722313" y="533400"/>
            <a:ext cx="7772400" cy="823898"/>
          </a:xfrm>
        </p:spPr>
        <p:txBody>
          <a:bodyPr>
            <a:normAutofit/>
          </a:bodyPr>
          <a:lstStyle/>
          <a:p>
            <a:r>
              <a:rPr lang="ru-RU" sz="3600" b="1" dirty="0" smtClean="0"/>
              <a:t>Предварительная подготовка</a:t>
            </a:r>
            <a:endParaRPr lang="ru-RU"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357166"/>
            <a:ext cx="835824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a:t>
            </a:r>
            <a:r>
              <a:rPr kumimoji="0" lang="ru-RU" sz="4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Сколько у вас было друзей в первые  10 лет жизни:</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 ни одного;</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б) один;</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 двое</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г) трое;</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a:t>
            </a:r>
            <a:r>
              <a:rPr kumimoji="0" lang="ru-RU"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четверо и больше.</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57158" y="0"/>
            <a:ext cx="7929586"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endParaRPr lang="ru-RU" sz="4400" b="1" dirty="0" smtClean="0">
              <a:latin typeface="Calibri" pitchFamily="34" charset="0"/>
              <a:ea typeface="Calibri" pitchFamily="34" charset="0"/>
              <a:cs typeface="Times New Roman" pitchFamily="18" charset="0"/>
            </a:endParaRPr>
          </a:p>
          <a:p>
            <a:pPr lvl="0" fontAlgn="base">
              <a:spcBef>
                <a:spcPct val="0"/>
              </a:spcBef>
              <a:spcAft>
                <a:spcPct val="0"/>
              </a:spcAft>
            </a:pPr>
            <a:r>
              <a:rPr lang="ru-RU" sz="4400" b="1" dirty="0" smtClean="0">
                <a:latin typeface="Calibri" pitchFamily="34" charset="0"/>
                <a:ea typeface="Calibri" pitchFamily="34" charset="0"/>
                <a:cs typeface="Times New Roman" pitchFamily="18" charset="0"/>
              </a:rPr>
              <a:t>3) Ск</a:t>
            </a:r>
            <a:r>
              <a:rPr kumimoji="0" lang="ru-RU" sz="4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олько ваших друзей знакомы друг с другом:</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 все;</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б) почти все;</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 не все;</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г) немногие;</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a:t>
            </a: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4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двое или </a:t>
            </a: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никто.</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85720" y="0"/>
            <a:ext cx="864399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3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 Какое качество, на ваш взгляд, является главным для того, чтобы быть другом?</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 внимательно выслушивать жалобы на ваши беды;</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б) избавлять от одиночества;</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 доставлять удовольствие от общения;</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г) всегда быть на вашей стороне;</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a:t>
            </a: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оказывать вам практическую помощь или давать вам совет каждый раз, когда вы в этом нуждаетесь.</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42844" y="0"/>
            <a:ext cx="900115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3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 Что вы считаете наиболее важным в дружбе:</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 оказать поддержку в любой ситуации;</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б) готовность дать совет, когда в нем есть потребность;</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 изъявлять желание давать совет, когда об этом не просят;</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г) следить за тем, чтобы никогда не давать советов;</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a:t>
            </a: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всегда быть готовым выслушать.</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44301" y="-636489"/>
            <a:ext cx="1679947" cy="307777"/>
          </a:xfrm>
          <a:prstGeom prst="rect">
            <a:avLst/>
          </a:prstGeom>
        </p:spPr>
        <p:txBody>
          <a:bodyPr wrap="none">
            <a:spAutoFit/>
          </a:bodyPr>
          <a:lstStyle/>
          <a:p>
            <a:pPr lvl="0" fontAlgn="base">
              <a:spcBef>
                <a:spcPct val="0"/>
              </a:spcBef>
              <a:spcAft>
                <a:spcPct val="0"/>
              </a:spcAft>
            </a:pPr>
            <a:r>
              <a:rPr lang="ru-RU" sz="1400" dirty="0" smtClean="0">
                <a:solidFill>
                  <a:prstClr val="black"/>
                </a:solidFill>
                <a:latin typeface="Calibri" pitchFamily="34" charset="0"/>
                <a:ea typeface="Calibri" pitchFamily="34" charset="0"/>
                <a:cs typeface="Times New Roman" pitchFamily="18" charset="0"/>
              </a:rPr>
              <a:t>Подсчитайте баллы</a:t>
            </a:r>
            <a:endParaRPr lang="ru-RU" sz="1100" dirty="0" smtClean="0">
              <a:solidFill>
                <a:prstClr val="black"/>
              </a:solidFill>
              <a:latin typeface="Arial" pitchFamily="34" charset="0"/>
              <a:cs typeface="Arial" pitchFamily="34" charset="0"/>
            </a:endParaRPr>
          </a:p>
        </p:txBody>
      </p:sp>
      <p:sp>
        <p:nvSpPr>
          <p:cNvPr id="34818" name="Rectangle 2"/>
          <p:cNvSpPr>
            <a:spLocks noChangeArrowheads="1"/>
          </p:cNvSpPr>
          <p:nvPr/>
        </p:nvSpPr>
        <p:spPr bwMode="auto">
          <a:xfrm>
            <a:off x="285720" y="1000108"/>
            <a:ext cx="857256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Подсчитайте баллы</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а           б          в          г             </a:t>
            </a:r>
            <a:r>
              <a:rPr kumimoji="0" lang="ru-RU" sz="4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1        10         5         15         0           20</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2        0           5        10         15          20</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3       15          20      10          5           0</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4        10         15       20         0           5</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5        15         5          0         10          20</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571472" y="857232"/>
            <a:ext cx="771530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Результаты:</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От 0 до 30 баллов</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Вы уверенны в способностях быть наилучшим из друзей - вот только в этом надо убедить других. Но в глубине души вы понимаете, что настоящих друзей у вас не очень много.</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От 35 до  50 баллов</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Ваши друзья не так уж плохи, но вы порой проявляете эгоизм, когда сталкиваются ваши и их интересы. Представьте себя на их месте.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14282" y="357166"/>
            <a:ext cx="871543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От 55 до 75 баллов.</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Вы самый лучший из возможных друзей - внимательный, великодушный, верный, полный сочувствия, но не рабски преданный. Ваши друзья знают, что на вас всегда можно положиться, и вы готовы уделить время тому, чтобы попытаться их понять.</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От 80 до  100 баллов.</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Вероятно, вы хотели бы считать себя самым лучшим из друзей, но вы таковым не являетесь. Вы хороший друг, но вашей дружбе не хватает взаимной поддержки. Попытайтесь больше понравиться самому себе и осмельтесь хоть раз отказать кому-нибудь в просьбе! У вас не хватает любви к себе!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500034" y="285728"/>
            <a:ext cx="771530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Tx/>
              <a:buAutoNum type="arabicPlain" startAt="11"/>
              <a:tabLst/>
            </a:pPr>
            <a:r>
              <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Подведение итогов. «Законы дружбы. Какими им быть». Законы дружбы </a:t>
            </a:r>
          </a:p>
          <a:p>
            <a:pPr marL="514350" marR="0" lvl="0" indent="-514350" algn="l" defTabSz="914400" rtl="0" eaLnBrk="1" fontAlgn="base" latinLnBrk="0" hangingPunct="1">
              <a:lnSpc>
                <a:spcPct val="100000"/>
              </a:lnSpc>
              <a:spcBef>
                <a:spcPct val="0"/>
              </a:spcBef>
              <a:spcAft>
                <a:spcPct val="0"/>
              </a:spcAft>
              <a:buClrTx/>
              <a:buSzTx/>
              <a:tabLst/>
            </a:pPr>
            <a:r>
              <a:rPr lang="ru-RU" sz="2800" b="1" dirty="0" smtClean="0">
                <a:latin typeface="Calibri" pitchFamily="34" charset="0"/>
                <a:ea typeface="Calibri" pitchFamily="34" charset="0"/>
                <a:cs typeface="Times New Roman" pitchFamily="18" charset="0"/>
              </a:rPr>
              <a:t>                  </a:t>
            </a:r>
            <a:r>
              <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В.А. Сухомлинского:</a:t>
            </a:r>
          </a:p>
          <a:p>
            <a:pPr marL="514350" marR="0" lvl="0" indent="-514350" algn="l" defTabSz="914400" rtl="0" eaLnBrk="1" fontAlgn="base" latinLnBrk="0" hangingPunct="1">
              <a:lnSpc>
                <a:spcPct val="100000"/>
              </a:lnSpc>
              <a:spcBef>
                <a:spcPct val="0"/>
              </a:spcBef>
              <a:spcAft>
                <a:spcPct val="0"/>
              </a:spcAft>
              <a:buClrTx/>
              <a:buSzTx/>
              <a:buFontTx/>
              <a:buAutoNum type="arabicPlain" startAt="11"/>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Не оставляйте</a:t>
            </a:r>
            <a:r>
              <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друга в беде.</a:t>
            </a:r>
            <a:r>
              <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Отвернуться от друга в тяжелую для него минуту – значит нравственно готовить себя к предательству.</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Дружба – это нравственное обогащение человека. Обретая надежного друга, ты умножишь свои силы, становишься морально чище, богаче, красивее.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14282" y="571480"/>
            <a:ext cx="87154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Дружба – это вера в человека и требовательность к нему. Чем глубже твоя вера, тем выше должна быть требовательность, тем больше ты обязан, должен.</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Быть требовательным в дружбе – значит иметь мужество разорвать ее, если друг предаст то, во имя чего построена дружба. Беспринципность опустошает дружбу.</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Умей сделать так, чтобы вас с другом объединяло единство духа, идеалов. Подлинная дружба охраняет от эгоизма, учит презирать корыстолюбие.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533400"/>
            <a:ext cx="7772400" cy="1752592"/>
          </a:xfrm>
        </p:spPr>
        <p:txBody>
          <a:bodyPr>
            <a:noAutofit/>
          </a:bodyPr>
          <a:lstStyle/>
          <a:p>
            <a:r>
              <a:rPr lang="ru-RU" sz="3200" b="1" dirty="0" smtClean="0"/>
              <a:t>  Кодекс истинного друга. Нравственные качества личности.</a:t>
            </a:r>
            <a:r>
              <a:rPr lang="ru-RU" sz="3200" dirty="0" smtClean="0"/>
              <a:t/>
            </a:r>
            <a:br>
              <a:rPr lang="ru-RU" sz="3200" dirty="0" smtClean="0"/>
            </a:br>
            <a:endParaRPr lang="ru-RU" sz="3200" dirty="0"/>
          </a:p>
        </p:txBody>
      </p:sp>
      <p:sp>
        <p:nvSpPr>
          <p:cNvPr id="3" name="Текст 2"/>
          <p:cNvSpPr>
            <a:spLocks noGrp="1"/>
          </p:cNvSpPr>
          <p:nvPr>
            <p:ph type="body" idx="1"/>
          </p:nvPr>
        </p:nvSpPr>
        <p:spPr>
          <a:xfrm>
            <a:off x="428596" y="2743200"/>
            <a:ext cx="8358246" cy="3471882"/>
          </a:xfrm>
        </p:spPr>
        <p:txBody>
          <a:bodyPr/>
          <a:lstStyle/>
          <a:p>
            <a:r>
              <a:rPr lang="ru-RU" sz="2800" i="1" dirty="0" smtClean="0"/>
              <a:t>Какими качествами, по вашему мнению, должен обладать настоящий друг?</a:t>
            </a:r>
          </a:p>
          <a:p>
            <a:r>
              <a:rPr lang="ru-RU" sz="2800" i="1" dirty="0" smtClean="0"/>
              <a:t> Какие качества признают у вас ваши друзья?</a:t>
            </a:r>
            <a:endParaRPr lang="ru-RU" sz="2800"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285720" y="2743200"/>
            <a:ext cx="8643998" cy="3614758"/>
          </a:xfrm>
        </p:spPr>
        <p:txBody>
          <a:bodyPr>
            <a:normAutofit fontScale="92500" lnSpcReduction="10000"/>
          </a:bodyPr>
          <a:lstStyle/>
          <a:p>
            <a:pPr algn="l"/>
            <a:r>
              <a:rPr lang="ru-RU" dirty="0" smtClean="0"/>
              <a:t>1  Кто такой друг?</a:t>
            </a:r>
          </a:p>
          <a:p>
            <a:pPr algn="l"/>
            <a:r>
              <a:rPr lang="ru-RU" dirty="0" smtClean="0"/>
              <a:t>2  Что такое дружба?</a:t>
            </a:r>
          </a:p>
          <a:p>
            <a:pPr algn="l"/>
            <a:r>
              <a:rPr lang="ru-RU" dirty="0" smtClean="0"/>
              <a:t>3  Для чего человеку нужен друг?</a:t>
            </a:r>
          </a:p>
          <a:p>
            <a:pPr algn="l"/>
            <a:r>
              <a:rPr lang="ru-RU" dirty="0" smtClean="0"/>
              <a:t>4  Какие обязанности налагает дружба?</a:t>
            </a:r>
          </a:p>
          <a:p>
            <a:pPr algn="l"/>
            <a:r>
              <a:rPr lang="ru-RU" dirty="0" smtClean="0"/>
              <a:t>5  У вас есть круг друзей?</a:t>
            </a:r>
          </a:p>
          <a:p>
            <a:pPr algn="l"/>
            <a:r>
              <a:rPr lang="ru-RU" dirty="0" smtClean="0"/>
              <a:t>6  Что вас объединяет? </a:t>
            </a:r>
          </a:p>
          <a:p>
            <a:pPr algn="l"/>
            <a:r>
              <a:rPr lang="ru-RU" dirty="0" smtClean="0"/>
              <a:t>7  Каких друзей вы хотели бы иметь?</a:t>
            </a:r>
          </a:p>
          <a:p>
            <a:pPr algn="l"/>
            <a:r>
              <a:rPr lang="ru-RU" dirty="0" smtClean="0"/>
              <a:t>8  Чего вы ожидаете от своих друзей?</a:t>
            </a:r>
          </a:p>
          <a:p>
            <a:pPr algn="l"/>
            <a:r>
              <a:rPr lang="ru-RU" dirty="0" smtClean="0"/>
              <a:t>9  Какие качества вы больше всего цените в своих друзьях?</a:t>
            </a:r>
          </a:p>
          <a:p>
            <a:pPr algn="l"/>
            <a:r>
              <a:rPr lang="ru-RU" dirty="0" smtClean="0"/>
              <a:t>10 Какие человеческие пороки несовместимы с дружбой?</a:t>
            </a:r>
          </a:p>
          <a:p>
            <a:pPr algn="l"/>
            <a:r>
              <a:rPr lang="ru-RU" dirty="0" smtClean="0"/>
              <a:t>11 Дружбу ищут или ждут?</a:t>
            </a:r>
          </a:p>
          <a:p>
            <a:pPr algn="l"/>
            <a:r>
              <a:rPr lang="ru-RU" dirty="0" smtClean="0"/>
              <a:t>12 Ваш идеал дружбы.</a:t>
            </a:r>
          </a:p>
          <a:p>
            <a:pPr algn="l"/>
            <a:endParaRPr lang="ru-RU" dirty="0"/>
          </a:p>
        </p:txBody>
      </p:sp>
      <p:sp>
        <p:nvSpPr>
          <p:cNvPr id="3" name="Заголовок 2"/>
          <p:cNvSpPr>
            <a:spLocks noGrp="1"/>
          </p:cNvSpPr>
          <p:nvPr>
            <p:ph type="title"/>
          </p:nvPr>
        </p:nvSpPr>
        <p:spPr/>
        <p:txBody>
          <a:bodyPr/>
          <a:lstStyle/>
          <a:p>
            <a:r>
              <a:rPr lang="ru-RU" b="1" dirty="0" smtClean="0"/>
              <a:t>     Анкета: «Как следует дружить».</a:t>
            </a: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58412" y="1357298"/>
            <a:ext cx="500066" cy="71438"/>
          </a:xfrm>
        </p:spPr>
        <p:txBody>
          <a:bodyPr>
            <a:normAutofit fontScale="90000"/>
          </a:bodyPr>
          <a:lstStyle/>
          <a:p>
            <a:r>
              <a:rPr lang="ru-RU" dirty="0" err="1" smtClean="0"/>
              <a:t>р</a:t>
            </a:r>
            <a:endParaRPr lang="ru-RU" dirty="0"/>
          </a:p>
        </p:txBody>
      </p:sp>
      <p:sp>
        <p:nvSpPr>
          <p:cNvPr id="3" name="Текст 2"/>
          <p:cNvSpPr>
            <a:spLocks noGrp="1"/>
          </p:cNvSpPr>
          <p:nvPr>
            <p:ph type="body" idx="1"/>
          </p:nvPr>
        </p:nvSpPr>
        <p:spPr>
          <a:xfrm>
            <a:off x="-857288" y="642918"/>
            <a:ext cx="500066" cy="732974"/>
          </a:xfrm>
        </p:spPr>
        <p:txBody>
          <a:bodyPr/>
          <a:lstStyle/>
          <a:p>
            <a:r>
              <a:rPr lang="ru-RU" dirty="0" err="1" smtClean="0"/>
              <a:t>р</a:t>
            </a:r>
            <a:endParaRPr lang="ru-RU" dirty="0"/>
          </a:p>
        </p:txBody>
      </p:sp>
      <p:sp>
        <p:nvSpPr>
          <p:cNvPr id="4" name="Содержимое 3"/>
          <p:cNvSpPr>
            <a:spLocks noGrp="1"/>
          </p:cNvSpPr>
          <p:nvPr>
            <p:ph sz="quarter" idx="2"/>
          </p:nvPr>
        </p:nvSpPr>
        <p:spPr>
          <a:xfrm>
            <a:off x="301752" y="214290"/>
            <a:ext cx="4041648" cy="6075497"/>
          </a:xfrm>
        </p:spPr>
        <p:txBody>
          <a:bodyPr>
            <a:normAutofit fontScale="85000" lnSpcReduction="20000"/>
          </a:bodyPr>
          <a:lstStyle/>
          <a:p>
            <a:r>
              <a:rPr lang="ru-RU" dirty="0" smtClean="0"/>
              <a:t> воспитанность </a:t>
            </a:r>
          </a:p>
          <a:p>
            <a:r>
              <a:rPr lang="ru-RU" dirty="0" smtClean="0"/>
              <a:t> доброта</a:t>
            </a:r>
          </a:p>
          <a:p>
            <a:pPr>
              <a:buNone/>
            </a:pPr>
            <a:r>
              <a:rPr lang="ru-RU" dirty="0" smtClean="0"/>
              <a:t>    отзывчивость</a:t>
            </a:r>
          </a:p>
          <a:p>
            <a:r>
              <a:rPr lang="ru-RU" dirty="0" smtClean="0"/>
              <a:t>надежность</a:t>
            </a:r>
          </a:p>
          <a:p>
            <a:r>
              <a:rPr lang="ru-RU" dirty="0" smtClean="0"/>
              <a:t>верность</a:t>
            </a:r>
          </a:p>
          <a:p>
            <a:r>
              <a:rPr lang="ru-RU" dirty="0" smtClean="0"/>
              <a:t>не завидуя радоваться успеху</a:t>
            </a:r>
          </a:p>
          <a:p>
            <a:r>
              <a:rPr lang="ru-RU" dirty="0" smtClean="0"/>
              <a:t>безоглядность в помощи</a:t>
            </a:r>
          </a:p>
          <a:p>
            <a:r>
              <a:rPr lang="ru-RU" dirty="0" smtClean="0"/>
              <a:t>самоотверженность</a:t>
            </a:r>
          </a:p>
          <a:p>
            <a:r>
              <a:rPr lang="ru-RU" dirty="0" smtClean="0"/>
              <a:t>ответственность </a:t>
            </a:r>
          </a:p>
          <a:p>
            <a:r>
              <a:rPr lang="ru-RU" dirty="0" smtClean="0"/>
              <a:t>образованность</a:t>
            </a:r>
          </a:p>
          <a:p>
            <a:r>
              <a:rPr lang="ru-RU" dirty="0" smtClean="0"/>
              <a:t>независимость</a:t>
            </a:r>
          </a:p>
          <a:p>
            <a:r>
              <a:rPr lang="ru-RU" dirty="0" smtClean="0"/>
              <a:t>уверенность в себе</a:t>
            </a:r>
          </a:p>
          <a:p>
            <a:r>
              <a:rPr lang="ru-RU" dirty="0" smtClean="0"/>
              <a:t>непримиримость  к недостаткам в себе и других</a:t>
            </a:r>
          </a:p>
          <a:p>
            <a:r>
              <a:rPr lang="ru-RU" dirty="0" smtClean="0"/>
              <a:t>стремление к совершенству</a:t>
            </a:r>
          </a:p>
          <a:p>
            <a:endParaRPr lang="ru-RU" dirty="0"/>
          </a:p>
        </p:txBody>
      </p:sp>
      <p:sp>
        <p:nvSpPr>
          <p:cNvPr id="5" name="Текст 4"/>
          <p:cNvSpPr>
            <a:spLocks noGrp="1"/>
          </p:cNvSpPr>
          <p:nvPr>
            <p:ph type="body" sz="half" idx="3"/>
          </p:nvPr>
        </p:nvSpPr>
        <p:spPr>
          <a:xfrm>
            <a:off x="9786974" y="1785926"/>
            <a:ext cx="403453" cy="731520"/>
          </a:xfrm>
        </p:spPr>
        <p:txBody>
          <a:bodyPr/>
          <a:lstStyle/>
          <a:p>
            <a:r>
              <a:rPr lang="ru-RU" dirty="0" smtClean="0"/>
              <a:t>л</a:t>
            </a:r>
            <a:endParaRPr lang="ru-RU" dirty="0"/>
          </a:p>
        </p:txBody>
      </p:sp>
      <p:sp>
        <p:nvSpPr>
          <p:cNvPr id="6" name="Содержимое 5"/>
          <p:cNvSpPr>
            <a:spLocks noGrp="1"/>
          </p:cNvSpPr>
          <p:nvPr>
            <p:ph sz="quarter" idx="4"/>
          </p:nvPr>
        </p:nvSpPr>
        <p:spPr>
          <a:xfrm>
            <a:off x="4800600" y="285728"/>
            <a:ext cx="4038600" cy="6007847"/>
          </a:xfrm>
        </p:spPr>
        <p:txBody>
          <a:bodyPr>
            <a:normAutofit fontScale="92500"/>
          </a:bodyPr>
          <a:lstStyle/>
          <a:p>
            <a:r>
              <a:rPr lang="ru-RU" dirty="0" smtClean="0"/>
              <a:t>обдуманные решения</a:t>
            </a:r>
          </a:p>
          <a:p>
            <a:r>
              <a:rPr lang="ru-RU" dirty="0" smtClean="0"/>
              <a:t>самоконтроль</a:t>
            </a:r>
          </a:p>
          <a:p>
            <a:r>
              <a:rPr lang="ru-RU" dirty="0" smtClean="0"/>
              <a:t>смелость в отстаивании мнения и взглядов</a:t>
            </a:r>
          </a:p>
          <a:p>
            <a:r>
              <a:rPr lang="ru-RU" dirty="0" smtClean="0"/>
              <a:t>независимость суждений и оценок</a:t>
            </a:r>
          </a:p>
          <a:p>
            <a:r>
              <a:rPr lang="ru-RU" dirty="0" smtClean="0"/>
              <a:t>твердая воля</a:t>
            </a:r>
          </a:p>
          <a:p>
            <a:r>
              <a:rPr lang="ru-RU" dirty="0" smtClean="0"/>
              <a:t>терпимость</a:t>
            </a:r>
          </a:p>
          <a:p>
            <a:r>
              <a:rPr lang="ru-RU" dirty="0" smtClean="0"/>
              <a:t>смелость действий</a:t>
            </a:r>
          </a:p>
          <a:p>
            <a:r>
              <a:rPr lang="ru-RU" dirty="0" smtClean="0"/>
              <a:t>понимание другого</a:t>
            </a:r>
          </a:p>
          <a:p>
            <a:r>
              <a:rPr lang="ru-RU" dirty="0" smtClean="0"/>
              <a:t>уважение другого</a:t>
            </a:r>
          </a:p>
          <a:p>
            <a:r>
              <a:rPr lang="ru-RU" dirty="0" smtClean="0"/>
              <a:t>честность </a:t>
            </a:r>
          </a:p>
          <a:p>
            <a:r>
              <a:rPr lang="ru-RU" dirty="0" smtClean="0"/>
              <a:t>чуткость</a:t>
            </a:r>
          </a:p>
          <a:p>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85720" y="428604"/>
            <a:ext cx="885828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умение прощать </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«Прощение – удел сильных. Слабые никогда не прощают». (М. </a:t>
            </a:r>
            <a:r>
              <a:rPr kumimoji="0" lang="ru-RU" sz="3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Ганди).</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С юных лет приучайся прощать проступки ближнего и никогда не прощай своих собственных» (А.В. Суворов).</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Не отвечая на вопрос, задумайтесь: Можете ли сами соответствовать понятию «ДРУГ»</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85720" y="214290"/>
            <a:ext cx="864399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Размышления  ваших сверстников о любви.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«Вы знаете, что такое любовь?</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Вы слышали, как она плачет по ночам?</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 может, вы видели, как она движется по  планете, овладевая сердцами мальчиков и девочек, девушек и юношей, мужчин и женщин?</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Может, вы ловили на себе ее взгляд: быстрый, неуловимый или долгий, смотрящий вам прямо в душу?</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Вы знаете, где она обитает?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 может это она приходит к вам в образе прекрасной феи?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Все мы ищем ответ на вопрос, что такое любовь.</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Любовь – это, наверное, прекрасная страна, где правят счастье, добро, надежда, взаимопонимание. А  может, любовь - это горечь разлуки, несбывшиеся мечты, слезы, обиды; душа, которая кричит: «Помоги!»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 как вы представляете любовь? Для вас это легкий флирт? Или страсть, сжигающая вас дотла? Или долгие ожидания встречи? Внезапный звонок после ссоры? Или чувство, вы проносите через всю жизнь, боясь расплескать драгоценные капли?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 может, любовь – это дети, соединяющие разлучившиеся сердца?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Вы знаете, что такое любовь?</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Нет, не знаете! Потому что, если бы знали, то это была бы уже не любовь.</a:t>
            </a:r>
            <a:endParaRPr kumimoji="0" lang="ru-RU"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Не пытайтесь дать точное определение любви, а просто ищите каждый свою! Единственную и неповторимую».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14282" y="214290"/>
            <a:ext cx="8429684"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Дискуссия.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ru-RU" sz="2800" dirty="0" smtClean="0">
                <a:latin typeface="Calibri" pitchFamily="34" charset="0"/>
                <a:ea typeface="Calibri" pitchFamily="34" charset="0"/>
                <a:cs typeface="Times New Roman" pitchFamily="18" charset="0"/>
              </a:rPr>
              <a:t>1 </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Любовь или влюбленность – это одно и то же?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ru-RU" sz="2800" dirty="0" smtClean="0">
                <a:latin typeface="Calibri" pitchFamily="34" charset="0"/>
                <a:ea typeface="Calibri" pitchFamily="34" charset="0"/>
                <a:cs typeface="Times New Roman" pitchFamily="18" charset="0"/>
              </a:rPr>
              <a:t>2</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Вы знаете, что такое любовь</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    Слова «любовь» и «жизнь» неразделимы.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 отдельности их разделять нельзя.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Любовь была и есть  преображенье.     В. Сидоров</a:t>
            </a:r>
            <a:endParaRPr lang="ru-RU" sz="28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4   Все начинается с любви…    Р.Рождественский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57158" y="1285860"/>
            <a:ext cx="850112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Составьте картотеку или своеобразную антологию любви, используя  мудрые мысли, афоризмы о любви, отрывки художественных произведений, публицистику, пословицы, поговорки, собственные стихи и рассуждения.</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14282" y="0"/>
            <a:ext cx="8072494"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Д/З: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Создание «Азбуки» нравственности.</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Опережающее задание к следующему уроку:</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История слова «семья».</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Слагаемые тепла и уюта в семье (нравственно-психологический климат).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Своеобразная картотека или антология.</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0"/>
            <a:ext cx="8534400" cy="1214422"/>
          </a:xfrm>
        </p:spPr>
        <p:txBody>
          <a:bodyPr>
            <a:normAutofit/>
          </a:bodyPr>
          <a:lstStyle/>
          <a:p>
            <a:r>
              <a:rPr lang="ru-RU" b="1" dirty="0" smtClean="0"/>
              <a:t> Возможные определения каждого понятия:</a:t>
            </a:r>
            <a:endParaRPr lang="ru-RU" dirty="0"/>
          </a:p>
        </p:txBody>
      </p:sp>
      <p:sp>
        <p:nvSpPr>
          <p:cNvPr id="51201" name="Rectangle 1"/>
          <p:cNvSpPr>
            <a:spLocks noChangeArrowheads="1"/>
          </p:cNvSpPr>
          <p:nvPr/>
        </p:nvSpPr>
        <p:spPr bwMode="auto">
          <a:xfrm>
            <a:off x="214282" y="1428736"/>
            <a:ext cx="842968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Дружба–</a:t>
            </a:r>
            <a:r>
              <a:rPr kumimoji="0" lang="ru-RU"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э</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то устойчивая личная привязанность между людьми,   возникшая на основе единства взглядов, интересов, целей и  выдержавшая проверку временем.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Любовь – </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глубокое чувство человека, направленное на другую личность,         человеческое сообщество, идею.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Любовь – </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чувство глубокой привязанности к кому-либо или к чему-либо.</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Вежливость</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качество, характеризующее поведение человека. Оно    основывается на внимании, доброжелательности, уважении к людям.</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Выдержанность</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умение человека контролировать свои поступки, действовать сообразно своим целям, несмотря на трудности и препятствия.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14282" y="500042"/>
            <a:ext cx="87154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Верность</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качество, характеризующее отношение человека к другим людям в повседневном поведении.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Гордость</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нравственное чувство, которое отражает внутреннее достоинство человека, самодостаточность и независимость личности.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Грубость</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качество личности человека, которое характеризуется следующими признаками: отсутствие доброжелательности к людям, раздражительность, бестактность, невнимание к интересам других людей.</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Доверие</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отношение к человеку или к группе людей, основанное на убежденности и их правоте.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Заносчивость</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негативное отношение человека к людям, которое появляется в высокомерии, неоправданной переоценке своих личностных качеств.</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285720" y="642918"/>
            <a:ext cx="835824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Искренность</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качество, характеризующее человека и его действия. Искренний человек честен с собой  и другими людьми.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Нравственная культура</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показатель того, насколько требования нравственных законов жизни воплотились в поступках человека.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Милосердие</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принцип поведения человека,  основанный на сочувствии, сострадании и готовности делать добрые дела.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Патриотизм</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нравственный принцип, которым руководствуется человек, уважающий историческое прошлое своего народа, гордится его движениями, небезучастен к интересам своего народа, считает независимость и свободу своей страны и личности главной ценностью.</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14282" y="857232"/>
            <a:ext cx="871543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Правдивость</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качество характера человека, которое появляется в адекватной оценке людей и явлений окружающей действительностью.</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Способность к прощению</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качество характера человека, появляющееся в умении забыть обиду и не ставить человеку в вину дурную мысль или плохой поступок.</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Скромность</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качество характера человека, появляющееся в умении адекватно оценивать свои личностные качества и не выпячивать их перед другими людьми.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Совесть</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способность человека к осуществлению нравственного самоконтроля.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Сострадание</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умение проникнуться чужим состраданием и горем, соединенное с желанием помочь в его преодолении.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285720" y="2743200"/>
            <a:ext cx="8501122" cy="3471882"/>
          </a:xfrm>
        </p:spPr>
        <p:txBody>
          <a:bodyPr>
            <a:normAutofit fontScale="92500" lnSpcReduction="20000"/>
          </a:bodyPr>
          <a:lstStyle/>
          <a:p>
            <a:pPr algn="l"/>
            <a:r>
              <a:rPr lang="ru-RU" dirty="0" smtClean="0"/>
              <a:t>1  Преданный, понимающий, надежный, честный (80%)</a:t>
            </a:r>
          </a:p>
          <a:p>
            <a:pPr algn="l"/>
            <a:r>
              <a:rPr lang="ru-RU" dirty="0" smtClean="0"/>
              <a:t>2  Глубокое чувство, доверие, понимание (70%)</a:t>
            </a:r>
          </a:p>
          <a:p>
            <a:pPr algn="l"/>
            <a:r>
              <a:rPr lang="ru-RU" dirty="0" smtClean="0"/>
              <a:t>3  Поддержка, помощь, опора (90%)</a:t>
            </a:r>
          </a:p>
          <a:p>
            <a:pPr algn="l"/>
            <a:r>
              <a:rPr lang="ru-RU" dirty="0" smtClean="0"/>
              <a:t>4  Верность, уважение, честность, взаимопонимание (80%)</a:t>
            </a:r>
          </a:p>
          <a:p>
            <a:pPr algn="l"/>
            <a:r>
              <a:rPr lang="ru-RU" dirty="0" smtClean="0"/>
              <a:t>5  Да – 100%</a:t>
            </a:r>
          </a:p>
          <a:p>
            <a:pPr algn="l"/>
            <a:r>
              <a:rPr lang="ru-RU" dirty="0" smtClean="0"/>
              <a:t>6  Общие интересы, взаимопонимание (90%)</a:t>
            </a:r>
          </a:p>
          <a:p>
            <a:pPr algn="l"/>
            <a:r>
              <a:rPr lang="ru-RU" dirty="0" smtClean="0"/>
              <a:t>7  Верных, надежных, честных, настоящих (90%)</a:t>
            </a:r>
          </a:p>
          <a:p>
            <a:pPr algn="l"/>
            <a:r>
              <a:rPr lang="ru-RU" dirty="0" smtClean="0"/>
              <a:t>8  Верность, поддержка (60%)</a:t>
            </a:r>
          </a:p>
          <a:p>
            <a:pPr algn="l"/>
            <a:r>
              <a:rPr lang="ru-RU" dirty="0" smtClean="0"/>
              <a:t>9  Честность, понимание, доброта, юмор (80%)</a:t>
            </a:r>
          </a:p>
          <a:p>
            <a:pPr algn="l"/>
            <a:r>
              <a:rPr lang="ru-RU" dirty="0" smtClean="0"/>
              <a:t>10 Ложь, подлость, предательство, зависть (90%)</a:t>
            </a:r>
          </a:p>
          <a:p>
            <a:pPr algn="l"/>
            <a:r>
              <a:rPr lang="ru-RU" dirty="0" smtClean="0"/>
              <a:t>11 Ищут и ждут (60%)</a:t>
            </a:r>
          </a:p>
          <a:p>
            <a:pPr algn="l"/>
            <a:r>
              <a:rPr lang="ru-RU" dirty="0" smtClean="0"/>
              <a:t>12 Надежность, честность, поддержка (70%)  </a:t>
            </a:r>
          </a:p>
          <a:p>
            <a:pPr algn="l"/>
            <a:endParaRPr lang="ru-RU" dirty="0"/>
          </a:p>
        </p:txBody>
      </p:sp>
      <p:sp>
        <p:nvSpPr>
          <p:cNvPr id="3" name="Заголовок 2"/>
          <p:cNvSpPr>
            <a:spLocks noGrp="1"/>
          </p:cNvSpPr>
          <p:nvPr>
            <p:ph type="title"/>
          </p:nvPr>
        </p:nvSpPr>
        <p:spPr>
          <a:xfrm>
            <a:off x="722313" y="285728"/>
            <a:ext cx="7772400" cy="1285884"/>
          </a:xfrm>
        </p:spPr>
        <p:txBody>
          <a:bodyPr/>
          <a:lstStyle/>
          <a:p>
            <a:r>
              <a:rPr lang="ru-RU" dirty="0" smtClean="0"/>
              <a:t>Результаты:</a:t>
            </a: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785786" y="1071546"/>
            <a:ext cx="778674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Трудолюбие</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качество личности, которое проявляется в отношении у трудовой деятельности. Оно характеризуется степенью проявляемого усердия, старания человека.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Тактичность</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степень проявления вежливости человека по отношению к другим людям.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Честь</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качество личности человека, требующее от него проявления принципиальности, правдивости, верности принятым обязательствам, искренности.</a:t>
            </a:r>
            <a:r>
              <a:rPr kumimoji="0" lang="ru-RU"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285720" y="2714620"/>
            <a:ext cx="8643998" cy="3500462"/>
          </a:xfrm>
        </p:spPr>
        <p:txBody>
          <a:bodyPr>
            <a:normAutofit/>
          </a:bodyPr>
          <a:lstStyle/>
          <a:p>
            <a:pPr algn="l"/>
            <a:r>
              <a:rPr lang="ru-RU" sz="2000" dirty="0" smtClean="0"/>
              <a:t>Вы 8 лет вместе и гораздо больше, чем просто одноклассники. Обращаясь друг к другу, назовите по одному слову, ассоциирующемуся у вас с понятием «друг». Упражнение «Мне приятно тебе сказать…» Найдите особые слова, не повторяйтесь, ведь каждый индивидуален.</a:t>
            </a:r>
          </a:p>
          <a:p>
            <a:pPr algn="l"/>
            <a:r>
              <a:rPr lang="ru-RU" sz="2000" dirty="0" smtClean="0"/>
              <a:t>   Нарисуйте словесный портрет друга.</a:t>
            </a:r>
          </a:p>
          <a:p>
            <a:pPr algn="l"/>
            <a:endParaRPr lang="ru-RU" dirty="0"/>
          </a:p>
        </p:txBody>
      </p:sp>
      <p:sp>
        <p:nvSpPr>
          <p:cNvPr id="3" name="Заголовок 2"/>
          <p:cNvSpPr>
            <a:spLocks noGrp="1"/>
          </p:cNvSpPr>
          <p:nvPr>
            <p:ph type="title"/>
          </p:nvPr>
        </p:nvSpPr>
        <p:spPr/>
        <p:txBody>
          <a:bodyPr>
            <a:normAutofit fontScale="90000"/>
          </a:bodyPr>
          <a:lstStyle/>
          <a:p>
            <a:r>
              <a:rPr lang="ru-RU" b="1" dirty="0" smtClean="0"/>
              <a:t>  Составьте </a:t>
            </a:r>
            <a:r>
              <a:rPr lang="ru-RU" b="1" dirty="0" err="1" smtClean="0"/>
              <a:t>ассоциограммы</a:t>
            </a:r>
            <a:r>
              <a:rPr lang="ru-RU" b="1" dirty="0" smtClean="0"/>
              <a:t> на слово «друг».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500034" y="2743200"/>
            <a:ext cx="8001056" cy="3329006"/>
          </a:xfrm>
        </p:spPr>
        <p:txBody>
          <a:bodyPr>
            <a:normAutofit/>
          </a:bodyPr>
          <a:lstStyle/>
          <a:p>
            <a:r>
              <a:rPr lang="ru-RU" sz="1800" dirty="0" smtClean="0"/>
              <a:t>Каждому человеку в жизни нужен друг. Когда друзей нет, то человек пытается их обрести. Многие газеты сейчас печатают объявления тех, кто желает найти друзей. Мы попытаемся с вами тоже составить такое объявление. Вы можете рассказать немного о себе, указать свои увлечения, любимые занятия. Объявление не должно быть большим, но старайтесь писать искренне. По окончании урока сдать.</a:t>
            </a:r>
          </a:p>
          <a:p>
            <a:endParaRPr lang="ru-RU" dirty="0"/>
          </a:p>
        </p:txBody>
      </p:sp>
      <p:sp>
        <p:nvSpPr>
          <p:cNvPr id="3" name="Заголовок 2"/>
          <p:cNvSpPr>
            <a:spLocks noGrp="1"/>
          </p:cNvSpPr>
          <p:nvPr>
            <p:ph type="title"/>
          </p:nvPr>
        </p:nvSpPr>
        <p:spPr>
          <a:xfrm>
            <a:off x="928662" y="357166"/>
            <a:ext cx="7772400" cy="1714512"/>
          </a:xfrm>
        </p:spPr>
        <p:txBody>
          <a:bodyPr>
            <a:normAutofit fontScale="90000"/>
          </a:bodyPr>
          <a:lstStyle/>
          <a:p>
            <a:pPr algn="just"/>
            <a:r>
              <a:rPr lang="ru-RU" b="1" dirty="0" smtClean="0"/>
              <a:t>    Игра. «Объявление «Ищу друга».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22313" y="214290"/>
            <a:ext cx="7772400" cy="2000264"/>
          </a:xfrm>
        </p:spPr>
        <p:txBody>
          <a:bodyPr>
            <a:noAutofit/>
          </a:bodyPr>
          <a:lstStyle/>
          <a:p>
            <a:r>
              <a:rPr lang="ru-RU" sz="3200" b="1" dirty="0" smtClean="0"/>
              <a:t>Рассмотрите на схемах классификацию некоторых качеств личности. Проанализируйте их.</a:t>
            </a:r>
            <a:endParaRPr lang="ru-RU" sz="3200" dirty="0"/>
          </a:p>
        </p:txBody>
      </p:sp>
      <p:sp>
        <p:nvSpPr>
          <p:cNvPr id="6" name="TextBox 5"/>
          <p:cNvSpPr txBox="1"/>
          <p:nvPr/>
        </p:nvSpPr>
        <p:spPr>
          <a:xfrm>
            <a:off x="2857488" y="2786058"/>
            <a:ext cx="2643206" cy="461665"/>
          </a:xfrm>
          <a:prstGeom prst="rect">
            <a:avLst/>
          </a:prstGeom>
          <a:noFill/>
          <a:ln>
            <a:solidFill>
              <a:schemeClr val="tx1"/>
            </a:solidFill>
          </a:ln>
        </p:spPr>
        <p:txBody>
          <a:bodyPr wrap="square" rtlCol="0">
            <a:spAutoFit/>
          </a:bodyPr>
          <a:lstStyle/>
          <a:p>
            <a:r>
              <a:rPr lang="ru-RU" sz="2400" b="1" dirty="0" smtClean="0"/>
              <a:t>Приятельские</a:t>
            </a:r>
            <a:endParaRPr lang="ru-RU" sz="2400" b="1" dirty="0"/>
          </a:p>
        </p:txBody>
      </p:sp>
      <p:sp>
        <p:nvSpPr>
          <p:cNvPr id="7" name="TextBox 6"/>
          <p:cNvSpPr txBox="1"/>
          <p:nvPr/>
        </p:nvSpPr>
        <p:spPr>
          <a:xfrm>
            <a:off x="428596" y="4071942"/>
            <a:ext cx="2214578" cy="646331"/>
          </a:xfrm>
          <a:prstGeom prst="rect">
            <a:avLst/>
          </a:prstGeom>
          <a:noFill/>
          <a:ln>
            <a:solidFill>
              <a:schemeClr val="tx1"/>
            </a:solidFill>
          </a:ln>
        </p:spPr>
        <p:txBody>
          <a:bodyPr wrap="square" rtlCol="0">
            <a:spAutoFit/>
          </a:bodyPr>
          <a:lstStyle/>
          <a:p>
            <a:r>
              <a:rPr lang="ru-RU" dirty="0" smtClean="0"/>
              <a:t>Временные узкие связи</a:t>
            </a:r>
            <a:endParaRPr lang="ru-RU" dirty="0"/>
          </a:p>
        </p:txBody>
      </p:sp>
      <p:sp>
        <p:nvSpPr>
          <p:cNvPr id="8" name="TextBox 7"/>
          <p:cNvSpPr txBox="1"/>
          <p:nvPr/>
        </p:nvSpPr>
        <p:spPr>
          <a:xfrm>
            <a:off x="3500430" y="4286256"/>
            <a:ext cx="2428892" cy="923330"/>
          </a:xfrm>
          <a:prstGeom prst="rect">
            <a:avLst/>
          </a:prstGeom>
          <a:noFill/>
          <a:ln>
            <a:solidFill>
              <a:schemeClr val="tx1"/>
            </a:solidFill>
          </a:ln>
        </p:spPr>
        <p:txBody>
          <a:bodyPr wrap="square" rtlCol="0">
            <a:spAutoFit/>
          </a:bodyPr>
          <a:lstStyle/>
          <a:p>
            <a:r>
              <a:rPr lang="ru-RU" dirty="0" smtClean="0"/>
              <a:t>Нет взаимной заинтересованности в судьбе</a:t>
            </a:r>
            <a:endParaRPr lang="ru-RU" dirty="0"/>
          </a:p>
        </p:txBody>
      </p:sp>
      <p:sp>
        <p:nvSpPr>
          <p:cNvPr id="9" name="TextBox 8"/>
          <p:cNvSpPr txBox="1"/>
          <p:nvPr/>
        </p:nvSpPr>
        <p:spPr>
          <a:xfrm>
            <a:off x="6286512" y="4071942"/>
            <a:ext cx="2214578" cy="369332"/>
          </a:xfrm>
          <a:prstGeom prst="rect">
            <a:avLst/>
          </a:prstGeom>
          <a:noFill/>
          <a:ln>
            <a:solidFill>
              <a:schemeClr val="tx1"/>
            </a:solidFill>
          </a:ln>
        </p:spPr>
        <p:txBody>
          <a:bodyPr wrap="square" rtlCol="0">
            <a:spAutoFit/>
          </a:bodyPr>
          <a:lstStyle/>
          <a:p>
            <a:r>
              <a:rPr lang="ru-RU" dirty="0" smtClean="0"/>
              <a:t>Личные симпатии</a:t>
            </a:r>
            <a:endParaRPr lang="ru-RU" dirty="0"/>
          </a:p>
        </p:txBody>
      </p:sp>
      <p:cxnSp>
        <p:nvCxnSpPr>
          <p:cNvPr id="11" name="Прямая со стрелкой 10"/>
          <p:cNvCxnSpPr/>
          <p:nvPr/>
        </p:nvCxnSpPr>
        <p:spPr>
          <a:xfrm rot="5400000">
            <a:off x="2214546" y="3286124"/>
            <a:ext cx="857256"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16200000" flipH="1">
            <a:off x="3929058" y="3714752"/>
            <a:ext cx="107157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5429256" y="3214686"/>
            <a:ext cx="1071570"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4" name="TextBox 3"/>
          <p:cNvSpPr txBox="1"/>
          <p:nvPr/>
        </p:nvSpPr>
        <p:spPr>
          <a:xfrm>
            <a:off x="2857488" y="2786058"/>
            <a:ext cx="2643206" cy="461665"/>
          </a:xfrm>
          <a:prstGeom prst="rect">
            <a:avLst/>
          </a:prstGeom>
          <a:noFill/>
          <a:ln>
            <a:solidFill>
              <a:schemeClr val="tx1"/>
            </a:solidFill>
          </a:ln>
        </p:spPr>
        <p:txBody>
          <a:bodyPr wrap="square" rtlCol="0">
            <a:spAutoFit/>
          </a:bodyPr>
          <a:lstStyle/>
          <a:p>
            <a:r>
              <a:rPr lang="ru-RU" sz="2400" b="1" dirty="0" smtClean="0"/>
              <a:t>Товарищеские</a:t>
            </a:r>
            <a:endParaRPr lang="ru-RU" sz="2400" b="1" dirty="0"/>
          </a:p>
        </p:txBody>
      </p:sp>
      <p:sp>
        <p:nvSpPr>
          <p:cNvPr id="5" name="TextBox 4"/>
          <p:cNvSpPr txBox="1"/>
          <p:nvPr/>
        </p:nvSpPr>
        <p:spPr>
          <a:xfrm>
            <a:off x="357158" y="3857628"/>
            <a:ext cx="2214578" cy="923330"/>
          </a:xfrm>
          <a:prstGeom prst="rect">
            <a:avLst/>
          </a:prstGeom>
          <a:noFill/>
          <a:ln>
            <a:solidFill>
              <a:schemeClr val="tx1"/>
            </a:solidFill>
          </a:ln>
        </p:spPr>
        <p:txBody>
          <a:bodyPr wrap="square" rtlCol="0">
            <a:spAutoFit/>
          </a:bodyPr>
          <a:lstStyle/>
          <a:p>
            <a:r>
              <a:rPr lang="ru-RU" dirty="0" smtClean="0"/>
              <a:t>Взаимный интерес к совместной деятельности</a:t>
            </a:r>
            <a:endParaRPr lang="ru-RU" dirty="0"/>
          </a:p>
        </p:txBody>
      </p:sp>
      <p:sp>
        <p:nvSpPr>
          <p:cNvPr id="6" name="TextBox 5"/>
          <p:cNvSpPr txBox="1"/>
          <p:nvPr/>
        </p:nvSpPr>
        <p:spPr>
          <a:xfrm>
            <a:off x="2857488" y="4071942"/>
            <a:ext cx="1857388" cy="646331"/>
          </a:xfrm>
          <a:prstGeom prst="rect">
            <a:avLst/>
          </a:prstGeom>
          <a:noFill/>
          <a:ln>
            <a:solidFill>
              <a:schemeClr val="tx1"/>
            </a:solidFill>
          </a:ln>
        </p:spPr>
        <p:txBody>
          <a:bodyPr wrap="square" rtlCol="0">
            <a:spAutoFit/>
          </a:bodyPr>
          <a:lstStyle/>
          <a:p>
            <a:r>
              <a:rPr lang="ru-RU" dirty="0" smtClean="0"/>
              <a:t>Постоянная привязанность</a:t>
            </a:r>
            <a:endParaRPr lang="ru-RU" dirty="0"/>
          </a:p>
        </p:txBody>
      </p:sp>
      <p:sp>
        <p:nvSpPr>
          <p:cNvPr id="7" name="TextBox 6"/>
          <p:cNvSpPr txBox="1"/>
          <p:nvPr/>
        </p:nvSpPr>
        <p:spPr>
          <a:xfrm>
            <a:off x="5072066" y="4286256"/>
            <a:ext cx="1928826" cy="369332"/>
          </a:xfrm>
          <a:prstGeom prst="rect">
            <a:avLst/>
          </a:prstGeom>
          <a:noFill/>
          <a:ln>
            <a:solidFill>
              <a:schemeClr val="tx1"/>
            </a:solidFill>
          </a:ln>
        </p:spPr>
        <p:txBody>
          <a:bodyPr wrap="square" rtlCol="0">
            <a:spAutoFit/>
          </a:bodyPr>
          <a:lstStyle/>
          <a:p>
            <a:r>
              <a:rPr lang="ru-RU" dirty="0" smtClean="0"/>
              <a:t>взаимопомощь</a:t>
            </a:r>
            <a:endParaRPr lang="ru-RU" dirty="0"/>
          </a:p>
        </p:txBody>
      </p:sp>
      <p:sp>
        <p:nvSpPr>
          <p:cNvPr id="8" name="TextBox 7"/>
          <p:cNvSpPr txBox="1"/>
          <p:nvPr/>
        </p:nvSpPr>
        <p:spPr>
          <a:xfrm>
            <a:off x="7143768" y="4000504"/>
            <a:ext cx="1571636" cy="923330"/>
          </a:xfrm>
          <a:prstGeom prst="rect">
            <a:avLst/>
          </a:prstGeom>
          <a:noFill/>
          <a:ln>
            <a:solidFill>
              <a:schemeClr val="tx1"/>
            </a:solidFill>
          </a:ln>
        </p:spPr>
        <p:txBody>
          <a:bodyPr wrap="square" rtlCol="0">
            <a:spAutoFit/>
          </a:bodyPr>
          <a:lstStyle/>
          <a:p>
            <a:r>
              <a:rPr lang="ru-RU" dirty="0" smtClean="0"/>
              <a:t>Сходство жизненных взглядов</a:t>
            </a:r>
            <a:endParaRPr lang="ru-RU" dirty="0"/>
          </a:p>
        </p:txBody>
      </p:sp>
      <p:cxnSp>
        <p:nvCxnSpPr>
          <p:cNvPr id="10" name="Прямая со стрелкой 9"/>
          <p:cNvCxnSpPr/>
          <p:nvPr/>
        </p:nvCxnSpPr>
        <p:spPr>
          <a:xfrm rot="10800000" flipV="1">
            <a:off x="2143108" y="3214686"/>
            <a:ext cx="71438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endCxn id="6" idx="0"/>
          </p:cNvCxnSpPr>
          <p:nvPr/>
        </p:nvCxnSpPr>
        <p:spPr>
          <a:xfrm rot="5400000">
            <a:off x="3357554" y="3643314"/>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6200000" flipH="1">
            <a:off x="4893471" y="3464719"/>
            <a:ext cx="107157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5500694" y="3286124"/>
            <a:ext cx="171451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4" name="TextBox 3"/>
          <p:cNvSpPr txBox="1"/>
          <p:nvPr/>
        </p:nvSpPr>
        <p:spPr>
          <a:xfrm>
            <a:off x="3286116" y="2786058"/>
            <a:ext cx="2000264" cy="461665"/>
          </a:xfrm>
          <a:prstGeom prst="rect">
            <a:avLst/>
          </a:prstGeom>
          <a:noFill/>
          <a:ln>
            <a:solidFill>
              <a:schemeClr val="tx1"/>
            </a:solidFill>
          </a:ln>
        </p:spPr>
        <p:txBody>
          <a:bodyPr wrap="square" rtlCol="0">
            <a:spAutoFit/>
          </a:bodyPr>
          <a:lstStyle/>
          <a:p>
            <a:r>
              <a:rPr lang="ru-RU" sz="2400" b="1" dirty="0" smtClean="0"/>
              <a:t>Дружеские</a:t>
            </a:r>
            <a:endParaRPr lang="ru-RU" sz="2400" b="1" dirty="0"/>
          </a:p>
        </p:txBody>
      </p:sp>
      <p:sp>
        <p:nvSpPr>
          <p:cNvPr id="5" name="TextBox 4"/>
          <p:cNvSpPr txBox="1"/>
          <p:nvPr/>
        </p:nvSpPr>
        <p:spPr>
          <a:xfrm>
            <a:off x="357158" y="3643314"/>
            <a:ext cx="2214578" cy="646331"/>
          </a:xfrm>
          <a:prstGeom prst="rect">
            <a:avLst/>
          </a:prstGeom>
          <a:noFill/>
          <a:ln>
            <a:solidFill>
              <a:schemeClr val="tx1"/>
            </a:solidFill>
          </a:ln>
        </p:spPr>
        <p:txBody>
          <a:bodyPr wrap="square" rtlCol="0">
            <a:spAutoFit/>
          </a:bodyPr>
          <a:lstStyle/>
          <a:p>
            <a:r>
              <a:rPr lang="ru-RU" dirty="0" smtClean="0"/>
              <a:t>Общность целей и интересов</a:t>
            </a:r>
            <a:endParaRPr lang="ru-RU" dirty="0"/>
          </a:p>
        </p:txBody>
      </p:sp>
      <p:sp>
        <p:nvSpPr>
          <p:cNvPr id="6" name="TextBox 5"/>
          <p:cNvSpPr txBox="1"/>
          <p:nvPr/>
        </p:nvSpPr>
        <p:spPr>
          <a:xfrm>
            <a:off x="2357422" y="4357694"/>
            <a:ext cx="1928826" cy="923330"/>
          </a:xfrm>
          <a:prstGeom prst="rect">
            <a:avLst/>
          </a:prstGeom>
          <a:noFill/>
          <a:ln>
            <a:solidFill>
              <a:schemeClr val="tx1"/>
            </a:solidFill>
          </a:ln>
        </p:spPr>
        <p:txBody>
          <a:bodyPr wrap="square" rtlCol="0">
            <a:spAutoFit/>
          </a:bodyPr>
          <a:lstStyle/>
          <a:p>
            <a:r>
              <a:rPr lang="ru-RU" dirty="0" smtClean="0"/>
              <a:t>Прочность и длительность связей</a:t>
            </a:r>
            <a:endParaRPr lang="ru-RU" dirty="0"/>
          </a:p>
        </p:txBody>
      </p:sp>
      <p:sp>
        <p:nvSpPr>
          <p:cNvPr id="7" name="TextBox 6"/>
          <p:cNvSpPr txBox="1"/>
          <p:nvPr/>
        </p:nvSpPr>
        <p:spPr>
          <a:xfrm>
            <a:off x="4429124" y="4429132"/>
            <a:ext cx="2357454" cy="646331"/>
          </a:xfrm>
          <a:prstGeom prst="rect">
            <a:avLst/>
          </a:prstGeom>
          <a:noFill/>
          <a:ln>
            <a:solidFill>
              <a:schemeClr val="tx1"/>
            </a:solidFill>
          </a:ln>
        </p:spPr>
        <p:txBody>
          <a:bodyPr wrap="square" rtlCol="0">
            <a:spAutoFit/>
          </a:bodyPr>
          <a:lstStyle/>
          <a:p>
            <a:r>
              <a:rPr lang="ru-RU" dirty="0" smtClean="0"/>
              <a:t>Взаимная привлекательность</a:t>
            </a:r>
            <a:endParaRPr lang="ru-RU" dirty="0"/>
          </a:p>
        </p:txBody>
      </p:sp>
      <p:sp>
        <p:nvSpPr>
          <p:cNvPr id="8" name="TextBox 7"/>
          <p:cNvSpPr txBox="1"/>
          <p:nvPr/>
        </p:nvSpPr>
        <p:spPr>
          <a:xfrm>
            <a:off x="6786578" y="3643314"/>
            <a:ext cx="1785950" cy="646331"/>
          </a:xfrm>
          <a:prstGeom prst="rect">
            <a:avLst/>
          </a:prstGeom>
          <a:noFill/>
          <a:ln>
            <a:solidFill>
              <a:schemeClr val="tx1"/>
            </a:solidFill>
          </a:ln>
        </p:spPr>
        <p:txBody>
          <a:bodyPr wrap="square" rtlCol="0">
            <a:spAutoFit/>
          </a:bodyPr>
          <a:lstStyle/>
          <a:p>
            <a:r>
              <a:rPr lang="ru-RU" dirty="0" smtClean="0"/>
              <a:t>Доверие и преданность</a:t>
            </a:r>
            <a:endParaRPr lang="ru-RU" dirty="0"/>
          </a:p>
        </p:txBody>
      </p:sp>
      <p:cxnSp>
        <p:nvCxnSpPr>
          <p:cNvPr id="10" name="Прямая со стрелкой 9"/>
          <p:cNvCxnSpPr>
            <a:stCxn id="4" idx="1"/>
          </p:cNvCxnSpPr>
          <p:nvPr/>
        </p:nvCxnSpPr>
        <p:spPr>
          <a:xfrm rot="10800000" flipV="1">
            <a:off x="2214546" y="3016890"/>
            <a:ext cx="1071570" cy="6264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rot="5400000">
            <a:off x="3107521" y="3679033"/>
            <a:ext cx="114300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6200000" flipH="1">
            <a:off x="4572000" y="3643314"/>
            <a:ext cx="121444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5357818" y="3143248"/>
            <a:ext cx="164307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192</TotalTime>
  <Words>2922</Words>
  <Application>Microsoft Office PowerPoint</Application>
  <PresentationFormat>Экран (4:3)</PresentationFormat>
  <Paragraphs>288</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Официальная</vt:lpstr>
      <vt:lpstr>Тема: Поговорим как взрослые о дружбе и любви. </vt:lpstr>
      <vt:lpstr>Предварительная подготовка</vt:lpstr>
      <vt:lpstr>     Анкета: «Как следует дружить».</vt:lpstr>
      <vt:lpstr>Результаты:</vt:lpstr>
      <vt:lpstr>  Составьте ассоциограммы на слово «друг». </vt:lpstr>
      <vt:lpstr>    Игра. «Объявление «Ищу друга».  </vt:lpstr>
      <vt:lpstr>Рассмотрите на схемах классификацию некоторых качеств личности. Проанализируйте их.</vt:lpstr>
      <vt:lpstr>Слайд 8</vt:lpstr>
      <vt:lpstr>Слайд 9</vt:lpstr>
      <vt:lpstr>  Размышления о дружбе</vt:lpstr>
      <vt:lpstr>Слайд 11</vt:lpstr>
      <vt:lpstr>Слайд 12</vt:lpstr>
      <vt:lpstr>  Из сочинений сверстников.  «Дружба». Эссе </vt:lpstr>
      <vt:lpstr>Слайд 14</vt:lpstr>
      <vt:lpstr>Представьте подобранные к уроку пословицы, поговорки, стихи, мудрые высказывания, презентации. </vt:lpstr>
      <vt:lpstr>«Я – реальный, идеальный, глазами других».</vt:lpstr>
      <vt:lpstr>Закончи предложение: </vt:lpstr>
      <vt:lpstr>  Тест</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  Кодекс истинного друга. Нравственные качества личности. </vt:lpstr>
      <vt:lpstr>р</vt:lpstr>
      <vt:lpstr>Слайд 31</vt:lpstr>
      <vt:lpstr>Слайд 32</vt:lpstr>
      <vt:lpstr>Слайд 33</vt:lpstr>
      <vt:lpstr>Слайд 34</vt:lpstr>
      <vt:lpstr>Слайд 35</vt:lpstr>
      <vt:lpstr> Возможные определения каждого понятия:</vt:lpstr>
      <vt:lpstr>Слайд 37</vt:lpstr>
      <vt:lpstr>Слайд 38</vt:lpstr>
      <vt:lpstr>Слайд 39</vt:lpstr>
      <vt:lpstr>Слайд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Поговорим как взрослые о дружбе и любви. </dc:title>
  <dc:creator>user</dc:creator>
  <cp:lastModifiedBy>user</cp:lastModifiedBy>
  <cp:revision>59</cp:revision>
  <dcterms:created xsi:type="dcterms:W3CDTF">2009-01-27T11:07:54Z</dcterms:created>
  <dcterms:modified xsi:type="dcterms:W3CDTF">2009-12-23T07:24:03Z</dcterms:modified>
</cp:coreProperties>
</file>