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0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076" autoAdjust="0"/>
    <p:restoredTop sz="91312" autoAdjust="0"/>
  </p:normalViewPr>
  <p:slideViewPr>
    <p:cSldViewPr>
      <p:cViewPr varScale="1">
        <p:scale>
          <a:sx n="72" d="100"/>
          <a:sy n="72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E7D1-3C3B-4C86-A628-7476D16CF5E5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D02-BB9C-413F-BE06-DA8259F3C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DEE8-89E4-43D5-9E52-BD52087AAE7B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1363-9EC7-4022-B9B2-16B61536A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BC55-9FBC-42D8-9CAB-B8E3BF6DCA83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6B9A-86A7-40BE-9A25-5E9AB818F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7863-990C-4F90-B788-6E2B7FFC21AF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6868-E0B5-435D-AC3A-837CF2BA2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13A9-0196-4764-9E81-546C1A4AD7D9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2449-B019-4FD0-B743-4A1AF06A3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6822-665A-4F62-B90D-69C1D84C5D3A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7645-80FE-4561-B616-AAAC20372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F265-B63D-4925-AC1B-BC0FABB870E9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B258-CDDA-44D0-A61D-E939A8BB4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54E8-6F5F-4618-ADCD-B84992620FE1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95F4-F47F-4A20-B49B-F039025BF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D613-5751-4D9F-904B-1E77A175251F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BA76-54FC-4F72-B77F-202513F54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3DB4-05BF-4902-96BA-45D43A6AC0F8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5DB2-DE35-4286-BEAE-4645869D0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C1AF-AAB5-4513-A102-CB006C84C5B9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19E3-0DC8-44F0-B6D4-6ECE302F3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BBA79F-EB06-4CA5-A78D-B62DE71AC9A0}" type="datetimeFigureOut">
              <a:rPr lang="ru-RU"/>
              <a:pPr>
                <a:defRPr/>
              </a:pPr>
              <a:t>04.12.2009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56B71D-9704-4189-A11A-6320B5DE8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981075"/>
            <a:ext cx="8229600" cy="1727200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chemeClr val="bg1"/>
                </a:solidFill>
                <a:latin typeface="Times New Roman" pitchFamily="18" charset="0"/>
              </a:rPr>
              <a:t>«Математическое      кафе»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789363"/>
            <a:ext cx="8229600" cy="25352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012029"/>
                </a:solidFill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                 </a:t>
            </a:r>
            <a:r>
              <a:rPr lang="ru-RU" sz="3600" smtClean="0">
                <a:solidFill>
                  <a:srgbClr val="012029"/>
                </a:solidFill>
                <a:latin typeface="Times New Roman" pitchFamily="18" charset="0"/>
              </a:rPr>
              <a:t>учитель математики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>
                <a:solidFill>
                  <a:srgbClr val="012029"/>
                </a:solidFill>
                <a:latin typeface="Times New Roman" pitchFamily="18" charset="0"/>
              </a:rPr>
              <a:t>                                    Шушкова Н.Ф.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5143500" y="0"/>
            <a:ext cx="4000500" cy="6858000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solidFill>
                  <a:srgbClr val="7030A0"/>
                </a:solidFill>
              </a:rPr>
              <a:t>Это </a:t>
            </a:r>
            <a:r>
              <a:rPr lang="ru-RU" sz="4000" b="1" i="1" u="sng" smtClean="0">
                <a:solidFill>
                  <a:srgbClr val="7030A0"/>
                </a:solidFill>
                <a:latin typeface="Arial" charset="0"/>
              </a:rPr>
              <a:t>б</a:t>
            </a:r>
            <a:r>
              <a:rPr lang="ru-RU" sz="4000" b="1" i="1" u="sng" smtClean="0">
                <a:solidFill>
                  <a:srgbClr val="7030A0"/>
                </a:solidFill>
              </a:rPr>
              <a:t>арк «Седов» -четырехмачтовый учебный парусный корабль. Его длина 117м, и ширина 14.6 м.</a:t>
            </a:r>
          </a:p>
        </p:txBody>
      </p:sp>
      <p:pic>
        <p:nvPicPr>
          <p:cNvPr id="22530" name="Picture 2" descr="C:\Documents and Settings\Admin\Рабочий стол\49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Сок « Полярная звезда».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211638" y="1773238"/>
            <a:ext cx="4689475" cy="482441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Этот памятник – участник национального проекта «7 чудес России» . Установлен памятник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 в 1990 г. в сквере около областной библиотеке. Назовите его.</a:t>
            </a:r>
          </a:p>
        </p:txBody>
      </p:sp>
      <p:pic>
        <p:nvPicPr>
          <p:cNvPr id="23555" name="Picture 2" descr="C:\Documents and Settings\Admin\Рабочий стол\orangeju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352742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\Рабочий стол\murmansk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5"/>
            <a:ext cx="9144000" cy="3857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В 1086 году впервые в Советском Союзе был отмечен День славянской письменности. В Благодарность за возрождение общеславянского праздника Болгария подарила Мурманску памятник равноапостольным братьям Кириллу и </a:t>
            </a:r>
            <a:r>
              <a:rPr lang="ru-RU" b="1" dirty="0" err="1" smtClean="0"/>
              <a:t>Мефодию</a:t>
            </a:r>
            <a:r>
              <a:rPr lang="ru-RU" b="1" dirty="0" smtClean="0"/>
              <a:t>. Братья, облеченные в монашеские одеяния ,поддерживают свиток, на котором выведены первые буквы славянского алфавита «Аз»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«Буки». Автор – болгарский скульптор Владимир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Гиновски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071938" y="1214438"/>
            <a:ext cx="4614862" cy="5110162"/>
          </a:xfrm>
        </p:spPr>
        <p:txBody>
          <a:bodyPr/>
          <a:lstStyle/>
          <a:p>
            <a:pPr eaLnBrk="1" hangingPunct="1"/>
            <a:endParaRPr lang="ru-RU" sz="2800" b="1" smtClean="0">
              <a:latin typeface="Arial" charset="0"/>
            </a:endParaRPr>
          </a:p>
          <a:p>
            <a:pPr eaLnBrk="1" hangingPunct="1"/>
            <a:r>
              <a:rPr lang="ru-RU" sz="2800" b="1" smtClean="0">
                <a:latin typeface="Arial" charset="0"/>
              </a:rPr>
              <a:t>    Н</a:t>
            </a:r>
            <a:r>
              <a:rPr lang="ru-RU" sz="2800" b="1" smtClean="0">
                <a:latin typeface="Times New Roman" pitchFamily="18" charset="0"/>
              </a:rPr>
              <a:t>азвание  этого уникального  озера указывает на то, что оно является местом жительства священного духа. Озеро включено в государственный природный комплексный заказник. 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</a:rPr>
              <a:t>Назовите озеро.</a:t>
            </a:r>
          </a:p>
        </p:txBody>
      </p:sp>
      <p:pic>
        <p:nvPicPr>
          <p:cNvPr id="25602" name="Picture 2" descr="C:\Documents and Settings\Admin\Рабочий стол\5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719263"/>
            <a:ext cx="401637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65300" y="-122238"/>
            <a:ext cx="13341350" cy="161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хуйня\Новая папка\Фото Ревда\Сейдозеро\IMG_002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323850" y="4719638"/>
            <a:ext cx="8424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/>
              <a:t>« Сейдъявр »  - озеро горных духов. Сейдозеро имеет абсолютную отметку +189 м над уровнем моря.</a:t>
            </a:r>
          </a:p>
          <a:p>
            <a:pPr algn="ctr"/>
            <a:r>
              <a:rPr lang="ru-RU" sz="2800"/>
              <a:t>Длина Сейдозеро   8км, </a:t>
            </a:r>
          </a:p>
          <a:p>
            <a:pPr algn="ctr"/>
            <a:r>
              <a:rPr lang="ru-RU" sz="2800"/>
              <a:t>ширина от 1,5км в узкой части до 2,5км в широкой</a:t>
            </a:r>
            <a:r>
              <a:rPr lang="ru-RU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870" y="385798"/>
            <a:ext cx="7766044" cy="10466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Напиток</a:t>
            </a:r>
            <a:br>
              <a:rPr lang="ru-RU" dirty="0" smtClean="0"/>
            </a:br>
            <a:r>
              <a:rPr lang="ru-RU" dirty="0" smtClean="0"/>
              <a:t> « Северный». </a:t>
            </a:r>
            <a:endParaRPr lang="ru-RU" dirty="0"/>
          </a:p>
        </p:txBody>
      </p:sp>
      <p:sp>
        <p:nvSpPr>
          <p:cNvPr id="14338" name="Подзаголовок 6"/>
          <p:cNvSpPr>
            <a:spLocks noGrp="1"/>
          </p:cNvSpPr>
          <p:nvPr>
            <p:ph type="body" sz="half" idx="1"/>
          </p:nvPr>
        </p:nvSpPr>
        <p:spPr>
          <a:xfrm>
            <a:off x="3995738" y="1484313"/>
            <a:ext cx="4691062" cy="4840287"/>
          </a:xfrm>
        </p:spPr>
        <p:txBody>
          <a:bodyPr/>
          <a:lstStyle/>
          <a:p>
            <a:pPr marL="273050" marR="0" indent="-273050" algn="l" eaLnBrk="1" hangingPunct="1">
              <a:lnSpc>
                <a:spcPct val="80000"/>
              </a:lnSpc>
            </a:pPr>
            <a:r>
              <a:rPr lang="ru-RU" sz="1200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012029"/>
                </a:solidFill>
                <a:latin typeface="Times New Roman" pitchFamily="18" charset="0"/>
              </a:rPr>
              <a:t>У Владимира Смирнова есть стихотворение, которое описывает одно из уникальных явлений.</a:t>
            </a:r>
          </a:p>
          <a:p>
            <a:pPr marL="273050" marR="0" indent="-273050" algn="l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2000" smtClean="0">
              <a:solidFill>
                <a:srgbClr val="012029"/>
              </a:solidFill>
              <a:latin typeface="Times New Roman" pitchFamily="18" charset="0"/>
            </a:endParaRPr>
          </a:p>
          <a:p>
            <a:pPr marL="273050" marR="0" indent="-273050" algn="l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2000" smtClean="0">
              <a:solidFill>
                <a:srgbClr val="012029"/>
              </a:solidFill>
              <a:latin typeface="Times New Roman" pitchFamily="18" charset="0"/>
            </a:endParaRPr>
          </a:p>
          <a:p>
            <a:pPr marL="273050" marR="0" indent="-273050" algn="l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12029"/>
                </a:solidFill>
                <a:latin typeface="Times New Roman" pitchFamily="18" charset="0"/>
              </a:rPr>
              <a:t>Какие удобства сюда сведены,</a:t>
            </a:r>
          </a:p>
          <a:p>
            <a:pPr marL="273050" marR="0" indent="-273050" algn="l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12029"/>
                </a:solidFill>
                <a:latin typeface="Times New Roman" pitchFamily="18" charset="0"/>
              </a:rPr>
              <a:t>Какие запросы людей учтены!</a:t>
            </a:r>
          </a:p>
          <a:p>
            <a:pPr marL="273050" marR="0" indent="-273050" algn="l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12029"/>
                </a:solidFill>
                <a:latin typeface="Times New Roman" pitchFamily="18" charset="0"/>
              </a:rPr>
              <a:t>Им дня не хватает –  </a:t>
            </a:r>
          </a:p>
          <a:p>
            <a:pPr marL="273050" marR="0" indent="-273050" algn="l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12029"/>
                </a:solidFill>
                <a:latin typeface="Times New Roman" pitchFamily="18" charset="0"/>
              </a:rPr>
              <a:t>Пожалуйста, - на!</a:t>
            </a:r>
          </a:p>
          <a:p>
            <a:pPr marL="273050" marR="0" indent="-273050" algn="l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12029"/>
                </a:solidFill>
                <a:latin typeface="Times New Roman" pitchFamily="18" charset="0"/>
              </a:rPr>
              <a:t>2 тыщи часов непрерывного дня!</a:t>
            </a:r>
          </a:p>
          <a:p>
            <a:pPr marL="273050" marR="0" indent="-273050" algn="l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12029"/>
                </a:solidFill>
                <a:latin typeface="Times New Roman" pitchFamily="18" charset="0"/>
              </a:rPr>
              <a:t>Им ночь  коротка, Сокрушаешься ты?</a:t>
            </a:r>
          </a:p>
          <a:p>
            <a:pPr marL="273050" marR="0" indent="-273050" algn="l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12029"/>
                </a:solidFill>
                <a:latin typeface="Times New Roman" pitchFamily="18" charset="0"/>
              </a:rPr>
              <a:t>Извольте – 2 тыщи часов темноты!</a:t>
            </a:r>
          </a:p>
          <a:p>
            <a:pPr marL="273050" marR="0" indent="-273050" algn="l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2000" smtClean="0">
              <a:solidFill>
                <a:srgbClr val="012029"/>
              </a:solidFill>
              <a:latin typeface="Times New Roman" pitchFamily="18" charset="0"/>
            </a:endParaRPr>
          </a:p>
          <a:p>
            <a:pPr marL="273050" marR="0" indent="-273050" algn="l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2000" smtClean="0">
              <a:solidFill>
                <a:srgbClr val="012029"/>
              </a:solidFill>
              <a:latin typeface="Times New Roman" pitchFamily="18" charset="0"/>
            </a:endParaRPr>
          </a:p>
          <a:p>
            <a:pPr marL="273050" marR="0" indent="-273050" algn="l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12029"/>
                </a:solidFill>
                <a:latin typeface="Times New Roman" pitchFamily="18" charset="0"/>
              </a:rPr>
              <a:t>   Назовите это явление и сроки его наступления.</a:t>
            </a:r>
          </a:p>
          <a:p>
            <a:pPr marL="273050" marR="0" indent="-273050" algn="l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2000" smtClean="0">
              <a:solidFill>
                <a:srgbClr val="012029"/>
              </a:solidFill>
              <a:latin typeface="Times New Roman" pitchFamily="18" charset="0"/>
            </a:endParaRPr>
          </a:p>
          <a:p>
            <a:pPr marL="273050" marR="0" indent="-273050" algn="l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ru-RU" sz="2000" smtClean="0">
              <a:solidFill>
                <a:srgbClr val="012029"/>
              </a:solidFill>
              <a:latin typeface="Times New Roman" pitchFamily="18" charset="0"/>
            </a:endParaRPr>
          </a:p>
        </p:txBody>
      </p:sp>
      <p:pic>
        <p:nvPicPr>
          <p:cNvPr id="14339" name="Picture 2" descr="C:\Documents and Settings\Admin\Рабочий стол\beer-cocktail-l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4675"/>
            <a:ext cx="3600450" cy="397351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Рабочий стол\Widescreen_Northern_lights_004950_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3850" y="2141538"/>
            <a:ext cx="84248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Правильно, речь идет о полярной ночи и полярном дне. А наступают они за Северным полярным кругом. </a:t>
            </a:r>
          </a:p>
          <a:p>
            <a:r>
              <a:rPr lang="ru-RU" sz="2800"/>
              <a:t>       Полярная ночь на широте Мурманска длится с 2 декабря по 11 января. </a:t>
            </a:r>
          </a:p>
          <a:p>
            <a:r>
              <a:rPr lang="ru-RU" sz="2800"/>
              <a:t>       Полярный день наступает 22 мая и заканчивается 22 июля.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85938"/>
          </a:xfrm>
        </p:spPr>
        <p:txBody>
          <a:bodyPr/>
          <a:lstStyle/>
          <a:p>
            <a:pPr eaLnBrk="1" hangingPunct="1"/>
            <a:r>
              <a:rPr lang="ru-RU" b="1" i="1" smtClean="0"/>
              <a:t>Северный полярный круг </a:t>
            </a:r>
            <a:r>
              <a:rPr lang="ru-RU" smtClean="0"/>
              <a:t>–параллель 66</a:t>
            </a:r>
            <a:r>
              <a:rPr lang="en-US" smtClean="0"/>
              <a:t>`33`</a:t>
            </a:r>
            <a:r>
              <a:rPr lang="ru-RU" smtClean="0"/>
              <a:t> к северу от экватора, на который один раз в год Солнце не выходит  из-за горизонта (22 декабря)</a:t>
            </a:r>
          </a:p>
        </p:txBody>
      </p:sp>
      <p:pic>
        <p:nvPicPr>
          <p:cNvPr id="16386" name="Picture 2" descr="C:\Documents and Settings\Admin\Рабочий стол\Hammerf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66900"/>
            <a:ext cx="338455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 txBox="1">
            <a:spLocks/>
          </p:cNvSpPr>
          <p:nvPr/>
        </p:nvSpPr>
        <p:spPr bwMode="auto">
          <a:xfrm>
            <a:off x="3286125" y="2500313"/>
            <a:ext cx="5857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600" b="1" i="1">
                <a:latin typeface="Arial" charset="0"/>
              </a:rPr>
              <a:t>         </a:t>
            </a:r>
            <a:r>
              <a:rPr lang="ru-RU" sz="2600" b="1" i="1">
                <a:latin typeface="Constantia" pitchFamily="18" charset="0"/>
              </a:rPr>
              <a:t>Зимой солнце вообще не </a:t>
            </a:r>
            <a:r>
              <a:rPr lang="ru-RU" sz="2600" b="1" i="1">
                <a:latin typeface="Arial" charset="0"/>
              </a:rPr>
              <a:t>     </a:t>
            </a:r>
            <a:r>
              <a:rPr lang="ru-RU" sz="2600" b="1" i="1">
                <a:latin typeface="Constantia" pitchFamily="18" charset="0"/>
              </a:rPr>
              <a:t>показывается над горизонтом (Полярная ночь),а летом не </a:t>
            </a:r>
            <a:r>
              <a:rPr lang="ru-RU" sz="2600" b="1" i="1">
                <a:latin typeface="Arial" charset="0"/>
              </a:rPr>
              <a:t>   </a:t>
            </a:r>
            <a:r>
              <a:rPr lang="ru-RU" sz="2600" b="1" i="1">
                <a:latin typeface="Constantia" pitchFamily="18" charset="0"/>
              </a:rPr>
              <a:t>заходит круглые сутки (полярный день).</a:t>
            </a:r>
            <a:endParaRPr lang="ru-RU" sz="2600"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0"/>
            <a:ext cx="692721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Коктейль</a:t>
            </a:r>
            <a:r>
              <a:rPr lang="ru-RU" sz="5400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«Ледяная крошка». </a:t>
            </a:r>
          </a:p>
        </p:txBody>
      </p:sp>
      <p:sp>
        <p:nvSpPr>
          <p:cNvPr id="17410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-2474913"/>
            <a:ext cx="8229600" cy="358775"/>
          </a:xfrm>
        </p:spPr>
        <p:txBody>
          <a:bodyPr/>
          <a:lstStyle/>
          <a:p>
            <a:endParaRPr lang="ru-RU" sz="4600" smtClean="0"/>
          </a:p>
        </p:txBody>
      </p:sp>
      <p:sp>
        <p:nvSpPr>
          <p:cNvPr id="17411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427538" y="1935163"/>
            <a:ext cx="4537075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</a:rPr>
              <a:t>       Мост через Кольский залив самый длинный </a:t>
            </a:r>
          </a:p>
          <a:p>
            <a:pPr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</a:rPr>
              <a:t>за Полярным Кругом.</a:t>
            </a:r>
          </a:p>
          <a:p>
            <a:pPr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</a:rPr>
              <a:t>Назовите его длину.</a:t>
            </a:r>
          </a:p>
        </p:txBody>
      </p:sp>
      <p:pic>
        <p:nvPicPr>
          <p:cNvPr id="17412" name="Picture 3" descr="C:\Documents and Settings\Admin\Рабочий стол\0_4d91_c5a6289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360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001 pont sur le detroit de Kola 06 03 2008 de n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04813"/>
            <a:ext cx="67008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468313" y="4683125"/>
            <a:ext cx="83518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Мост через Кольский залив был введен в эксплуатацию 11  октября 2005г. Общая длина составила 2,5 км, длина пешеходного пролета 1611м, что всего на 2 м больше стандартной сухопутной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8662" y="0"/>
            <a:ext cx="7851648" cy="1614510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Напиток</a:t>
            </a:r>
            <a:br>
              <a:rPr lang="ru-RU" sz="5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 « Чудеса России». 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219700" y="1643063"/>
            <a:ext cx="3924300" cy="5214937"/>
          </a:xfrm>
        </p:spPr>
        <p:txBody>
          <a:bodyPr/>
          <a:lstStyle/>
          <a:p>
            <a:pPr eaLnBrk="1" hangingPunct="1"/>
            <a:r>
              <a:rPr lang="ru-RU" smtClean="0"/>
              <a:t>Назовите самый известный памятник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/>
              <a:t> в Мурманской области, участник</a:t>
            </a:r>
            <a:r>
              <a:rPr lang="ru-RU" smtClean="0">
                <a:latin typeface="Times New Roman" pitchFamily="18" charset="0"/>
              </a:rPr>
              <a:t> </a:t>
            </a:r>
            <a:r>
              <a:rPr lang="ru-RU" smtClean="0"/>
              <a:t>национального проекта « 7 чудес России»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4608513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Рабочий стол\126613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43938" cy="55006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Мемориал «Защитникам Советского Заполярья»,больше известный как «Алёша». Его взгляд устремлен на запад, в сторону Долины Славы, где шли ожесточенные бои на подступах в Мурманску . Авторы проекта – известный советский скульптор Исаак Бродский и лауреат Ленинской премии архитектор Игорь Покровский. Перед «Алешей горит «Вечный огонь». Рядом находиться стела из полированного гранита с надписью : «Защитникам Заполярья – воинам 14-й армии,19-й армии, Краснознаменного Северного флота,7-й воздушной армии, пограничных отрядов № 82,100. партизанских отрядов «Советский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Мурман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 Большевик Заполярья», «Полярник» ,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Сталинец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Большевик». Слава отстоящим эту землю !».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643438" y="1857375"/>
            <a:ext cx="4043362" cy="44672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Назовите самый крупный парусник</a:t>
            </a:r>
            <a:r>
              <a:rPr lang="ru-RU" sz="2800" b="1" smtClean="0">
                <a:latin typeface="Arial" charset="0"/>
              </a:rPr>
              <a:t>,</a:t>
            </a:r>
            <a:r>
              <a:rPr lang="ru-RU" sz="2800" b="1" smtClean="0">
                <a:latin typeface="Times New Roman" pitchFamily="18" charset="0"/>
              </a:rPr>
              <a:t> принадлежащий Мурманскому техническому университету, который занесен в книгу рекордов Гиннеса.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0"/>
            <a:ext cx="579068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Напиток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«Морская миля»</a:t>
            </a:r>
          </a:p>
        </p:txBody>
      </p:sp>
      <p:pic>
        <p:nvPicPr>
          <p:cNvPr id="21507" name="Picture 7" descr="C:\Documents and Settings\Admin\Рабочий стол\87.jpg"/>
          <p:cNvPicPr>
            <a:picLocks noChangeAspect="1" noChangeArrowheads="1"/>
          </p:cNvPicPr>
          <p:nvPr/>
        </p:nvPicPr>
        <p:blipFill>
          <a:blip r:embed="rId2"/>
          <a:srcRect t="13683"/>
          <a:stretch>
            <a:fillRect/>
          </a:stretch>
        </p:blipFill>
        <p:spPr bwMode="auto">
          <a:xfrm>
            <a:off x="827088" y="1916113"/>
            <a:ext cx="375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rgbClr val="20C8F7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5">
    <a:dk1>
      <a:sysClr val="windowText" lastClr="000000"/>
    </a:dk1>
    <a:lt1>
      <a:srgbClr val="20C8F7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5">
    <a:dk1>
      <a:sysClr val="windowText" lastClr="000000"/>
    </a:dk1>
    <a:lt1>
      <a:srgbClr val="20C8F7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408</Words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Times New Roman</vt:lpstr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«Математическое      кафе»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Напиток  « Северное сияние».</dc:title>
  <cp:lastModifiedBy>Admin</cp:lastModifiedBy>
  <cp:revision>27</cp:revision>
  <dcterms:modified xsi:type="dcterms:W3CDTF">2009-12-04T14:04:56Z</dcterms:modified>
</cp:coreProperties>
</file>