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307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FF33"/>
    <a:srgbClr val="00FFFF"/>
    <a:srgbClr val="00CCFF"/>
    <a:srgbClr val="FF3300"/>
    <a:srgbClr val="000099"/>
    <a:srgbClr val="0033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14" autoAdjust="0"/>
    <p:restoredTop sz="93460" autoAdjust="0"/>
  </p:normalViewPr>
  <p:slideViewPr>
    <p:cSldViewPr>
      <p:cViewPr varScale="1">
        <p:scale>
          <a:sx n="65" d="100"/>
          <a:sy n="65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7FA8B-55DB-45CC-9703-9B644F1FB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C1579-1C06-401F-AEF2-B22771BFE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19B3F-78DC-4955-8B0C-D2BEDBBE6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AA1EE-16C7-4129-BC9C-2452A20B4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D90AE-0724-4690-AAD0-680DB4828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89C5-F1EB-42D9-878D-E52FB2DAD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9B032-42DF-4183-8CC9-553E2F181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2FEB9-FE44-499B-BAD6-682723FDD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398EF-ADD5-44F8-8AB9-9DDB87D07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09A78-565A-49D4-B0E9-8D21B9344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A41EB-E76D-4712-A6F6-25CF7F106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6F47A-695F-49EF-8B8C-0FB67D55B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1327F634-2B73-428E-AA57-654A75370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med">
    <p:dissolve/>
    <p:sndAc>
      <p:endSnd/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Теорема Пифагора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565400"/>
            <a:ext cx="8137525" cy="11985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Квадрат гипотенузы</a:t>
            </a:r>
          </a:p>
          <a:p>
            <a:pPr eaLnBrk="1" hangingPunct="1">
              <a:defRPr/>
            </a:pPr>
            <a:r>
              <a:rPr lang="ru-RU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равен сумме квадратов катетов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16013" y="4365625"/>
            <a:ext cx="66294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72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72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</a:t>
            </a:r>
            <a:r>
              <a:rPr lang="ru-RU" sz="72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en-US" sz="72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72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</a:t>
            </a:r>
            <a:r>
              <a:rPr lang="ru-RU" sz="72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</a:t>
            </a:r>
            <a:r>
              <a:rPr lang="ru-RU" sz="72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en-US" sz="72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72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72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72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</a:t>
            </a:r>
            <a:r>
              <a:rPr lang="ru-RU" sz="72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endParaRPr lang="ru-RU" sz="72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2458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457200"/>
            <a:ext cx="8229600" cy="5486400"/>
          </a:xfrm>
        </p:spPr>
        <p:txBody>
          <a:bodyPr/>
          <a:lstStyle/>
          <a:p>
            <a:pPr eaLnBrk="1" hangingPunct="1"/>
            <a:r>
              <a:rPr lang="ru-RU" smtClean="0">
                <a:cs typeface="Times New Roman" pitchFamily="18" charset="0"/>
              </a:rPr>
              <a:t>ТЕОРЕМА ПИФАГОРА ДОКАЗАНА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 rot="8092204">
            <a:off x="1752600" y="3810000"/>
            <a:ext cx="1905000" cy="1905000"/>
          </a:xfrm>
          <a:prstGeom prst="rtTriangl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endParaRPr lang="ru-RU" sz="2400" dirty="0">
              <a:solidFill>
                <a:srgbClr val="6C07BF"/>
              </a:solidFill>
              <a:latin typeface="Times New Roman" pitchFamily="18" charset="0"/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191000" y="838200"/>
            <a:ext cx="4419600" cy="1981200"/>
          </a:xfrm>
          <a:prstGeom prst="horizontalScroll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ru-RU" sz="2400" dirty="0">
                <a:solidFill>
                  <a:srgbClr val="6C07BF"/>
                </a:solidFill>
                <a:latin typeface="Times New Roman" pitchFamily="18" charset="0"/>
              </a:rPr>
              <a:t>Это</a:t>
            </a:r>
          </a:p>
          <a:p>
            <a:r>
              <a:rPr lang="ru-RU" sz="2400" dirty="0">
                <a:solidFill>
                  <a:srgbClr val="6C07BF"/>
                </a:solidFill>
                <a:latin typeface="Times New Roman" pitchFamily="18" charset="0"/>
              </a:rPr>
              <a:t> равнобедренный</a:t>
            </a:r>
          </a:p>
          <a:p>
            <a:r>
              <a:rPr lang="ru-RU" sz="2400" dirty="0">
                <a:solidFill>
                  <a:srgbClr val="6C07BF"/>
                </a:solidFill>
                <a:latin typeface="Times New Roman" pitchFamily="18" charset="0"/>
              </a:rPr>
              <a:t> прямоугольный</a:t>
            </a:r>
          </a:p>
          <a:p>
            <a:r>
              <a:rPr lang="ru-RU" sz="2400" dirty="0">
                <a:solidFill>
                  <a:srgbClr val="6C07BF"/>
                </a:solidFill>
                <a:latin typeface="Times New Roman" pitchFamily="18" charset="0"/>
              </a:rPr>
              <a:t> треугольник </a:t>
            </a:r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 autoUpdateAnimBg="0"/>
      <p:bldP spid="2048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74638"/>
            <a:ext cx="7772400" cy="762000"/>
          </a:xfrm>
        </p:spPr>
        <p:txBody>
          <a:bodyPr/>
          <a:lstStyle/>
          <a:p>
            <a:pPr eaLnBrk="1" hangingPunct="1"/>
            <a:r>
              <a:rPr lang="ru-RU" dirty="0" smtClean="0"/>
              <a:t>Чертеж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 rot="-8107796">
            <a:off x="5105400" y="1611313"/>
            <a:ext cx="1905000" cy="1817687"/>
          </a:xfrm>
          <a:prstGeom prst="rtTriangle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 rot="2692204">
            <a:off x="5132388" y="1622425"/>
            <a:ext cx="1905000" cy="1817688"/>
          </a:xfrm>
          <a:prstGeom prst="rtTriangle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 rot="-8107796">
            <a:off x="2487613" y="1600200"/>
            <a:ext cx="1905000" cy="1905000"/>
          </a:xfrm>
          <a:prstGeom prst="rtTriangle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 rot="2692204">
            <a:off x="2514600" y="1611313"/>
            <a:ext cx="1905000" cy="1905000"/>
          </a:xfrm>
          <a:prstGeom prst="rtTriangle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 rot="8092204">
            <a:off x="3810000" y="5562600"/>
            <a:ext cx="1905000" cy="1905000"/>
          </a:xfrm>
          <a:prstGeom prst="rtTriangle">
            <a:avLst/>
          </a:pr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 rot="8092204">
            <a:off x="3810000" y="2906713"/>
            <a:ext cx="1905000" cy="1905000"/>
          </a:xfrm>
          <a:prstGeom prst="rtTriangl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 rot="-2707797">
            <a:off x="3810000" y="2895600"/>
            <a:ext cx="1905000" cy="1905000"/>
          </a:xfrm>
          <a:prstGeom prst="rtTriangle">
            <a:avLst/>
          </a:pr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 rot="2692203">
            <a:off x="5181600" y="4191000"/>
            <a:ext cx="1905000" cy="1981200"/>
          </a:xfrm>
          <a:prstGeom prst="rtTriangle">
            <a:avLst/>
          </a:pr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 rot="-8047127">
            <a:off x="2479676" y="4227512"/>
            <a:ext cx="1878012" cy="1916113"/>
          </a:xfrm>
          <a:prstGeom prst="rtTriangle">
            <a:avLst/>
          </a:pr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449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562600"/>
            <a:ext cx="914400" cy="914400"/>
          </a:xfrm>
          <a:prstGeom prst="actionButtonReturn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sz="2400" dirty="0">
              <a:solidFill>
                <a:srgbClr val="6C07B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5" grpId="0" animBg="1"/>
      <p:bldP spid="18446" grpId="0" animBg="1" autoUpdateAnimBg="0"/>
      <p:bldP spid="18436" grpId="0" animBg="1"/>
      <p:bldP spid="18443" grpId="0" animBg="1"/>
      <p:bldP spid="18447" grpId="0" animBg="1"/>
      <p:bldP spid="18441" grpId="0" animBg="1"/>
      <p:bldP spid="18448" grpId="0" animBg="1"/>
      <p:bldP spid="1844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381000"/>
            <a:ext cx="7772400" cy="4781550"/>
          </a:xfrm>
        </p:spPr>
        <p:txBody>
          <a:bodyPr/>
          <a:lstStyle/>
          <a:p>
            <a:pPr eaLnBrk="1" hangingPunct="1"/>
            <a:r>
              <a:rPr lang="ru-RU" dirty="0" smtClean="0"/>
              <a:t>Все треугольники равны исходному, поэтому также являются равнобедренными</a:t>
            </a:r>
            <a:br>
              <a:rPr lang="ru-RU" dirty="0" smtClean="0"/>
            </a:br>
            <a:r>
              <a:rPr lang="ru-RU" dirty="0" smtClean="0"/>
              <a:t> и </a:t>
            </a:r>
            <a:br>
              <a:rPr lang="ru-RU" dirty="0" smtClean="0"/>
            </a:br>
            <a:r>
              <a:rPr lang="ru-RU" dirty="0" smtClean="0"/>
              <a:t>прямоугольными.</a:t>
            </a:r>
          </a:p>
        </p:txBody>
      </p:sp>
      <p:sp>
        <p:nvSpPr>
          <p:cNvPr id="2150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5562600"/>
            <a:ext cx="914400" cy="838200"/>
          </a:xfrm>
          <a:prstGeom prst="actionButtonInformation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2771775"/>
          </a:xfrm>
        </p:spPr>
        <p:txBody>
          <a:bodyPr/>
          <a:lstStyle/>
          <a:p>
            <a:pPr eaLnBrk="1" hangingPunct="1"/>
            <a:r>
              <a:rPr lang="ru-RU" dirty="0" smtClean="0"/>
              <a:t>Фигуры</a:t>
            </a:r>
            <a:r>
              <a:rPr lang="ru-RU" dirty="0" smtClean="0"/>
              <a:t>, </a:t>
            </a:r>
            <a:r>
              <a:rPr lang="ru-RU" dirty="0" smtClean="0"/>
              <a:t>построенные </a:t>
            </a:r>
            <a:r>
              <a:rPr lang="ru-RU" dirty="0" smtClean="0"/>
              <a:t>на сторонах </a:t>
            </a:r>
            <a:r>
              <a:rPr lang="ru-RU" dirty="0" smtClean="0"/>
              <a:t>треугольника, </a:t>
            </a:r>
            <a:r>
              <a:rPr lang="ru-RU" dirty="0" smtClean="0"/>
              <a:t>являются </a:t>
            </a:r>
            <a:r>
              <a:rPr lang="ru-RU" dirty="0" smtClean="0"/>
              <a:t>квадратами.</a:t>
            </a:r>
            <a:endParaRPr lang="ru-RU" dirty="0" smtClean="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598988" y="2590800"/>
            <a:ext cx="4545012" cy="4572000"/>
            <a:chOff x="2897" y="1632"/>
            <a:chExt cx="2863" cy="2880"/>
          </a:xfrm>
        </p:grpSpPr>
        <p:sp>
          <p:nvSpPr>
            <p:cNvPr id="20495" name="AutoShape 7"/>
            <p:cNvSpPr>
              <a:spLocks noChangeArrowheads="1"/>
            </p:cNvSpPr>
            <p:nvPr/>
          </p:nvSpPr>
          <p:spPr bwMode="auto">
            <a:xfrm rot="-2707797">
              <a:off x="3718" y="1627"/>
              <a:ext cx="1190" cy="1200"/>
            </a:xfrm>
            <a:prstGeom prst="rtTriangle">
              <a:avLst/>
            </a:prstGeom>
            <a:solidFill>
              <a:srgbClr val="FF99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496" name="AutoShape 9"/>
            <p:cNvSpPr>
              <a:spLocks noChangeArrowheads="1"/>
            </p:cNvSpPr>
            <p:nvPr/>
          </p:nvSpPr>
          <p:spPr bwMode="auto">
            <a:xfrm rot="8092204">
              <a:off x="3713" y="3312"/>
              <a:ext cx="1200" cy="1200"/>
            </a:xfrm>
            <a:prstGeom prst="rtTriangle">
              <a:avLst/>
            </a:prstGeom>
            <a:solidFill>
              <a:srgbClr val="FF99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497" name="AutoShape 10"/>
            <p:cNvSpPr>
              <a:spLocks noChangeArrowheads="1"/>
            </p:cNvSpPr>
            <p:nvPr/>
          </p:nvSpPr>
          <p:spPr bwMode="auto">
            <a:xfrm rot="2692203">
              <a:off x="4574" y="2448"/>
              <a:ext cx="1186" cy="1248"/>
            </a:xfrm>
            <a:prstGeom prst="rtTriangle">
              <a:avLst/>
            </a:prstGeom>
            <a:solidFill>
              <a:srgbClr val="FF99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498" name="AutoShape 11"/>
            <p:cNvSpPr>
              <a:spLocks noChangeArrowheads="1"/>
            </p:cNvSpPr>
            <p:nvPr/>
          </p:nvSpPr>
          <p:spPr bwMode="auto">
            <a:xfrm rot="-8047127">
              <a:off x="2902" y="2478"/>
              <a:ext cx="1183" cy="1193"/>
            </a:xfrm>
            <a:prstGeom prst="rtTriangle">
              <a:avLst/>
            </a:prstGeom>
            <a:solidFill>
              <a:srgbClr val="FF99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676400" y="3810000"/>
            <a:ext cx="1931988" cy="1916113"/>
            <a:chOff x="1056" y="2400"/>
            <a:chExt cx="1217" cy="1207"/>
          </a:xfrm>
        </p:grpSpPr>
        <p:sp>
          <p:nvSpPr>
            <p:cNvPr id="20493" name="AutoShape 4"/>
            <p:cNvSpPr>
              <a:spLocks noChangeArrowheads="1"/>
            </p:cNvSpPr>
            <p:nvPr/>
          </p:nvSpPr>
          <p:spPr bwMode="auto">
            <a:xfrm rot="-8107796">
              <a:off x="1056" y="2400"/>
              <a:ext cx="1200" cy="1200"/>
            </a:xfrm>
            <a:prstGeom prst="rtTriangle">
              <a:avLst/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494" name="AutoShape 5"/>
            <p:cNvSpPr>
              <a:spLocks noChangeArrowheads="1"/>
            </p:cNvSpPr>
            <p:nvPr/>
          </p:nvSpPr>
          <p:spPr bwMode="auto">
            <a:xfrm rot="2692204">
              <a:off x="1073" y="2407"/>
              <a:ext cx="1200" cy="1200"/>
            </a:xfrm>
            <a:prstGeom prst="rtTriangle">
              <a:avLst/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2400" dirty="0">
                <a:latin typeface="Times New Roman" pitchFamily="18" charset="0"/>
              </a:endParaRPr>
            </a:p>
          </p:txBody>
        </p:sp>
      </p:grp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219200" y="3281363"/>
            <a:ext cx="46355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Book Antiqua" pitchFamily="18" charset="0"/>
              </a:rPr>
              <a:t>a</a:t>
            </a:r>
            <a:endParaRPr lang="ru-RU" sz="4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581400" y="3357563"/>
            <a:ext cx="46355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Book Antiqua" pitchFamily="18" charset="0"/>
              </a:rPr>
              <a:t>a</a:t>
            </a:r>
            <a:endParaRPr lang="ru-RU" sz="4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581400" y="5414963"/>
            <a:ext cx="46355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Book Antiqua" pitchFamily="18" charset="0"/>
              </a:rPr>
              <a:t>a</a:t>
            </a:r>
            <a:endParaRPr lang="ru-RU" sz="4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1143000" y="5414963"/>
            <a:ext cx="46355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Book Antiqua" pitchFamily="18" charset="0"/>
              </a:rPr>
              <a:t>a</a:t>
            </a:r>
            <a:endParaRPr lang="ru-RU" sz="4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8305800" y="4424363"/>
            <a:ext cx="431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Book Antiqua" pitchFamily="18" charset="0"/>
              </a:rPr>
              <a:t>c</a:t>
            </a:r>
            <a:endParaRPr lang="ru-RU" sz="4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4800600" y="4424363"/>
            <a:ext cx="431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Book Antiqua" pitchFamily="18" charset="0"/>
              </a:rPr>
              <a:t>c</a:t>
            </a:r>
            <a:endParaRPr lang="ru-RU" sz="4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6629400" y="2747963"/>
            <a:ext cx="431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Book Antiqua" pitchFamily="18" charset="0"/>
              </a:rPr>
              <a:t>c</a:t>
            </a:r>
            <a:endParaRPr lang="ru-RU" sz="4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6705600" y="6100763"/>
            <a:ext cx="431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Book Antiqua" pitchFamily="18" charset="0"/>
              </a:rPr>
              <a:t>c</a:t>
            </a:r>
            <a:endParaRPr lang="ru-RU" sz="44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60" grpId="0" autoUpdateAnimBg="0"/>
      <p:bldP spid="27661" grpId="0" autoUpdateAnimBg="0"/>
      <p:bldP spid="27662" grpId="0" autoUpdateAnimBg="0"/>
      <p:bldP spid="27663" grpId="0" autoUpdateAnimBg="0"/>
      <p:bldP spid="27664" grpId="0" autoUpdateAnimBg="0"/>
      <p:bldP spid="27665" grpId="0" autoUpdateAnimBg="0"/>
      <p:bldP spid="27666" grpId="0" autoUpdateAnimBg="0"/>
      <p:bldP spid="2766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-122238"/>
            <a:ext cx="7772400" cy="3441701"/>
          </a:xfrm>
        </p:spPr>
        <p:txBody>
          <a:bodyPr/>
          <a:lstStyle/>
          <a:p>
            <a:pPr eaLnBrk="1" hangingPunct="1"/>
            <a:r>
              <a:rPr lang="ru-RU" dirty="0" smtClean="0"/>
              <a:t>Квадраты</a:t>
            </a:r>
            <a:r>
              <a:rPr lang="ru-RU" dirty="0" smtClean="0"/>
              <a:t>, построенные </a:t>
            </a:r>
            <a:r>
              <a:rPr lang="ru-RU" dirty="0" smtClean="0"/>
              <a:t>на катетах исходного треугольника, содержат по два таких же треугольника.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209800" y="3810000"/>
            <a:ext cx="1931988" cy="1916113"/>
            <a:chOff x="1392" y="2400"/>
            <a:chExt cx="1217" cy="1207"/>
          </a:xfrm>
        </p:grpSpPr>
        <p:sp>
          <p:nvSpPr>
            <p:cNvPr id="21512" name="AutoShape 4"/>
            <p:cNvSpPr>
              <a:spLocks noChangeArrowheads="1"/>
            </p:cNvSpPr>
            <p:nvPr/>
          </p:nvSpPr>
          <p:spPr bwMode="auto">
            <a:xfrm rot="-8107796">
              <a:off x="1392" y="2400"/>
              <a:ext cx="1200" cy="1200"/>
            </a:xfrm>
            <a:prstGeom prst="rtTriangle">
              <a:avLst/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3" name="AutoShape 5"/>
            <p:cNvSpPr>
              <a:spLocks noChangeArrowheads="1"/>
            </p:cNvSpPr>
            <p:nvPr/>
          </p:nvSpPr>
          <p:spPr bwMode="auto">
            <a:xfrm rot="2692204">
              <a:off x="1409" y="2407"/>
              <a:ext cx="1200" cy="1200"/>
            </a:xfrm>
            <a:prstGeom prst="rtTriangle">
              <a:avLst/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876800" y="3810000"/>
            <a:ext cx="1931988" cy="1916113"/>
            <a:chOff x="3072" y="2400"/>
            <a:chExt cx="1217" cy="1207"/>
          </a:xfrm>
        </p:grpSpPr>
        <p:sp>
          <p:nvSpPr>
            <p:cNvPr id="21510" name="AutoShape 7"/>
            <p:cNvSpPr>
              <a:spLocks noChangeArrowheads="1"/>
            </p:cNvSpPr>
            <p:nvPr/>
          </p:nvSpPr>
          <p:spPr bwMode="auto">
            <a:xfrm rot="-8107796">
              <a:off x="3072" y="2400"/>
              <a:ext cx="1200" cy="1200"/>
            </a:xfrm>
            <a:prstGeom prst="rtTriangle">
              <a:avLst/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1" name="AutoShape 8"/>
            <p:cNvSpPr>
              <a:spLocks noChangeArrowheads="1"/>
            </p:cNvSpPr>
            <p:nvPr/>
          </p:nvSpPr>
          <p:spPr bwMode="auto">
            <a:xfrm rot="2692204">
              <a:off x="3089" y="2407"/>
              <a:ext cx="1200" cy="1200"/>
            </a:xfrm>
            <a:prstGeom prst="rtTriangle">
              <a:avLst/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22537" name="AutoShape 9"/>
          <p:cNvSpPr>
            <a:spLocks noChangeArrowheads="1"/>
          </p:cNvSpPr>
          <p:nvPr/>
        </p:nvSpPr>
        <p:spPr bwMode="auto">
          <a:xfrm rot="8092204">
            <a:off x="3581400" y="5181600"/>
            <a:ext cx="1905000" cy="1905000"/>
          </a:xfrm>
          <a:prstGeom prst="rtTriangl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endParaRPr lang="ru-RU" sz="2400">
              <a:solidFill>
                <a:srgbClr val="6C07B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2771775"/>
          </a:xfrm>
        </p:spPr>
        <p:txBody>
          <a:bodyPr/>
          <a:lstStyle/>
          <a:p>
            <a:pPr eaLnBrk="1" hangingPunct="1"/>
            <a:r>
              <a:rPr lang="ru-RU" smtClean="0"/>
              <a:t>Квадрат, построенный на гипотенузе исходного треугольника,  содержит 4 таких же треугольников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 rot="8092204">
            <a:off x="3886994" y="3275806"/>
            <a:ext cx="1889125" cy="1890713"/>
          </a:xfrm>
          <a:prstGeom prst="rtTriangl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519363" y="3276600"/>
            <a:ext cx="4545012" cy="4533900"/>
            <a:chOff x="1587" y="2064"/>
            <a:chExt cx="2863" cy="2856"/>
          </a:xfrm>
        </p:grpSpPr>
        <p:sp>
          <p:nvSpPr>
            <p:cNvPr id="22533" name="AutoShape 8"/>
            <p:cNvSpPr>
              <a:spLocks noChangeArrowheads="1"/>
            </p:cNvSpPr>
            <p:nvPr/>
          </p:nvSpPr>
          <p:spPr bwMode="auto">
            <a:xfrm rot="-2707797">
              <a:off x="2408" y="2059"/>
              <a:ext cx="1190" cy="1200"/>
            </a:xfrm>
            <a:prstGeom prst="rtTriangle">
              <a:avLst/>
            </a:prstGeom>
            <a:solidFill>
              <a:srgbClr val="FF99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4" name="AutoShape 5"/>
            <p:cNvSpPr>
              <a:spLocks noChangeArrowheads="1"/>
            </p:cNvSpPr>
            <p:nvPr/>
          </p:nvSpPr>
          <p:spPr bwMode="auto">
            <a:xfrm rot="8092204">
              <a:off x="2400" y="3720"/>
              <a:ext cx="1200" cy="1200"/>
            </a:xfrm>
            <a:prstGeom prst="rtTriangle">
              <a:avLst/>
            </a:prstGeom>
            <a:solidFill>
              <a:srgbClr val="FF99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5" name="AutoShape 10"/>
            <p:cNvSpPr>
              <a:spLocks noChangeArrowheads="1"/>
            </p:cNvSpPr>
            <p:nvPr/>
          </p:nvSpPr>
          <p:spPr bwMode="auto">
            <a:xfrm rot="2692203">
              <a:off x="3264" y="2880"/>
              <a:ext cx="1186" cy="1248"/>
            </a:xfrm>
            <a:prstGeom prst="rtTriangle">
              <a:avLst/>
            </a:prstGeom>
            <a:solidFill>
              <a:srgbClr val="FF99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6" name="AutoShape 11"/>
            <p:cNvSpPr>
              <a:spLocks noChangeArrowheads="1"/>
            </p:cNvSpPr>
            <p:nvPr/>
          </p:nvSpPr>
          <p:spPr bwMode="auto">
            <a:xfrm rot="-8047127">
              <a:off x="1592" y="2910"/>
              <a:ext cx="1183" cy="1193"/>
            </a:xfrm>
            <a:prstGeom prst="rtTriangle">
              <a:avLst/>
            </a:prstGeom>
            <a:solidFill>
              <a:srgbClr val="FF99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533400"/>
            <a:ext cx="7772400" cy="5451475"/>
          </a:xfrm>
        </p:spPr>
        <p:txBody>
          <a:bodyPr/>
          <a:lstStyle/>
          <a:p>
            <a:pPr eaLnBrk="1" hangingPunct="1"/>
            <a:r>
              <a:rPr lang="ru-RU" dirty="0" smtClean="0"/>
              <a:t>Получается, </a:t>
            </a:r>
            <a:r>
              <a:rPr lang="ru-RU" dirty="0" smtClean="0"/>
              <a:t>что </a:t>
            </a:r>
            <a:r>
              <a:rPr lang="ru-RU" dirty="0" smtClean="0"/>
              <a:t>квадрат, </a:t>
            </a:r>
            <a:r>
              <a:rPr lang="ru-RU" dirty="0" smtClean="0"/>
              <a:t>построенный на гипотенузе </a:t>
            </a:r>
            <a:r>
              <a:rPr lang="ru-RU" dirty="0" smtClean="0"/>
              <a:t>треугольника, </a:t>
            </a:r>
            <a:r>
              <a:rPr lang="ru-RU" dirty="0" smtClean="0"/>
              <a:t>равен сумме </a:t>
            </a:r>
            <a:r>
              <a:rPr lang="ru-RU" dirty="0" smtClean="0"/>
              <a:t>квадратов, </a:t>
            </a:r>
            <a:r>
              <a:rPr lang="ru-RU" dirty="0" smtClean="0"/>
              <a:t>построенных на катетах этого </a:t>
            </a:r>
            <a:r>
              <a:rPr lang="ru-RU" dirty="0" smtClean="0"/>
              <a:t>треугольника.</a:t>
            </a:r>
            <a:endParaRPr lang="ru-RU" dirty="0" smtClean="0"/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505200"/>
            <a:ext cx="7772400" cy="762000"/>
          </a:xfrm>
        </p:spPr>
        <p:txBody>
          <a:bodyPr/>
          <a:lstStyle/>
          <a:p>
            <a:pPr eaLnBrk="1" hangingPunct="1"/>
            <a:r>
              <a:rPr lang="en-US" sz="9600" smtClean="0"/>
              <a:t>a</a:t>
            </a:r>
            <a:r>
              <a:rPr lang="en-US" sz="9600" baseline="30000" smtClean="0"/>
              <a:t>2</a:t>
            </a:r>
            <a:r>
              <a:rPr lang="en-US" sz="9600" smtClean="0"/>
              <a:t> + b</a:t>
            </a:r>
            <a:r>
              <a:rPr lang="en-US" sz="9600" baseline="30000" smtClean="0"/>
              <a:t>2</a:t>
            </a:r>
            <a:r>
              <a:rPr lang="en-US" sz="9600" smtClean="0"/>
              <a:t> = c</a:t>
            </a:r>
            <a:r>
              <a:rPr lang="en-US" sz="9600" baseline="30000" smtClean="0"/>
              <a:t>2</a:t>
            </a:r>
            <a:endParaRPr lang="ru-RU" sz="9600" baseline="30000" smtClean="0"/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106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Теорема Пифагора</vt:lpstr>
      <vt:lpstr>Слайд 2</vt:lpstr>
      <vt:lpstr>Чертеж</vt:lpstr>
      <vt:lpstr>Все треугольники равны исходному, поэтому также являются равнобедренными  и  прямоугольными.</vt:lpstr>
      <vt:lpstr>Фигуры, построенные на сторонах треугольника, являются квадратами.</vt:lpstr>
      <vt:lpstr>Квадраты, построенные на катетах исходного треугольника, содержат по два таких же треугольника.</vt:lpstr>
      <vt:lpstr>Квадрат, построенный на гипотенузе исходного треугольника,  содержит 4 таких же треугольников</vt:lpstr>
      <vt:lpstr>Получается, что квадрат, построенный на гипотенузе треугольника, равен сумме квадратов, построенных на катетах этого треугольника.</vt:lpstr>
      <vt:lpstr>a2 + b2 = c2</vt:lpstr>
      <vt:lpstr>ТЕОРЕМА ПИФАГОРА ДОКАЗАНА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мой</dc:creator>
  <cp:lastModifiedBy>311</cp:lastModifiedBy>
  <cp:revision>28</cp:revision>
  <dcterms:created xsi:type="dcterms:W3CDTF">2009-11-21T17:07:23Z</dcterms:created>
  <dcterms:modified xsi:type="dcterms:W3CDTF">2009-12-06T10:56:01Z</dcterms:modified>
</cp:coreProperties>
</file>