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85" r:id="rId2"/>
    <p:sldId id="295" r:id="rId3"/>
    <p:sldId id="292" r:id="rId4"/>
    <p:sldId id="293" r:id="rId5"/>
    <p:sldId id="296" r:id="rId6"/>
    <p:sldId id="259" r:id="rId7"/>
    <p:sldId id="271" r:id="rId8"/>
    <p:sldId id="272" r:id="rId9"/>
    <p:sldId id="322" r:id="rId10"/>
    <p:sldId id="274" r:id="rId11"/>
    <p:sldId id="275" r:id="rId12"/>
    <p:sldId id="324" r:id="rId13"/>
    <p:sldId id="325" r:id="rId14"/>
    <p:sldId id="327" r:id="rId15"/>
    <p:sldId id="338" r:id="rId16"/>
    <p:sldId id="333" r:id="rId17"/>
    <p:sldId id="334" r:id="rId18"/>
    <p:sldId id="339" r:id="rId19"/>
    <p:sldId id="331" r:id="rId20"/>
    <p:sldId id="332" r:id="rId21"/>
    <p:sldId id="340" r:id="rId2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  <a:srgbClr val="FF66FF"/>
    <a:srgbClr val="00FFFF"/>
    <a:srgbClr val="00CCFF"/>
    <a:srgbClr val="FF3300"/>
    <a:srgbClr val="0000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3460" autoAdjust="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72323-8FEF-471C-850B-E361C7AC6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C269-CD0C-458A-8C15-B03E6B6B0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3F3D-6401-4F3E-BD54-C17CFEFA5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B4456-60B0-40BD-B87E-3D07F1B78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79AB7-B2BC-43CB-BC1A-9D14C471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11957-61C1-4068-8D92-581902F2D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7BF15-1B5E-42F7-820E-9B8276350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AB402-26C7-4E10-9BEF-05DDD4695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EB13-4178-4194-9EC5-CA4FD95E6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D015C-D560-4DA9-A998-84AD1AA74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84871-8F3D-498A-A1AE-18D5BE5B4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A8862-F3B8-4A52-BF40-578B0E640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2341B13D-8962-4A5B-B8F9-72C8B7D7E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>
    <p:dissolve/>
    <p:sndAc>
      <p:endSnd/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&#1091;&#1088;&#1086;&#1082;&#1080;%20&#1087;&#1086;%20&#1084;&#1072;&#1090;&#1077;&#1084;&#1072;&#1090;&#1080;&#1082;&#1077;/&#1091;&#1088;&#1086;&#1082;%20&#1079;&#1086;&#1083;&#1086;&#1090;&#1086;&#1077;%20&#1089;&#1077;&#1095;&#1077;&#1085;&#1080;&#1077;/&#1060;&#1077;&#1089;&#1090;&#1080;&#1074;&#1072;&#1083;&#1100;%20&#1087;&#1077;&#1076;&#1072;&#1075;&#1086;&#1075;&#1080;&#1095;&#1077;&#1089;&#1082;&#1080;&#1093;%20&#1080;&#1076;&#1077;&#1081;%20&#1054;&#1090;&#1082;&#1088;&#1099;&#1090;&#1099;&#1081;%20&#1091;&#1088;&#1086;&#1082;%202005-2006%20&#1091;&#1095;&#1077;&#1073;&#1085;&#1086;&#1075;&#1086;%20&#1075;&#1086;&#1076;&#1072;.files/img3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http://festival.1september.ru/articles/522783/img6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____________Microsoft_Office_PowerPoint3.pptx"/><Relationship Id="rId4" Type="http://schemas.openxmlformats.org/officeDocument/2006/relationships/package" Target="../embeddings/____________Microsoft_Office_PowerPoint2.ppt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522783/img6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уроки%20по%20математике/урок%20золотое%20сечение/Фестиваль%20педагогических%20идей%20Открытый%20урок%202005-2006%20учебного%20года.files/img3.gif"/>
          <p:cNvPicPr>
            <a:picLocks noChangeAspect="1" noChangeArrowheads="1"/>
          </p:cNvPicPr>
          <p:nvPr/>
        </p:nvPicPr>
        <p:blipFill>
          <a:blip r:embed="rId2" r:link="rId3">
            <a:lum contrast="24000"/>
          </a:blip>
          <a:srcRect/>
          <a:stretch>
            <a:fillRect/>
          </a:stretch>
        </p:blipFill>
        <p:spPr bwMode="auto">
          <a:xfrm>
            <a:off x="323850" y="1700213"/>
            <a:ext cx="2905125" cy="381635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-421005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276600" y="1533525"/>
            <a:ext cx="56165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40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 </a:t>
            </a:r>
            <a:r>
              <a:rPr lang="ru-RU" sz="2800" i="1">
                <a:solidFill>
                  <a:srgbClr val="0070C0"/>
                </a:solidFill>
                <a:ea typeface="Times New Roman" pitchFamily="18" charset="0"/>
                <a:cs typeface="Arial" charset="0"/>
              </a:rPr>
              <a:t>“Геометрия владеет двумя сокровищами: одно из них - это теорема Пифагора, а другое - деление отрезка в среднем и крайнем отношении… Первое можно сравнить с мерой золота; второе же больше напоминает драгоценный камень”.</a:t>
            </a:r>
            <a:endParaRPr lang="ru-RU" sz="2800">
              <a:solidFill>
                <a:srgbClr val="0070C0"/>
              </a:solidFill>
              <a:ea typeface="Times New Roman" pitchFamily="18" charset="0"/>
              <a:cs typeface="Arial" charset="0"/>
            </a:endParaRPr>
          </a:p>
          <a:p>
            <a:pPr algn="r" eaLnBrk="0" hangingPunct="0"/>
            <a:r>
              <a:rPr lang="ru-RU" sz="2800">
                <a:solidFill>
                  <a:srgbClr val="0070C0"/>
                </a:solidFill>
                <a:ea typeface="Times New Roman" pitchFamily="18" charset="0"/>
                <a:cs typeface="Arial" charset="0"/>
              </a:rPr>
              <a:t>Иоганн Кеплер</a:t>
            </a:r>
          </a:p>
        </p:txBody>
      </p:sp>
      <p:sp>
        <p:nvSpPr>
          <p:cNvPr id="410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0A878A-5865-4992-86E4-516209B0E1ED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362950" cy="57213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Найти неизвестную сторону треугольника 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1403350" y="2565400"/>
            <a:ext cx="4321175" cy="2663825"/>
          </a:xfrm>
          <a:prstGeom prst="rtTriangle">
            <a:avLst/>
          </a:prstGeom>
          <a:solidFill>
            <a:srgbClr val="66FF33"/>
          </a:solidFill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755650" y="3573463"/>
            <a:ext cx="4016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3</a:t>
            </a: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3203575" y="5373688"/>
            <a:ext cx="431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4</a:t>
            </a:r>
          </a:p>
        </p:txBody>
      </p:sp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3708400" y="3284538"/>
            <a:ext cx="5762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Georgia"/>
              </a:rPr>
              <a:t>х</a:t>
            </a:r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1403350" y="49418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 flipV="1">
            <a:off x="1763713" y="494188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56" grpId="0" animBg="1"/>
      <p:bldP spid="49157" grpId="0" animBg="1"/>
      <p:bldP spid="49158" grpId="0" animBg="1"/>
      <p:bldP spid="491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91513" cy="56499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                               </a:t>
            </a:r>
          </a:p>
          <a:p>
            <a:pPr eaLnBrk="1" hangingPunct="1">
              <a:buFontTx/>
              <a:buNone/>
              <a:defRPr/>
            </a:pPr>
            <a:endParaRPr lang="ru-RU" smtClean="0"/>
          </a:p>
          <a:p>
            <a:pPr eaLnBrk="1" hangingPunct="1">
              <a:buFontTx/>
              <a:buNone/>
              <a:defRPr/>
            </a:pPr>
            <a:r>
              <a:rPr lang="ru-RU" smtClean="0"/>
              <a:t>                               </a:t>
            </a:r>
            <a:r>
              <a:rPr lang="ru-RU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Дано</a:t>
            </a:r>
            <a:r>
              <a:rPr lang="ru-RU" smtClean="0"/>
              <a:t>: </a:t>
            </a:r>
            <a:r>
              <a:rPr lang="en-US" smtClean="0"/>
              <a:t>ABCD</a:t>
            </a:r>
            <a:r>
              <a:rPr lang="ru-RU" smtClean="0"/>
              <a:t> – ромб,                               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                               АС = 12 см, </a:t>
            </a:r>
            <a:r>
              <a:rPr lang="en-US" smtClean="0"/>
              <a:t>BD</a:t>
            </a:r>
            <a:r>
              <a:rPr lang="ru-RU" smtClean="0"/>
              <a:t> = 16 см</a:t>
            </a:r>
            <a:r>
              <a:rPr lang="ru-RU" smtClean="0">
                <a:solidFill>
                  <a:schemeClr val="folHlink"/>
                </a:solidFill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ru-RU" b="1" smtClean="0"/>
              <a:t>                               </a:t>
            </a:r>
            <a:r>
              <a:rPr lang="ru-RU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Найти</a:t>
            </a:r>
            <a:r>
              <a:rPr lang="ru-RU" smtClean="0"/>
              <a:t>: </a:t>
            </a:r>
            <a:r>
              <a:rPr lang="en-US" sz="4000" smtClean="0">
                <a:solidFill>
                  <a:schemeClr val="tx2"/>
                </a:solidFill>
              </a:rPr>
              <a:t>P</a:t>
            </a:r>
            <a:r>
              <a:rPr lang="en-US" sz="4000" baseline="-25000" smtClean="0">
                <a:solidFill>
                  <a:schemeClr val="tx2"/>
                </a:solidFill>
              </a:rPr>
              <a:t>ABCD</a:t>
            </a:r>
            <a:r>
              <a:rPr lang="en-US" sz="4000" baseline="-25000" smtClean="0"/>
              <a:t>    </a:t>
            </a:r>
            <a:r>
              <a:rPr lang="ru-RU" smtClean="0"/>
              <a:t> 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1331913" y="2060575"/>
            <a:ext cx="2303462" cy="3744913"/>
          </a:xfrm>
          <a:prstGeom prst="diamond">
            <a:avLst/>
          </a:prstGeom>
          <a:solidFill>
            <a:srgbClr val="66FF33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2484438" y="2060575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1331913" y="3933825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2484438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2700338" y="371633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5" name="WordArt 9"/>
          <p:cNvSpPr>
            <a:spLocks noChangeArrowheads="1" noChangeShapeType="1" noTextEdit="1"/>
          </p:cNvSpPr>
          <p:nvPr/>
        </p:nvSpPr>
        <p:spPr bwMode="auto">
          <a:xfrm>
            <a:off x="684213" y="3789363"/>
            <a:ext cx="414337" cy="388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Georgia"/>
              </a:rPr>
              <a:t>A</a:t>
            </a:r>
            <a:endParaRPr lang="ru-RU" sz="3600" i="1" kern="10">
              <a:ln w="9525">
                <a:solidFill>
                  <a:srgbClr val="0033CC"/>
                </a:solidFill>
                <a:round/>
                <a:headEnd/>
                <a:tailEnd/>
              </a:ln>
              <a:solidFill>
                <a:srgbClr val="3399FF"/>
              </a:solidFill>
              <a:latin typeface="Georgia"/>
            </a:endParaRPr>
          </a:p>
        </p:txBody>
      </p:sp>
      <p:sp>
        <p:nvSpPr>
          <p:cNvPr id="50186" name="WordArt 10"/>
          <p:cNvSpPr>
            <a:spLocks noChangeArrowheads="1" noChangeShapeType="1" noTextEdit="1"/>
          </p:cNvSpPr>
          <p:nvPr/>
        </p:nvSpPr>
        <p:spPr bwMode="auto">
          <a:xfrm>
            <a:off x="1979613" y="1773238"/>
            <a:ext cx="342900" cy="31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Georgia"/>
              </a:rPr>
              <a:t>B</a:t>
            </a:r>
            <a:endParaRPr lang="ru-RU" sz="3600" i="1" kern="10">
              <a:ln w="9525">
                <a:solidFill>
                  <a:srgbClr val="0033CC"/>
                </a:solidFill>
                <a:round/>
                <a:headEnd/>
                <a:tailEnd/>
              </a:ln>
              <a:solidFill>
                <a:srgbClr val="3399FF"/>
              </a:solidFill>
              <a:latin typeface="Georgia"/>
            </a:endParaRPr>
          </a:p>
        </p:txBody>
      </p:sp>
      <p:sp>
        <p:nvSpPr>
          <p:cNvPr id="50187" name="WordArt 11"/>
          <p:cNvSpPr>
            <a:spLocks noChangeArrowheads="1" noChangeShapeType="1" noTextEdit="1"/>
          </p:cNvSpPr>
          <p:nvPr/>
        </p:nvSpPr>
        <p:spPr bwMode="auto">
          <a:xfrm>
            <a:off x="3779838" y="3789363"/>
            <a:ext cx="323850" cy="388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Georgia"/>
              </a:rPr>
              <a:t>C</a:t>
            </a:r>
            <a:endParaRPr lang="ru-RU" sz="3600" i="1" kern="10">
              <a:ln w="9525">
                <a:solidFill>
                  <a:srgbClr val="0033CC"/>
                </a:solidFill>
                <a:round/>
                <a:headEnd/>
                <a:tailEnd/>
              </a:ln>
              <a:solidFill>
                <a:srgbClr val="3399FF"/>
              </a:solidFill>
              <a:latin typeface="Georgia"/>
            </a:endParaRPr>
          </a:p>
        </p:txBody>
      </p:sp>
      <p:sp>
        <p:nvSpPr>
          <p:cNvPr id="50188" name="WordArt 12"/>
          <p:cNvSpPr>
            <a:spLocks noChangeArrowheads="1" noChangeShapeType="1" noTextEdit="1"/>
          </p:cNvSpPr>
          <p:nvPr/>
        </p:nvSpPr>
        <p:spPr bwMode="auto">
          <a:xfrm>
            <a:off x="2700338" y="5734050"/>
            <a:ext cx="3810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Georgia"/>
              </a:rPr>
              <a:t>D</a:t>
            </a:r>
            <a:endParaRPr lang="ru-RU" sz="3600" i="1" kern="10">
              <a:ln w="9525">
                <a:solidFill>
                  <a:srgbClr val="0033CC"/>
                </a:solidFill>
                <a:round/>
                <a:headEnd/>
                <a:tailEnd/>
              </a:ln>
              <a:solidFill>
                <a:srgbClr val="3399FF"/>
              </a:solidFill>
              <a:latin typeface="Georgia"/>
            </a:endParaRPr>
          </a:p>
        </p:txBody>
      </p:sp>
      <p:sp>
        <p:nvSpPr>
          <p:cNvPr id="29708" name="WordArt 13"/>
          <p:cNvSpPr>
            <a:spLocks noChangeArrowheads="1" noChangeShapeType="1" noTextEdit="1"/>
          </p:cNvSpPr>
          <p:nvPr/>
        </p:nvSpPr>
        <p:spPr bwMode="auto">
          <a:xfrm>
            <a:off x="2124075" y="3429000"/>
            <a:ext cx="287338" cy="388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i="1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Georgia"/>
              </a:rPr>
              <a:t>O</a:t>
            </a:r>
            <a:endParaRPr lang="ru-RU" sz="3600" i="1" kern="10">
              <a:ln w="9525">
                <a:solidFill>
                  <a:srgbClr val="0033CC"/>
                </a:solidFill>
                <a:round/>
                <a:headEnd/>
                <a:tailEnd/>
              </a:ln>
              <a:solidFill>
                <a:srgbClr val="3399FF"/>
              </a:solidFill>
              <a:latin typeface="Georgia"/>
            </a:endParaRP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5" grpId="0" animBg="1"/>
      <p:bldP spid="50186" grpId="0" animBg="1"/>
      <p:bldP spid="50187" grpId="0" animBg="1"/>
      <p:bldP spid="501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1"/>
          <p:cNvSpPr>
            <a:spLocks noGrp="1"/>
          </p:cNvSpPr>
          <p:nvPr>
            <p:ph idx="4294967295"/>
          </p:nvPr>
        </p:nvSpPr>
        <p:spPr>
          <a:xfrm>
            <a:off x="928688" y="274638"/>
            <a:ext cx="7758112" cy="12255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Приведём различные формулировки теоремы Пифагора в переводе с греческого, латинского и немецкого языков. </a:t>
            </a:r>
          </a:p>
          <a:p>
            <a:pPr algn="ctr" eaLnBrk="1" hangingPunct="1">
              <a:defRPr/>
            </a:pPr>
            <a:endParaRPr lang="ru-RU" dirty="0" smtClean="0"/>
          </a:p>
        </p:txBody>
      </p:sp>
      <p:pic>
        <p:nvPicPr>
          <p:cNvPr id="44035" name="Picture 2" descr="navoiy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2500313"/>
            <a:ext cx="537051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26DCD12-1EB9-4C4F-998B-CC430CF06E22}" type="slidenum">
              <a:rPr lang="ru-RU" sz="1400" b="0"/>
              <a:pPr algn="r"/>
              <a:t>12</a:t>
            </a:fld>
            <a:endParaRPr lang="ru-RU" sz="1400" b="0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Содержимое 1"/>
          <p:cNvSpPr>
            <a:spLocks noGrp="1"/>
          </p:cNvSpPr>
          <p:nvPr>
            <p:ph idx="4294967295"/>
          </p:nvPr>
        </p:nvSpPr>
        <p:spPr>
          <a:xfrm>
            <a:off x="214313" y="3143250"/>
            <a:ext cx="8643937" cy="2982913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 Евклида эта теорема гласит (дословный перевод): </a:t>
            </a:r>
          </a:p>
          <a:p>
            <a:pPr algn="just" eaLnBrk="1" hangingPunct="1">
              <a:buFontTx/>
              <a:buNone/>
              <a:defRPr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"В прямоугольном треугольнике квадрат стороны, натянутой над прямым углом, равен квадратам на сторонах, заключающих прямой угол".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45059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85750"/>
            <a:ext cx="2154238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Прямоугольник 3"/>
          <p:cNvSpPr>
            <a:spLocks noChangeArrowheads="1"/>
          </p:cNvSpPr>
          <p:nvPr/>
        </p:nvSpPr>
        <p:spPr bwMode="auto">
          <a:xfrm>
            <a:off x="3714750" y="642938"/>
            <a:ext cx="4286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Евклид. Гравюра на меди. Примерно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XVIII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в.</a:t>
            </a:r>
          </a:p>
        </p:txBody>
      </p:sp>
      <p:sp>
        <p:nvSpPr>
          <p:cNvPr id="68613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504DD8-DA1B-480E-8885-32791499AA40}" type="slidenum">
              <a:rPr lang="ru-RU" sz="1400" b="0"/>
              <a:pPr algn="r"/>
              <a:t>13</a:t>
            </a:fld>
            <a:endParaRPr lang="ru-RU" sz="1400" b="0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  <p:bldP spid="440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Содержимое 1"/>
          <p:cNvSpPr>
            <a:spLocks noGrp="1"/>
          </p:cNvSpPr>
          <p:nvPr>
            <p:ph idx="4294967295"/>
          </p:nvPr>
        </p:nvSpPr>
        <p:spPr>
          <a:xfrm>
            <a:off x="214313" y="285750"/>
            <a:ext cx="8643937" cy="5851525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Латинский перевод арабского текста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Аннаирици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(около 900 г. до н. э.), сделанный Герхардом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Кремонским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(начало 12 в.), в переводе на русский гласит: </a:t>
            </a:r>
          </a:p>
          <a:p>
            <a:pPr algn="ctr" eaLnBrk="1" hangingPunct="1">
              <a:buFontTx/>
              <a:buNone/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"Во всяком прямоугольном треугольнике квадрат, образованный на стороне, натянутой над прямым углом, равен сумме двух квадратов, образованных на двух сторонах, заключающих прямой угол".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71683" name="Номер слайда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89369FF-0BDF-4853-9A51-DC190DD1A4BE}" type="slidenum">
              <a:rPr lang="ru-RU" sz="1400" b="0"/>
              <a:pPr algn="r"/>
              <a:t>14</a:t>
            </a:fld>
            <a:endParaRPr lang="ru-RU" sz="1400" b="0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Содержимое 1"/>
          <p:cNvSpPr>
            <a:spLocks noGrp="1"/>
          </p:cNvSpPr>
          <p:nvPr>
            <p:ph idx="4294967295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Geometria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Culmonensis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около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1400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г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.)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теорема читается так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: Also,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wird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das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vierecke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Feld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gemessen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an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der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langen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Wand, so also gross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ist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als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bei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beide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Vierecke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bei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zwei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werden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gemessen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von den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zwei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Wanden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des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deren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bei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zwei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gemeinde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tretten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dem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rechten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Winkel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В переводе это означает:</a:t>
            </a:r>
          </a:p>
          <a:p>
            <a:pPr algn="just">
              <a:buFontTx/>
              <a:buNone/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"Итак, площадь квадрата, измеренного по длинной стороне, столь же велика, как у двух квадратов, которые измерены по двум сторонам его, примыкающим к прямому углу".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 smtClean="0"/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C8DEEB4-6F6F-4833-999A-CEE3CEF5F312}" type="slidenum">
              <a:rPr lang="ru-RU" sz="1400" b="0">
                <a:latin typeface="+mn-lt"/>
              </a:rPr>
              <a:pPr algn="r">
                <a:defRPr/>
              </a:pPr>
              <a:t>15</a:t>
            </a:fld>
            <a:endParaRPr lang="ru-RU" sz="1400" b="0">
              <a:latin typeface="+mn-lt"/>
            </a:endParaRP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280828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260350"/>
            <a:ext cx="29368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Rectangle 10"/>
          <p:cNvSpPr>
            <a:spLocks noChangeArrowheads="1"/>
          </p:cNvSpPr>
          <p:nvPr/>
        </p:nvSpPr>
        <p:spPr bwMode="auto">
          <a:xfrm>
            <a:off x="0" y="247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23850" y="3141663"/>
            <a:ext cx="48244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2000" b="0">
                <a:cs typeface="Times New Roman" pitchFamily="18" charset="0"/>
              </a:rPr>
              <a:t>«На берегу реки рос тополь одинокий.</a:t>
            </a:r>
            <a:endParaRPr lang="ru-RU" sz="2000" b="0"/>
          </a:p>
          <a:p>
            <a:pPr algn="l" eaLnBrk="0" hangingPunct="0"/>
            <a:r>
              <a:rPr lang="ru-RU" sz="2000" b="0">
                <a:cs typeface="Times New Roman" pitchFamily="18" charset="0"/>
              </a:rPr>
              <a:t>Вдруг ветра порыв его ствол надломал.</a:t>
            </a:r>
            <a:endParaRPr lang="ru-RU" sz="2000" b="0"/>
          </a:p>
          <a:p>
            <a:pPr algn="l" eaLnBrk="0" hangingPunct="0"/>
            <a:r>
              <a:rPr lang="ru-RU" sz="2000" b="0">
                <a:cs typeface="Times New Roman" pitchFamily="18" charset="0"/>
              </a:rPr>
              <a:t>Бедный тополь упал. И угол прямой</a:t>
            </a:r>
            <a:endParaRPr lang="ru-RU" sz="2000" b="0"/>
          </a:p>
          <a:p>
            <a:pPr algn="l" eaLnBrk="0" hangingPunct="0"/>
            <a:r>
              <a:rPr lang="ru-RU" sz="2000" b="0">
                <a:cs typeface="Times New Roman" pitchFamily="18" charset="0"/>
              </a:rPr>
              <a:t>С течением реки его угол составлял.</a:t>
            </a:r>
            <a:endParaRPr lang="ru-RU" sz="2000" b="0"/>
          </a:p>
          <a:p>
            <a:pPr algn="l" eaLnBrk="0" hangingPunct="0"/>
            <a:r>
              <a:rPr lang="ru-RU" sz="2000" b="0">
                <a:cs typeface="Times New Roman" pitchFamily="18" charset="0"/>
              </a:rPr>
              <a:t>Запомни теперь, что в том месте река</a:t>
            </a:r>
            <a:endParaRPr lang="ru-RU" sz="2000" b="0"/>
          </a:p>
          <a:p>
            <a:pPr algn="l" eaLnBrk="0" hangingPunct="0"/>
            <a:r>
              <a:rPr lang="ru-RU" sz="2000" b="0">
                <a:cs typeface="Times New Roman" pitchFamily="18" charset="0"/>
              </a:rPr>
              <a:t>В четыре лишь фута была широка. </a:t>
            </a:r>
            <a:endParaRPr lang="ru-RU" sz="2000" b="0"/>
          </a:p>
          <a:p>
            <a:pPr algn="l" eaLnBrk="0" hangingPunct="0"/>
            <a:r>
              <a:rPr lang="ru-RU" sz="2000" b="0">
                <a:cs typeface="Times New Roman" pitchFamily="18" charset="0"/>
              </a:rPr>
              <a:t>Верхушка склонилась у края реки.</a:t>
            </a:r>
            <a:endParaRPr lang="ru-RU" sz="2000" b="0"/>
          </a:p>
          <a:p>
            <a:pPr algn="l" eaLnBrk="0" hangingPunct="0"/>
            <a:r>
              <a:rPr lang="ru-RU" sz="2000" b="0">
                <a:cs typeface="Times New Roman" pitchFamily="18" charset="0"/>
              </a:rPr>
              <a:t>Осталось три фута всего от ствола,</a:t>
            </a:r>
            <a:endParaRPr lang="ru-RU" sz="2000" b="0"/>
          </a:p>
          <a:p>
            <a:pPr algn="l" eaLnBrk="0" hangingPunct="0"/>
            <a:r>
              <a:rPr lang="ru-RU" sz="2000" b="0">
                <a:cs typeface="Times New Roman" pitchFamily="18" charset="0"/>
              </a:rPr>
              <a:t>Прошу тебя, скоро теперь мне скажи:</a:t>
            </a:r>
          </a:p>
          <a:p>
            <a:pPr algn="l" eaLnBrk="0" hangingPunct="0"/>
            <a:r>
              <a:rPr lang="ru-RU" sz="2000" b="0">
                <a:cs typeface="Times New Roman" pitchFamily="18" charset="0"/>
              </a:rPr>
              <a:t>У тополя как велика высота?»</a:t>
            </a:r>
            <a:r>
              <a:rPr lang="ru-RU" sz="1200" b="0">
                <a:cs typeface="Times New Roman" pitchFamily="18" charset="0"/>
              </a:rPr>
              <a:t>             </a:t>
            </a:r>
            <a:r>
              <a:rPr lang="ru-RU" sz="1100" b="0"/>
              <a:t> </a:t>
            </a:r>
            <a:endParaRPr lang="ru-RU" b="0"/>
          </a:p>
        </p:txBody>
      </p:sp>
      <p:sp>
        <p:nvSpPr>
          <p:cNvPr id="77830" name="Rectangle 13"/>
          <p:cNvSpPr>
            <a:spLocks noChangeArrowheads="1"/>
          </p:cNvSpPr>
          <p:nvPr/>
        </p:nvSpPr>
        <p:spPr bwMode="auto">
          <a:xfrm>
            <a:off x="0" y="247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219700" y="3448050"/>
            <a:ext cx="2684463" cy="3409950"/>
            <a:chOff x="1920" y="1728"/>
            <a:chExt cx="1872" cy="2273"/>
          </a:xfrm>
        </p:grpSpPr>
        <p:sp>
          <p:nvSpPr>
            <p:cNvPr id="77832" name="AutoShape 6"/>
            <p:cNvSpPr>
              <a:spLocks noChangeArrowheads="1"/>
            </p:cNvSpPr>
            <p:nvPr/>
          </p:nvSpPr>
          <p:spPr bwMode="auto">
            <a:xfrm>
              <a:off x="2304" y="2016"/>
              <a:ext cx="1104" cy="1632"/>
            </a:xfrm>
            <a:prstGeom prst="rtTriangle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b="0"/>
            </a:p>
          </p:txBody>
        </p:sp>
        <p:sp>
          <p:nvSpPr>
            <p:cNvPr id="77833" name="Text Box 7"/>
            <p:cNvSpPr txBox="1">
              <a:spLocks noChangeArrowheads="1"/>
            </p:cNvSpPr>
            <p:nvPr/>
          </p:nvSpPr>
          <p:spPr bwMode="auto">
            <a:xfrm>
              <a:off x="1920" y="3600"/>
              <a:ext cx="337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/>
                <a:t>С</a:t>
              </a:r>
            </a:p>
          </p:txBody>
        </p:sp>
        <p:sp>
          <p:nvSpPr>
            <p:cNvPr id="77834" name="Text Box 8"/>
            <p:cNvSpPr txBox="1">
              <a:spLocks noChangeArrowheads="1"/>
            </p:cNvSpPr>
            <p:nvPr/>
          </p:nvSpPr>
          <p:spPr bwMode="auto">
            <a:xfrm>
              <a:off x="3455" y="3600"/>
              <a:ext cx="337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/>
                <a:t>В</a:t>
              </a:r>
            </a:p>
          </p:txBody>
        </p:sp>
        <p:sp>
          <p:nvSpPr>
            <p:cNvPr id="77835" name="Text Box 9"/>
            <p:cNvSpPr txBox="1">
              <a:spLocks noChangeArrowheads="1"/>
            </p:cNvSpPr>
            <p:nvPr/>
          </p:nvSpPr>
          <p:spPr bwMode="auto">
            <a:xfrm>
              <a:off x="2016" y="1728"/>
              <a:ext cx="33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/>
                <a:t>А</a:t>
              </a:r>
            </a:p>
          </p:txBody>
        </p:sp>
        <p:sp>
          <p:nvSpPr>
            <p:cNvPr id="77836" name="Text Box 10"/>
            <p:cNvSpPr txBox="1">
              <a:spLocks noChangeArrowheads="1"/>
            </p:cNvSpPr>
            <p:nvPr/>
          </p:nvSpPr>
          <p:spPr bwMode="auto">
            <a:xfrm>
              <a:off x="2016" y="2736"/>
              <a:ext cx="33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/>
                <a:t>3</a:t>
              </a:r>
            </a:p>
          </p:txBody>
        </p:sp>
        <p:sp>
          <p:nvSpPr>
            <p:cNvPr id="77837" name="Text Box 11"/>
            <p:cNvSpPr txBox="1">
              <a:spLocks noChangeArrowheads="1"/>
            </p:cNvSpPr>
            <p:nvPr/>
          </p:nvSpPr>
          <p:spPr bwMode="auto">
            <a:xfrm>
              <a:off x="2688" y="3696"/>
              <a:ext cx="33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400"/>
                <a:t>4</a:t>
              </a:r>
            </a:p>
          </p:txBody>
        </p:sp>
      </p:grp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60350"/>
            <a:ext cx="4103687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323850" y="188913"/>
            <a:ext cx="41052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33CC"/>
                </a:solidFill>
              </a:rPr>
              <a:t>Задача из китайской «Математики в девяти книгах»</a:t>
            </a:r>
            <a:endParaRPr lang="ru-RU" sz="2000" b="0">
              <a:solidFill>
                <a:srgbClr val="0033CC"/>
              </a:solidFill>
            </a:endParaRPr>
          </a:p>
          <a:p>
            <a:pPr algn="l"/>
            <a:r>
              <a:rPr lang="ru-RU" sz="2000" b="0"/>
              <a:t>В центре квадратного пруда, имеющего 10 футов в длину и ширину, растет лилия, возвышающаяся на 1 фут над поверхностью воды. Если её пригнуть к берегу, к середине стороны пруда, то она достигнет своей верхушкой берега.              </a:t>
            </a:r>
          </a:p>
          <a:p>
            <a:pPr algn="l"/>
            <a:r>
              <a:rPr lang="ru-RU" sz="2000" b="0"/>
              <a:t>   Какова глубина пруда?</a:t>
            </a:r>
            <a:r>
              <a:rPr lang="ru-RU" b="0"/>
              <a:t> </a:t>
            </a:r>
            <a:r>
              <a:rPr lang="ru-RU" b="0">
                <a:solidFill>
                  <a:srgbClr val="993366"/>
                </a:solidFill>
              </a:rPr>
              <a:t> </a:t>
            </a:r>
          </a:p>
        </p:txBody>
      </p:sp>
      <p:pic>
        <p:nvPicPr>
          <p:cNvPr id="56335" name="Picture 4" descr="res147A2D21-D001-4D28-8200-2080B55A03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357563"/>
            <a:ext cx="410527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7" name="Text Box 5"/>
          <p:cNvSpPr txBox="1">
            <a:spLocks noChangeArrowheads="1"/>
          </p:cNvSpPr>
          <p:nvPr/>
        </p:nvSpPr>
        <p:spPr bwMode="auto">
          <a:xfrm>
            <a:off x="2843213" y="4221163"/>
            <a:ext cx="322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/>
              <a:t>С</a:t>
            </a:r>
          </a:p>
        </p:txBody>
      </p:sp>
      <p:sp>
        <p:nvSpPr>
          <p:cNvPr id="56338" name="Text Box 6"/>
          <p:cNvSpPr txBox="1">
            <a:spLocks noChangeArrowheads="1"/>
          </p:cNvSpPr>
          <p:nvPr/>
        </p:nvSpPr>
        <p:spPr bwMode="auto">
          <a:xfrm>
            <a:off x="2268538" y="6161088"/>
            <a:ext cx="468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/>
              <a:t>В</a:t>
            </a:r>
          </a:p>
        </p:txBody>
      </p:sp>
      <p:sp>
        <p:nvSpPr>
          <p:cNvPr id="56339" name="Text Box 7"/>
          <p:cNvSpPr txBox="1">
            <a:spLocks noChangeArrowheads="1"/>
          </p:cNvSpPr>
          <p:nvPr/>
        </p:nvSpPr>
        <p:spPr bwMode="auto">
          <a:xfrm>
            <a:off x="755650" y="4149725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/>
              <a:t>А</a:t>
            </a:r>
          </a:p>
        </p:txBody>
      </p:sp>
      <p:sp>
        <p:nvSpPr>
          <p:cNvPr id="78856" name="Text Box 18"/>
          <p:cNvSpPr txBox="1">
            <a:spLocks noChangeArrowheads="1"/>
          </p:cNvSpPr>
          <p:nvPr/>
        </p:nvSpPr>
        <p:spPr bwMode="auto">
          <a:xfrm>
            <a:off x="2627313" y="3933825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/>
              <a:t>1</a:t>
            </a:r>
          </a:p>
        </p:txBody>
      </p:sp>
      <p:sp>
        <p:nvSpPr>
          <p:cNvPr id="56352" name="AutoShape 32"/>
          <p:cNvSpPr>
            <a:spLocks noChangeArrowheads="1"/>
          </p:cNvSpPr>
          <p:nvPr/>
        </p:nvSpPr>
        <p:spPr bwMode="auto">
          <a:xfrm rot="10800000">
            <a:off x="1258888" y="4365625"/>
            <a:ext cx="1439862" cy="1943100"/>
          </a:xfrm>
          <a:prstGeom prst="rtTriangle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8" name="Line 35"/>
          <p:cNvSpPr>
            <a:spLocks noChangeShapeType="1"/>
          </p:cNvSpPr>
          <p:nvPr/>
        </p:nvSpPr>
        <p:spPr bwMode="auto">
          <a:xfrm>
            <a:off x="2771775" y="4365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9" name="Line 36"/>
          <p:cNvSpPr>
            <a:spLocks noChangeShapeType="1"/>
          </p:cNvSpPr>
          <p:nvPr/>
        </p:nvSpPr>
        <p:spPr bwMode="auto">
          <a:xfrm flipV="1">
            <a:off x="2700338" y="39338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54" name="AutoShape 11"/>
          <p:cNvSpPr>
            <a:spLocks noChangeArrowheads="1"/>
          </p:cNvSpPr>
          <p:nvPr/>
        </p:nvSpPr>
        <p:spPr bwMode="auto">
          <a:xfrm>
            <a:off x="2484438" y="3716338"/>
            <a:ext cx="381000" cy="304800"/>
          </a:xfrm>
          <a:prstGeom prst="sun">
            <a:avLst>
              <a:gd name="adj" fmla="val 25000"/>
            </a:avLst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b="0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/>
      <p:bldP spid="56337" grpId="0"/>
      <p:bldP spid="56338" grpId="0"/>
      <p:bldP spid="56339" grpId="0"/>
      <p:bldP spid="56352" grpId="0" animBg="1"/>
      <p:bldP spid="563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333375"/>
            <a:ext cx="2970213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2736850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2" name="Rectangle 7"/>
          <p:cNvSpPr>
            <a:spLocks noChangeArrowheads="1"/>
          </p:cNvSpPr>
          <p:nvPr/>
        </p:nvSpPr>
        <p:spPr bwMode="auto">
          <a:xfrm>
            <a:off x="0" y="3148013"/>
            <a:ext cx="914400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/>
              <a:t>Задача из учебника «Арифметика» </a:t>
            </a:r>
          </a:p>
          <a:p>
            <a:r>
              <a:rPr lang="ru-RU" sz="2800"/>
              <a:t>Леонтия Магницкого</a:t>
            </a:r>
          </a:p>
          <a:p>
            <a:r>
              <a:rPr lang="ru-RU" sz="2800"/>
              <a:t>«</a:t>
            </a:r>
            <a:r>
              <a:rPr lang="ru-RU" sz="2800" b="0"/>
              <a:t>Случися некоему человеку к стене лествицу  прибрати, стены тоя же высота есть 117 стоп. И обрете лествицу долготою 125 стоп. И ведати хощет, колико стоп сея лествици нижний конец от стены отстояти имать</a:t>
            </a:r>
            <a:r>
              <a:rPr lang="ru-RU" b="0"/>
              <a:t>»      </a:t>
            </a:r>
          </a:p>
        </p:txBody>
      </p:sp>
      <p:sp>
        <p:nvSpPr>
          <p:cNvPr id="83973" name="AutoShape 9"/>
          <p:cNvSpPr>
            <a:spLocks noChangeArrowheads="1"/>
          </p:cNvSpPr>
          <p:nvPr/>
        </p:nvSpPr>
        <p:spPr bwMode="auto">
          <a:xfrm>
            <a:off x="3492500" y="333375"/>
            <a:ext cx="1655763" cy="2590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74" name="Rectangle 10"/>
          <p:cNvSpPr>
            <a:spLocks noChangeArrowheads="1"/>
          </p:cNvSpPr>
          <p:nvPr/>
        </p:nvSpPr>
        <p:spPr bwMode="auto">
          <a:xfrm rot="-5400000">
            <a:off x="2919413" y="162560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117</a:t>
            </a:r>
          </a:p>
        </p:txBody>
      </p:sp>
      <p:sp>
        <p:nvSpPr>
          <p:cNvPr id="83975" name="Rectangle 11"/>
          <p:cNvSpPr>
            <a:spLocks noChangeArrowheads="1"/>
          </p:cNvSpPr>
          <p:nvPr/>
        </p:nvSpPr>
        <p:spPr bwMode="auto">
          <a:xfrm rot="3312652">
            <a:off x="4107656" y="1588295"/>
            <a:ext cx="100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125</a:t>
            </a:r>
          </a:p>
        </p:txBody>
      </p:sp>
      <p:sp>
        <p:nvSpPr>
          <p:cNvPr id="83976" name="Rectangle 12"/>
          <p:cNvSpPr>
            <a:spLocks noChangeArrowheads="1"/>
          </p:cNvSpPr>
          <p:nvPr/>
        </p:nvSpPr>
        <p:spPr bwMode="auto">
          <a:xfrm>
            <a:off x="3419475" y="1889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 </a:t>
            </a:r>
          </a:p>
        </p:txBody>
      </p:sp>
      <p:sp>
        <p:nvSpPr>
          <p:cNvPr id="83977" name="Rectangle 14"/>
          <p:cNvSpPr>
            <a:spLocks noChangeArrowheads="1"/>
          </p:cNvSpPr>
          <p:nvPr/>
        </p:nvSpPr>
        <p:spPr bwMode="auto">
          <a:xfrm>
            <a:off x="4859338" y="26368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 </a:t>
            </a:r>
          </a:p>
        </p:txBody>
      </p:sp>
      <p:sp>
        <p:nvSpPr>
          <p:cNvPr id="83978" name="Rectangle 15"/>
          <p:cNvSpPr>
            <a:spLocks noChangeArrowheads="1"/>
          </p:cNvSpPr>
          <p:nvPr/>
        </p:nvSpPr>
        <p:spPr bwMode="auto">
          <a:xfrm>
            <a:off x="2987675" y="26368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  </a:t>
            </a: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95288" y="95250"/>
            <a:ext cx="8064500" cy="643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«</a:t>
            </a:r>
            <a:r>
              <a:rPr lang="ru-RU" sz="2400"/>
              <a:t>Из посвящений теореме Пифагора А. Шамиссо»</a:t>
            </a:r>
            <a:endParaRPr lang="ru-RU" sz="2400" b="0"/>
          </a:p>
          <a:p>
            <a:r>
              <a:rPr lang="ru-RU" sz="2800" b="0" i="1">
                <a:latin typeface="Monotype Corsiva" pitchFamily="66" charset="0"/>
              </a:rPr>
              <a:t>Пробудет вечно истина, как скоро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Ее познает слабый человек!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И ныне теорема Пифагора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Верна, как и в ее далекий век.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Обильно было жертвоприношенье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Богам от Пифагора. Сот быков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Он отдал на закланье и сожженье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За света луч, пришедший с облаков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Поэтому всегда с тех пор,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Чуть истина рождается на свет,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Быки ревут, ее почуя, вслед.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Они не в силах свету помешать,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А могут лишь, закрыв глаза, дрожать</a:t>
            </a:r>
            <a:endParaRPr lang="ru-RU" sz="2800" b="0">
              <a:latin typeface="Monotype Corsiva" pitchFamily="66" charset="0"/>
            </a:endParaRPr>
          </a:p>
          <a:p>
            <a:r>
              <a:rPr lang="ru-RU" sz="2800" b="0" i="1">
                <a:latin typeface="Monotype Corsiva" pitchFamily="66" charset="0"/>
              </a:rPr>
              <a:t>От страха, что вселил в них Пифагор</a:t>
            </a:r>
          </a:p>
        </p:txBody>
      </p:sp>
      <p:pic>
        <p:nvPicPr>
          <p:cNvPr id="61446" name="Picture 6" descr="Pifagor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3763" y="3141663"/>
            <a:ext cx="171767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7" descr="Pifagor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81075"/>
            <a:ext cx="203993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916238" y="1844675"/>
            <a:ext cx="2016125" cy="3455988"/>
          </a:xfrm>
          <a:prstGeom prst="rtTriangle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995738" y="2349500"/>
            <a:ext cx="3148012" cy="1366838"/>
          </a:xfrm>
          <a:prstGeom prst="wedgeRoundRectCallout">
            <a:avLst>
              <a:gd name="adj1" fmla="val -43755"/>
              <a:gd name="adj2" fmla="val 83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ПРЯМОУГОЛЬНЫЙ</a:t>
            </a:r>
          </a:p>
          <a:p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ТРЕУГОЛЬНИК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620713"/>
            <a:ext cx="8964612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36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Домашнее задание</a:t>
            </a:r>
            <a:r>
              <a:rPr lang="ru-RU" sz="2800" smtClean="0"/>
              <a:t>: теоретический материал по учебнику (для всех);</a:t>
            </a:r>
            <a:endParaRPr lang="ru-RU" sz="2800" u="sng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u="sng" smtClean="0"/>
              <a:t>по выбору</a:t>
            </a:r>
            <a:endParaRPr lang="ru-RU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Мини-сочинение на тему «Зачем нужна теорема Пифагора?»;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Найти ещё одно доказательство теоремы Пифагора;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Фронтон Большого театра в Москве имеет форму равнобедренного треугольника с боковыми сторонами по 21,5 м и основанием 42 м (размеры приближены). Вычислите площадь фронтона;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Даны отрезки </a:t>
            </a:r>
            <a:r>
              <a:rPr lang="en-US" sz="2800" smtClean="0"/>
              <a:t>a</a:t>
            </a:r>
            <a:r>
              <a:rPr lang="ru-RU" sz="2800" smtClean="0"/>
              <a:t> и </a:t>
            </a:r>
            <a:r>
              <a:rPr lang="en-US" sz="2800" smtClean="0"/>
              <a:t>b</a:t>
            </a:r>
            <a:r>
              <a:rPr lang="ru-RU" sz="2800" smtClean="0"/>
              <a:t>, а = 5 см, </a:t>
            </a:r>
            <a:r>
              <a:rPr lang="en-US" sz="2800" smtClean="0"/>
              <a:t>b</a:t>
            </a:r>
            <a:r>
              <a:rPr lang="ru-RU" sz="2800" smtClean="0"/>
              <a:t> = 7 см.              </a:t>
            </a:r>
            <a:endParaRPr lang="ru-RU" sz="90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   Постройте отрезок 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5157788"/>
            <a:ext cx="1727200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7" name="Трапеция 6"/>
          <p:cNvSpPr/>
          <p:nvPr/>
        </p:nvSpPr>
        <p:spPr bwMode="auto">
          <a:xfrm>
            <a:off x="7000860" y="3214686"/>
            <a:ext cx="2143140" cy="1357322"/>
          </a:xfrm>
          <a:prstGeom prst="trapezoid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ый треугольник 7"/>
          <p:cNvSpPr/>
          <p:nvPr/>
        </p:nvSpPr>
        <p:spPr bwMode="auto">
          <a:xfrm>
            <a:off x="6357950" y="3929066"/>
            <a:ext cx="1714512" cy="2571768"/>
          </a:xfrm>
          <a:prstGeom prst="rtTriangl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071538" y="5000636"/>
            <a:ext cx="3429024" cy="10715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 bwMode="auto">
          <a:xfrm>
            <a:off x="7143768" y="0"/>
            <a:ext cx="1785950" cy="2428892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Прямая соединительная линия 11"/>
          <p:cNvCxnSpPr>
            <a:stCxn id="10" idx="0"/>
            <a:endCxn id="10" idx="3"/>
          </p:cNvCxnSpPr>
          <p:nvPr/>
        </p:nvCxnSpPr>
        <p:spPr bwMode="auto">
          <a:xfrm rot="16200000" flipH="1">
            <a:off x="6822297" y="1214446"/>
            <a:ext cx="242889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Picture 6" descr="j02339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28868"/>
            <a:ext cx="3573407" cy="291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MAGGIONI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285784" y="1214422"/>
            <a:ext cx="4043386" cy="39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3563938" y="908050"/>
            <a:ext cx="2016125" cy="3455988"/>
          </a:xfrm>
          <a:prstGeom prst="rtTriangle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547813" y="2276475"/>
            <a:ext cx="1728787" cy="1368425"/>
          </a:xfrm>
          <a:prstGeom prst="rightArrow">
            <a:avLst>
              <a:gd name="adj1" fmla="val 50000"/>
              <a:gd name="adj2" fmla="val 315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катет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 rot="-5400000">
            <a:off x="3671094" y="4904581"/>
            <a:ext cx="1728788" cy="1368425"/>
          </a:xfrm>
          <a:prstGeom prst="rightArrow">
            <a:avLst>
              <a:gd name="adj1" fmla="val 50000"/>
              <a:gd name="adj2" fmla="val 315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катет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-1345000">
            <a:off x="4932363" y="1628775"/>
            <a:ext cx="2160587" cy="1512888"/>
          </a:xfrm>
          <a:prstGeom prst="leftArrow">
            <a:avLst>
              <a:gd name="adj1" fmla="val 50000"/>
              <a:gd name="adj2" fmla="val 357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гипотенуза</a:t>
            </a: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3059113" y="2205038"/>
            <a:ext cx="406400" cy="3587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а</a:t>
            </a:r>
          </a:p>
        </p:txBody>
      </p:sp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4572000" y="4508500"/>
            <a:ext cx="431800" cy="2143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в</a:t>
            </a:r>
          </a:p>
        </p:txBody>
      </p:sp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4500563" y="2133600"/>
            <a:ext cx="504825" cy="215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с</a:t>
            </a: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916238" y="1844675"/>
            <a:ext cx="2016125" cy="3455988"/>
          </a:xfrm>
          <a:prstGeom prst="rtTriangle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995738" y="2349500"/>
            <a:ext cx="2592387" cy="1366838"/>
          </a:xfrm>
          <a:prstGeom prst="wedgeRoundRectCallout">
            <a:avLst>
              <a:gd name="adj1" fmla="val -43755"/>
              <a:gd name="adj2" fmla="val 83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357688" y="2357438"/>
          <a:ext cx="1979612" cy="1363662"/>
        </p:xfrm>
        <a:graphic>
          <a:graphicData uri="http://schemas.openxmlformats.org/presentationml/2006/ole">
            <p:oleObj spid="_x0000_s2051" name="Формула" r:id="rId4" imgW="57132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Решите задачу</a:t>
            </a:r>
          </a:p>
        </p:txBody>
      </p:sp>
      <p:pic>
        <p:nvPicPr>
          <p:cNvPr id="4" name="Picture 38" descr="http://festival.1september.ru/articles/522783/img6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r:link="rId4"/>
          <a:srcRect/>
          <a:stretch>
            <a:fillRect/>
          </a:stretch>
        </p:blipFill>
        <p:spPr>
          <a:xfrm>
            <a:off x="357188" y="1857375"/>
            <a:ext cx="3143250" cy="3429000"/>
          </a:xfr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29063" y="1600200"/>
            <a:ext cx="4757737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b="1" smtClean="0"/>
              <a:t> Площадь треугольника  </a:t>
            </a:r>
          </a:p>
          <a:p>
            <a:pPr eaLnBrk="1" hangingPunct="1">
              <a:buFontTx/>
              <a:buNone/>
            </a:pPr>
            <a:r>
              <a:rPr lang="ru-RU" b="1" smtClean="0"/>
              <a:t>  АВС равна 30 кв.см, </a:t>
            </a:r>
          </a:p>
          <a:p>
            <a:pPr eaLnBrk="1" hangingPunct="1">
              <a:buFontTx/>
              <a:buNone/>
            </a:pPr>
            <a:r>
              <a:rPr lang="ru-RU" b="1" smtClean="0"/>
              <a:t>  АС=5 см. </a:t>
            </a:r>
          </a:p>
          <a:p>
            <a:pPr eaLnBrk="1" hangingPunct="1">
              <a:buFontTx/>
              <a:buNone/>
            </a:pPr>
            <a:r>
              <a:rPr lang="ru-RU" b="1" smtClean="0"/>
              <a:t> Найдите периметр треугольника</a:t>
            </a: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4" name="Group 32"/>
          <p:cNvGraphicFramePr>
            <a:graphicFrameLocks noGrp="1"/>
          </p:cNvGraphicFramePr>
          <p:nvPr>
            <p:ph/>
          </p:nvPr>
        </p:nvGraphicFramePr>
        <p:xfrm>
          <a:off x="827088" y="620713"/>
          <a:ext cx="7427912" cy="4023360"/>
        </p:xfrm>
        <a:graphic>
          <a:graphicData uri="http://schemas.openxmlformats.org/drawingml/2006/table">
            <a:tbl>
              <a:tblPr/>
              <a:tblGrid>
                <a:gridCol w="2476500"/>
                <a:gridCol w="2474912"/>
                <a:gridCol w="2476500"/>
              </a:tblGrid>
              <a:tr h="828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Объект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5720" y="5572140"/>
          <a:ext cx="1143008" cy="892975"/>
        </p:xfrm>
        <a:graphic>
          <a:graphicData uri="http://schemas.openxmlformats.org/presentationml/2006/ole">
            <p:oleObj spid="_x0000_s18434" name="Презентация" showAsIcon="1" r:id="rId3" imgW="914400" imgH="714240" progId="PowerPoint.Show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488" y="4786322"/>
            <a:ext cx="378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00FF"/>
                </a:solidFill>
                <a:latin typeface="Times New Roman" pitchFamily="18" charset="0"/>
              </a:rPr>
              <a:t>с</a:t>
            </a:r>
            <a:r>
              <a:rPr lang="ru-RU" sz="6000" baseline="30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6000" baseline="300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6000" dirty="0" smtClean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ru-RU" sz="6000" dirty="0" smtClean="0">
                <a:solidFill>
                  <a:srgbClr val="0000FF"/>
                </a:solidFill>
                <a:latin typeface="Times New Roman" pitchFamily="18" charset="0"/>
              </a:rPr>
              <a:t>а</a:t>
            </a:r>
            <a:r>
              <a:rPr lang="ru-RU" sz="6000" baseline="30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6000" baseline="300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6000" dirty="0" smtClean="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sz="60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6000" dirty="0" smtClean="0">
                <a:solidFill>
                  <a:srgbClr val="0000FF"/>
                </a:solidFill>
                <a:latin typeface="Times New Roman" pitchFamily="18" charset="0"/>
              </a:rPr>
              <a:t>в</a:t>
            </a:r>
            <a:r>
              <a:rPr lang="ru-RU" sz="6000" baseline="30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ru-RU" sz="6000" dirty="0"/>
          </a:p>
        </p:txBody>
      </p:sp>
      <p:graphicFrame>
        <p:nvGraphicFramePr>
          <p:cNvPr id="6" name="Объект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00496" y="5715016"/>
          <a:ext cx="1188722" cy="928689"/>
        </p:xfrm>
        <a:graphic>
          <a:graphicData uri="http://schemas.openxmlformats.org/presentationml/2006/ole">
            <p:oleObj spid="_x0000_s18435" name="Презентация" showAsIcon="1" r:id="rId4" imgW="914400" imgH="714240" progId="PowerPoint.Show.12">
              <p:embed/>
            </p:oleObj>
          </a:graphicData>
        </a:graphic>
      </p:graphicFrame>
      <p:sp>
        <p:nvSpPr>
          <p:cNvPr id="8" name="SMARTPenAnnotation0"/>
          <p:cNvSpPr/>
          <p:nvPr/>
        </p:nvSpPr>
        <p:spPr bwMode="auto">
          <a:xfrm>
            <a:off x="8134945" y="5777507"/>
            <a:ext cx="8926" cy="8931"/>
          </a:xfrm>
          <a:custGeom>
            <a:avLst/>
            <a:gdLst/>
            <a:ahLst/>
            <a:cxnLst/>
            <a:rect l="0" t="0" r="0" b="0"/>
            <a:pathLst>
              <a:path w="8926" h="8931">
                <a:moveTo>
                  <a:pt x="0" y="0"/>
                </a:moveTo>
                <a:lnTo>
                  <a:pt x="0" y="4741"/>
                </a:lnTo>
                <a:lnTo>
                  <a:pt x="992" y="6137"/>
                </a:lnTo>
                <a:lnTo>
                  <a:pt x="2646" y="7068"/>
                </a:lnTo>
                <a:lnTo>
                  <a:pt x="7688" y="8562"/>
                </a:lnTo>
                <a:lnTo>
                  <a:pt x="8102" y="7693"/>
                </a:lnTo>
                <a:lnTo>
                  <a:pt x="8378" y="6121"/>
                </a:lnTo>
                <a:lnTo>
                  <a:pt x="8820" y="1209"/>
                </a:lnTo>
                <a:lnTo>
                  <a:pt x="8857" y="1798"/>
                </a:lnTo>
                <a:lnTo>
                  <a:pt x="8925" y="8425"/>
                </a:lnTo>
                <a:lnTo>
                  <a:pt x="0" y="8930"/>
                </a:lnTo>
              </a:path>
            </a:pathLst>
          </a:custGeom>
          <a:noFill/>
          <a:ln w="215900" cap="flat" cmpd="sng" algn="ctr">
            <a:solidFill>
              <a:srgbClr val="FF64FF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" name="Объект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58082" y="5643578"/>
          <a:ext cx="1271590" cy="993430"/>
        </p:xfrm>
        <a:graphic>
          <a:graphicData uri="http://schemas.openxmlformats.org/presentationml/2006/ole">
            <p:oleObj spid="_x0000_s18442" name="Презентация" showAsIcon="1" r:id="rId5" imgW="914400" imgH="714240" progId="PowerPoint.Show.12">
              <p:embed/>
            </p:oleObj>
          </a:graphicData>
        </a:graphic>
      </p:graphicFrame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http://festival.1september.ru/articles/522783/img6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68313" y="333375"/>
            <a:ext cx="28797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492500" y="765175"/>
            <a:ext cx="5257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0"/>
              <a:t>Площадь     АВС = 30 кв.см, АС=5 см. </a:t>
            </a:r>
          </a:p>
          <a:p>
            <a:r>
              <a:rPr lang="ru-RU" sz="2800" b="0"/>
              <a:t>Найдите периметр треугольника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84213" y="3141663"/>
            <a:ext cx="77755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2000"/>
              <a:t>Решение: </a:t>
            </a:r>
            <a:r>
              <a:rPr lang="en-US" sz="2000"/>
              <a:t>S = </a:t>
            </a:r>
            <a:r>
              <a:rPr lang="en-US" sz="2000">
                <a:cs typeface="Arial" charset="0"/>
              </a:rPr>
              <a:t>½ </a:t>
            </a:r>
            <a:r>
              <a:rPr lang="ru-RU" sz="2000">
                <a:cs typeface="Arial" charset="0"/>
              </a:rPr>
              <a:t>АС*ВС</a:t>
            </a:r>
          </a:p>
          <a:p>
            <a:pPr lvl="4" algn="l"/>
            <a:r>
              <a:rPr lang="ru-RU" sz="2000">
                <a:cs typeface="Arial" charset="0"/>
              </a:rPr>
              <a:t>30 = </a:t>
            </a:r>
            <a:r>
              <a:rPr lang="en-US" sz="2000">
                <a:cs typeface="Arial" charset="0"/>
              </a:rPr>
              <a:t>½</a:t>
            </a:r>
            <a:r>
              <a:rPr lang="ru-RU" sz="2000">
                <a:cs typeface="Arial" charset="0"/>
              </a:rPr>
              <a:t> 5*ВС</a:t>
            </a:r>
          </a:p>
          <a:p>
            <a:pPr lvl="4" algn="l"/>
            <a:r>
              <a:rPr lang="ru-RU" sz="2000">
                <a:cs typeface="Arial" charset="0"/>
              </a:rPr>
              <a:t>5ВС = 30 / </a:t>
            </a:r>
            <a:r>
              <a:rPr lang="en-US" sz="2000">
                <a:cs typeface="Arial" charset="0"/>
              </a:rPr>
              <a:t>½</a:t>
            </a:r>
            <a:r>
              <a:rPr lang="ru-RU" sz="2000">
                <a:cs typeface="Arial" charset="0"/>
              </a:rPr>
              <a:t> </a:t>
            </a:r>
          </a:p>
          <a:p>
            <a:pPr lvl="4" algn="l"/>
            <a:r>
              <a:rPr lang="ru-RU" sz="2000">
                <a:cs typeface="Arial" charset="0"/>
              </a:rPr>
              <a:t>5ВС = 60</a:t>
            </a:r>
          </a:p>
          <a:p>
            <a:pPr lvl="4" algn="l"/>
            <a:r>
              <a:rPr lang="ru-RU" sz="2000">
                <a:cs typeface="Arial" charset="0"/>
              </a:rPr>
              <a:t>ВС = 60/5</a:t>
            </a:r>
          </a:p>
          <a:p>
            <a:pPr lvl="4" algn="l"/>
            <a:r>
              <a:rPr lang="ru-RU" sz="2000">
                <a:cs typeface="Arial" charset="0"/>
              </a:rPr>
              <a:t>ВС = 12</a:t>
            </a:r>
          </a:p>
          <a:p>
            <a:pPr algn="l"/>
            <a:r>
              <a:rPr lang="ru-RU" sz="2000">
                <a:cs typeface="Arial" charset="0"/>
              </a:rPr>
              <a:t>АВ = </a:t>
            </a:r>
            <a:r>
              <a:rPr lang="ru-RU" sz="2000">
                <a:latin typeface="Times New Roman" pitchFamily="18" charset="0"/>
                <a:cs typeface="Arial" charset="0"/>
              </a:rPr>
              <a:t>√25+144 = √ 169 = 13</a:t>
            </a:r>
          </a:p>
          <a:p>
            <a:pPr lvl="4" algn="l"/>
            <a:r>
              <a:rPr lang="ru-RU" sz="2000">
                <a:latin typeface="Times New Roman" pitchFamily="18" charset="0"/>
                <a:cs typeface="Arial" charset="0"/>
              </a:rPr>
              <a:t>Р = 5 + 12 + 13 = 30 см</a:t>
            </a:r>
          </a:p>
          <a:p>
            <a:pPr algn="l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>
              <a:cs typeface="Arial" charset="0"/>
            </a:endParaRPr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>
            <a:off x="1547813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2771775" y="50133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141663"/>
            <a:ext cx="8218487" cy="796925"/>
          </a:xfrm>
        </p:spPr>
        <p:txBody>
          <a:bodyPr/>
          <a:lstStyle/>
          <a:p>
            <a:pPr algn="l" eaLnBrk="1" hangingPunct="1"/>
            <a:r>
              <a:rPr lang="ru-RU" sz="3600" smtClean="0"/>
              <a:t>Если дан нам треугольник</a:t>
            </a:r>
            <a:br>
              <a:rPr lang="ru-RU" sz="3600" smtClean="0"/>
            </a:br>
            <a:r>
              <a:rPr lang="ru-RU" sz="3600" smtClean="0"/>
              <a:t>И притом с прямым углом</a:t>
            </a:r>
            <a:br>
              <a:rPr lang="ru-RU" sz="3600" smtClean="0"/>
            </a:br>
            <a:r>
              <a:rPr lang="ru-RU" sz="3600" smtClean="0"/>
              <a:t>То квадрат гипотенузы </a:t>
            </a:r>
            <a:br>
              <a:rPr lang="ru-RU" sz="3600" smtClean="0"/>
            </a:br>
            <a:r>
              <a:rPr lang="ru-RU" sz="3600" smtClean="0"/>
              <a:t>Мы всегда легко найдем:</a:t>
            </a:r>
            <a:br>
              <a:rPr lang="ru-RU" sz="3600" smtClean="0"/>
            </a:br>
            <a:r>
              <a:rPr lang="ru-RU" sz="3600" smtClean="0"/>
              <a:t>Катеты в квадрат возводим</a:t>
            </a:r>
            <a:br>
              <a:rPr lang="ru-RU" sz="3600" smtClean="0"/>
            </a:br>
            <a:r>
              <a:rPr lang="ru-RU" sz="3600" smtClean="0"/>
              <a:t>Сумму степеней находим</a:t>
            </a:r>
            <a:br>
              <a:rPr lang="ru-RU" sz="3600" smtClean="0"/>
            </a:br>
            <a:r>
              <a:rPr lang="ru-RU" sz="3600" smtClean="0"/>
              <a:t>И таким простым путем </a:t>
            </a:r>
            <a:br>
              <a:rPr lang="ru-RU" sz="3600" smtClean="0"/>
            </a:br>
            <a:r>
              <a:rPr lang="ru-RU" sz="3600" smtClean="0"/>
              <a:t>К результату мы придем.  </a:t>
            </a:r>
            <a:br>
              <a:rPr lang="ru-RU" sz="3600" smtClean="0"/>
            </a:br>
            <a:r>
              <a:rPr lang="ru-RU" sz="3600" smtClean="0"/>
              <a:t>                           (И. Дырченко)</a:t>
            </a:r>
          </a:p>
        </p:txBody>
      </p:sp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33375"/>
            <a:ext cx="21034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3"/>
          <p:cNvSpPr>
            <a:spLocks noGrp="1"/>
          </p:cNvSpPr>
          <p:nvPr>
            <p:ph idx="4294967295"/>
          </p:nvPr>
        </p:nvSpPr>
        <p:spPr>
          <a:xfrm>
            <a:off x="3643313" y="142875"/>
            <a:ext cx="5286375" cy="6369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/>
              <a:t>    </a:t>
            </a:r>
            <a:r>
              <a:rPr lang="ru-RU" b="1" smtClean="0">
                <a:solidFill>
                  <a:srgbClr val="224B50"/>
                </a:solidFill>
              </a:rPr>
              <a:t>Очень легко можно воспроизвести способ построения. Возьмём верёвку длиною в 12 м и привяжем к ней по цветной полоске на расстоянии 3 и 4 м от одного конца. Прямой угол окажется заключенным между сторонами длиной в 3 и 4 метра</a:t>
            </a:r>
            <a:r>
              <a:rPr lang="ru-RU" sz="2800" b="1" smtClean="0">
                <a:solidFill>
                  <a:srgbClr val="224B50"/>
                </a:solidFill>
              </a:rPr>
              <a:t>. </a:t>
            </a:r>
            <a:r>
              <a:rPr lang="ru-RU" sz="2800" smtClean="0"/>
              <a:t> </a:t>
            </a:r>
            <a:endParaRPr lang="ru-RU" smtClean="0"/>
          </a:p>
        </p:txBody>
      </p:sp>
      <p:pic>
        <p:nvPicPr>
          <p:cNvPr id="38915" name="Рисунок 3" descr="C:\Documents and Settings\Сергей.BA5D79E89859413\Рабочий стол\т пифагора\история теоремы\ист 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"/>
            <a:ext cx="3690938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1339FAE-3798-47BF-978B-296754FC565D}" type="slidenum">
              <a:rPr lang="ru-RU" sz="1400" b="0"/>
              <a:pPr algn="r"/>
              <a:t>9</a:t>
            </a:fld>
            <a:endParaRPr lang="ru-RU" sz="1400" b="0"/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769</Words>
  <Application>Microsoft Office PowerPoint</Application>
  <PresentationFormat>Экран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Оформление по умолчанию</vt:lpstr>
      <vt:lpstr>Формула</vt:lpstr>
      <vt:lpstr>Презентация</vt:lpstr>
      <vt:lpstr>Слайд 1</vt:lpstr>
      <vt:lpstr>Слайд 2</vt:lpstr>
      <vt:lpstr>Слайд 3</vt:lpstr>
      <vt:lpstr>Слайд 4</vt:lpstr>
      <vt:lpstr>Решите задачу</vt:lpstr>
      <vt:lpstr>Слайд 6</vt:lpstr>
      <vt:lpstr>Слайд 7</vt:lpstr>
      <vt:lpstr>Если дан нам треугольник И притом с прямым углом То квадрат гипотенузы  Мы всегда легко найдем: Катеты в квадрат возводим Сумму степеней находим И таким простым путем  К результату мы придем.                              (И. Дырченко)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</dc:creator>
  <cp:lastModifiedBy>311</cp:lastModifiedBy>
  <cp:revision>30</cp:revision>
  <dcterms:created xsi:type="dcterms:W3CDTF">2009-11-21T17:07:23Z</dcterms:created>
  <dcterms:modified xsi:type="dcterms:W3CDTF">2009-12-06T11:26:33Z</dcterms:modified>
</cp:coreProperties>
</file>