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91" r:id="rId2"/>
    <p:sldId id="257" r:id="rId3"/>
    <p:sldId id="258" r:id="rId4"/>
    <p:sldId id="286" r:id="rId5"/>
    <p:sldId id="259" r:id="rId6"/>
    <p:sldId id="293" r:id="rId7"/>
    <p:sldId id="302" r:id="rId8"/>
    <p:sldId id="260" r:id="rId9"/>
    <p:sldId id="261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304" r:id="rId21"/>
    <p:sldId id="295" r:id="rId22"/>
    <p:sldId id="297" r:id="rId23"/>
    <p:sldId id="288" r:id="rId24"/>
    <p:sldId id="289" r:id="rId25"/>
    <p:sldId id="298" r:id="rId26"/>
    <p:sldId id="303" r:id="rId27"/>
    <p:sldId id="276" r:id="rId28"/>
    <p:sldId id="277" r:id="rId29"/>
    <p:sldId id="299" r:id="rId30"/>
    <p:sldId id="266" r:id="rId31"/>
    <p:sldId id="296" r:id="rId32"/>
    <p:sldId id="284" r:id="rId33"/>
    <p:sldId id="290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4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C8B27-A408-49EF-9605-AF6A8447153A}" type="datetimeFigureOut">
              <a:rPr lang="ru-RU" smtClean="0"/>
              <a:pPr/>
              <a:t>12.01.2010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DA4E2-7F2C-4043-BC23-5C0B7D537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D7DFC1-F428-4073-912A-436623F97F0E}" type="slidenum">
              <a:rPr lang="ru-RU"/>
              <a:pPr/>
              <a:t>4</a:t>
            </a:fld>
            <a:endParaRPr lang="ru-RU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DA4E2-7F2C-4043-BC23-5C0B7D537FC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B840-E317-4B72-83B0-8DDDF5E3D5A7}" type="datetimeFigureOut">
              <a:rPr lang="ru-RU" smtClean="0"/>
              <a:pPr/>
              <a:t>12.01.2010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7919-B842-4489-B592-55E5F340B5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B840-E317-4B72-83B0-8DDDF5E3D5A7}" type="datetimeFigureOut">
              <a:rPr lang="ru-RU" smtClean="0"/>
              <a:pPr/>
              <a:t>12.01.2010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7919-B842-4489-B592-55E5F340B5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B840-E317-4B72-83B0-8DDDF5E3D5A7}" type="datetimeFigureOut">
              <a:rPr lang="ru-RU" smtClean="0"/>
              <a:pPr/>
              <a:t>12.01.2010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7919-B842-4489-B592-55E5F340B5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B840-E317-4B72-83B0-8DDDF5E3D5A7}" type="datetimeFigureOut">
              <a:rPr lang="ru-RU" smtClean="0"/>
              <a:pPr/>
              <a:t>12.01.2010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7919-B842-4489-B592-55E5F340B5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B840-E317-4B72-83B0-8DDDF5E3D5A7}" type="datetimeFigureOut">
              <a:rPr lang="ru-RU" smtClean="0"/>
              <a:pPr/>
              <a:t>12.01.2010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7919-B842-4489-B592-55E5F340B5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B840-E317-4B72-83B0-8DDDF5E3D5A7}" type="datetimeFigureOut">
              <a:rPr lang="ru-RU" smtClean="0"/>
              <a:pPr/>
              <a:t>12.01.2010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7919-B842-4489-B592-55E5F340B5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B840-E317-4B72-83B0-8DDDF5E3D5A7}" type="datetimeFigureOut">
              <a:rPr lang="ru-RU" smtClean="0"/>
              <a:pPr/>
              <a:t>12.01.2010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7919-B842-4489-B592-55E5F340B5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B840-E317-4B72-83B0-8DDDF5E3D5A7}" type="datetimeFigureOut">
              <a:rPr lang="ru-RU" smtClean="0"/>
              <a:pPr/>
              <a:t>12.01.2010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7919-B842-4489-B592-55E5F340B5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B840-E317-4B72-83B0-8DDDF5E3D5A7}" type="datetimeFigureOut">
              <a:rPr lang="ru-RU" smtClean="0"/>
              <a:pPr/>
              <a:t>12.01.2010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7919-B842-4489-B592-55E5F340B5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B840-E317-4B72-83B0-8DDDF5E3D5A7}" type="datetimeFigureOut">
              <a:rPr lang="ru-RU" smtClean="0"/>
              <a:pPr/>
              <a:t>12.01.2010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7919-B842-4489-B592-55E5F340B5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B840-E317-4B72-83B0-8DDDF5E3D5A7}" type="datetimeFigureOut">
              <a:rPr lang="ru-RU" smtClean="0"/>
              <a:pPr/>
              <a:t>12.01.2010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7919-B842-4489-B592-55E5F340B5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rgbClr val="7030A0">
                <a:alpha val="73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3B840-E317-4B72-83B0-8DDDF5E3D5A7}" type="datetimeFigureOut">
              <a:rPr lang="ru-RU" smtClean="0"/>
              <a:pPr/>
              <a:t>12.01.2010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D7919-B842-4489-B592-55E5F340B5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13" Type="http://schemas.openxmlformats.org/officeDocument/2006/relationships/image" Target="../media/image59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12" Type="http://schemas.openxmlformats.org/officeDocument/2006/relationships/image" Target="../media/image5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11" Type="http://schemas.openxmlformats.org/officeDocument/2006/relationships/image" Target="../media/image57.jpeg"/><Relationship Id="rId5" Type="http://schemas.openxmlformats.org/officeDocument/2006/relationships/image" Target="../media/image51.jpeg"/><Relationship Id="rId10" Type="http://schemas.openxmlformats.org/officeDocument/2006/relationships/image" Target="../media/image56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Relationship Id="rId14" Type="http://schemas.openxmlformats.org/officeDocument/2006/relationships/image" Target="../media/image6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5.gif"/><Relationship Id="rId4" Type="http://schemas.openxmlformats.org/officeDocument/2006/relationships/image" Target="../media/image8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jpeg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357166"/>
            <a:ext cx="835824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           </a:t>
            </a:r>
            <a:endParaRPr lang="ru-RU" sz="6600" b="1" kern="10" dirty="0" smtClean="0">
              <a:ln w="1905">
                <a:solidFill>
                  <a:srgbClr val="FFFF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Impact"/>
            </a:endParaRPr>
          </a:p>
          <a:p>
            <a:endParaRPr lang="ru-RU" sz="6000" b="1" kern="1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Impact"/>
            </a:endParaRPr>
          </a:p>
          <a:p>
            <a:r>
              <a:rPr lang="ru-RU" sz="60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   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714356"/>
            <a:ext cx="83582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kern="10" dirty="0" smtClean="0">
                <a:ln w="1905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   </a:t>
            </a:r>
            <a:endParaRPr lang="ru-RU" sz="6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4286256"/>
            <a:ext cx="3073405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i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Автор</a:t>
            </a:r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работы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71868" y="4214818"/>
            <a:ext cx="5286412" cy="18158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Михеева Елена Александровна,</a:t>
            </a:r>
          </a:p>
          <a:p>
            <a:pPr>
              <a:defRPr/>
            </a:pPr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учитель технологии</a:t>
            </a:r>
            <a:b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МОУ «Средняя школа №6» </a:t>
            </a:r>
            <a:endParaRPr lang="ru-RU" sz="2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00430" y="5903893"/>
            <a:ext cx="3143272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г. </a:t>
            </a:r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Когалыма </a:t>
            </a:r>
            <a:r>
              <a:rPr lang="ru-RU" sz="2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Picture 17" descr="kt1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7158" y="428604"/>
            <a:ext cx="2135329" cy="29289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13" name="Picture 18" descr="medium_1110445321_vish_n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43768" y="1785926"/>
            <a:ext cx="1718977" cy="2500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18" name="Рисунок 17" descr="P327001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714612" y="214290"/>
            <a:ext cx="4286280" cy="3571900"/>
          </a:xfrm>
          <a:prstGeom prst="roundRect">
            <a:avLst/>
          </a:prstGeom>
          <a:ln w="28575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Foto 10468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4932363" y="260350"/>
            <a:ext cx="4041775" cy="6264275"/>
          </a:xfrm>
          <a:prstGeom prst="round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219" name="Picture 7" descr="Foto 11718"/>
          <p:cNvPicPr>
            <a:picLocks noChangeAspect="1" noChangeArrowheads="1"/>
          </p:cNvPicPr>
          <p:nvPr/>
        </p:nvPicPr>
        <p:blipFill>
          <a:blip r:embed="rId3">
            <a:lum contrast="36000"/>
          </a:blip>
          <a:srcRect/>
          <a:stretch>
            <a:fillRect/>
          </a:stretch>
        </p:blipFill>
        <p:spPr bwMode="auto">
          <a:xfrm>
            <a:off x="250825" y="2708275"/>
            <a:ext cx="4500563" cy="3975100"/>
          </a:xfrm>
          <a:prstGeom prst="round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220" name="Picture 8" descr="Foto 11720"/>
          <p:cNvPicPr>
            <a:picLocks noChangeAspect="1" noChangeArrowheads="1"/>
          </p:cNvPicPr>
          <p:nvPr/>
        </p:nvPicPr>
        <p:blipFill>
          <a:blip r:embed="rId4">
            <a:lum contrast="18000"/>
          </a:blip>
          <a:srcRect r="-2023"/>
          <a:stretch>
            <a:fillRect/>
          </a:stretch>
        </p:blipFill>
        <p:spPr bwMode="auto">
          <a:xfrm>
            <a:off x="250825" y="260350"/>
            <a:ext cx="4537075" cy="2211388"/>
          </a:xfrm>
          <a:prstGeom prst="round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Foto 10556"/>
          <p:cNvPicPr>
            <a:picLocks noChangeAspect="1" noChangeArrowheads="1"/>
          </p:cNvPicPr>
          <p:nvPr/>
        </p:nvPicPr>
        <p:blipFill>
          <a:blip r:embed="rId2">
            <a:lum contrast="24000"/>
          </a:blip>
          <a:srcRect/>
          <a:stretch>
            <a:fillRect/>
          </a:stretch>
        </p:blipFill>
        <p:spPr bwMode="auto">
          <a:xfrm>
            <a:off x="179388" y="984250"/>
            <a:ext cx="8785225" cy="5684838"/>
          </a:xfrm>
          <a:prstGeom prst="round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0243" name="WordArt 6"/>
          <p:cNvSpPr>
            <a:spLocks noChangeArrowheads="1" noChangeShapeType="1" noTextEdit="1"/>
          </p:cNvSpPr>
          <p:nvPr/>
        </p:nvSpPr>
        <p:spPr bwMode="auto">
          <a:xfrm>
            <a:off x="755650" y="188913"/>
            <a:ext cx="7920038" cy="595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Простейшие ручные швы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Foto 10542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323850" y="981075"/>
            <a:ext cx="8496300" cy="1050925"/>
          </a:xfrm>
          <a:prstGeom prst="round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267" name="Picture 5" descr="Foto 10294"/>
          <p:cNvPicPr>
            <a:picLocks noChangeAspect="1" noChangeArrowheads="1"/>
          </p:cNvPicPr>
          <p:nvPr/>
        </p:nvPicPr>
        <p:blipFill>
          <a:blip r:embed="rId3">
            <a:lum contrast="42000"/>
          </a:blip>
          <a:srcRect/>
          <a:stretch>
            <a:fillRect/>
          </a:stretch>
        </p:blipFill>
        <p:spPr bwMode="auto">
          <a:xfrm>
            <a:off x="285720" y="2357430"/>
            <a:ext cx="4176713" cy="3468688"/>
          </a:xfrm>
          <a:prstGeom prst="round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268" name="Picture 6" descr="Foto 10554"/>
          <p:cNvPicPr>
            <a:picLocks noChangeAspect="1" noChangeArrowheads="1"/>
          </p:cNvPicPr>
          <p:nvPr/>
        </p:nvPicPr>
        <p:blipFill>
          <a:blip r:embed="rId4">
            <a:lum contrast="12000"/>
          </a:blip>
          <a:srcRect/>
          <a:stretch>
            <a:fillRect/>
          </a:stretch>
        </p:blipFill>
        <p:spPr bwMode="auto">
          <a:xfrm>
            <a:off x="4716463" y="2349500"/>
            <a:ext cx="4249737" cy="3424238"/>
          </a:xfrm>
          <a:prstGeom prst="round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1269" name="WordArt 7"/>
          <p:cNvSpPr>
            <a:spLocks noChangeArrowheads="1" noChangeShapeType="1" noTextEdit="1"/>
          </p:cNvSpPr>
          <p:nvPr/>
        </p:nvSpPr>
        <p:spPr bwMode="auto">
          <a:xfrm>
            <a:off x="2268538" y="188913"/>
            <a:ext cx="43719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Шов "вперед иголку"</a:t>
            </a:r>
          </a:p>
        </p:txBody>
      </p:sp>
      <p:sp>
        <p:nvSpPr>
          <p:cNvPr id="11270" name="WordArt 8"/>
          <p:cNvSpPr>
            <a:spLocks noChangeArrowheads="1" noChangeShapeType="1" noTextEdit="1"/>
          </p:cNvSpPr>
          <p:nvPr/>
        </p:nvSpPr>
        <p:spPr bwMode="auto">
          <a:xfrm>
            <a:off x="468313" y="6021388"/>
            <a:ext cx="3384550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kern="1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Двусторонняя гладь</a:t>
            </a:r>
          </a:p>
        </p:txBody>
      </p:sp>
      <p:sp>
        <p:nvSpPr>
          <p:cNvPr id="11271" name="WordArt 9"/>
          <p:cNvSpPr>
            <a:spLocks noChangeArrowheads="1" noChangeShapeType="1" noTextEdit="1"/>
          </p:cNvSpPr>
          <p:nvPr/>
        </p:nvSpPr>
        <p:spPr bwMode="auto">
          <a:xfrm>
            <a:off x="4786314" y="5857892"/>
            <a:ext cx="3924300" cy="10001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kern="1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Цветная </a:t>
            </a:r>
            <a:r>
              <a:rPr lang="ru-RU" sz="3600" b="1" kern="1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художественная </a:t>
            </a:r>
          </a:p>
          <a:p>
            <a:pPr algn="ctr"/>
            <a:r>
              <a:rPr lang="ru-RU" sz="3600" b="1" kern="1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гладь</a:t>
            </a:r>
            <a:endParaRPr lang="ru-RU" sz="3600" b="1" kern="1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0" grpId="0"/>
      <p:bldP spid="1127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Foto 10434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500034" y="1214422"/>
            <a:ext cx="5183187" cy="2109787"/>
          </a:xfrm>
          <a:prstGeom prst="round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3315" name="Picture 5" descr="Foto 10434"/>
          <p:cNvPicPr>
            <a:picLocks noChangeAspect="1" noChangeArrowheads="1"/>
          </p:cNvPicPr>
          <p:nvPr/>
        </p:nvPicPr>
        <p:blipFill>
          <a:blip r:embed="rId3">
            <a:lum contrast="18000"/>
          </a:blip>
          <a:srcRect/>
          <a:stretch>
            <a:fillRect/>
          </a:stretch>
        </p:blipFill>
        <p:spPr bwMode="auto">
          <a:xfrm>
            <a:off x="395288" y="3789363"/>
            <a:ext cx="5689600" cy="2708275"/>
          </a:xfrm>
          <a:prstGeom prst="round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3316" name="Picture 7" descr="Foto 10282"/>
          <p:cNvPicPr>
            <a:picLocks noChangeAspect="1" noChangeArrowheads="1"/>
          </p:cNvPicPr>
          <p:nvPr/>
        </p:nvPicPr>
        <p:blipFill>
          <a:blip r:embed="rId4">
            <a:lum contrast="18000"/>
          </a:blip>
          <a:srcRect/>
          <a:stretch>
            <a:fillRect/>
          </a:stretch>
        </p:blipFill>
        <p:spPr bwMode="auto">
          <a:xfrm>
            <a:off x="6300788" y="1628775"/>
            <a:ext cx="2632075" cy="2879725"/>
          </a:xfrm>
          <a:prstGeom prst="round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13317" name="WordArt 8"/>
          <p:cNvSpPr>
            <a:spLocks noChangeArrowheads="1" noChangeShapeType="1" noTextEdit="1"/>
          </p:cNvSpPr>
          <p:nvPr/>
        </p:nvSpPr>
        <p:spPr bwMode="auto">
          <a:xfrm>
            <a:off x="539750" y="188913"/>
            <a:ext cx="8353425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Техника двусторонней глади</a:t>
            </a:r>
          </a:p>
        </p:txBody>
      </p:sp>
      <p:sp>
        <p:nvSpPr>
          <p:cNvPr id="13318" name="Line 16"/>
          <p:cNvSpPr>
            <a:spLocks noChangeShapeType="1"/>
          </p:cNvSpPr>
          <p:nvPr/>
        </p:nvSpPr>
        <p:spPr bwMode="auto">
          <a:xfrm>
            <a:off x="7524750" y="3213100"/>
            <a:ext cx="719138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5"/>
          <p:cNvSpPr>
            <a:spLocks noChangeArrowheads="1" noChangeShapeType="1" noTextEdit="1"/>
          </p:cNvSpPr>
          <p:nvPr/>
        </p:nvSpPr>
        <p:spPr bwMode="auto">
          <a:xfrm>
            <a:off x="642910" y="214290"/>
            <a:ext cx="7993063" cy="1052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Техника цветной </a:t>
            </a:r>
            <a:r>
              <a:rPr lang="ru-RU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художественной</a:t>
            </a:r>
          </a:p>
          <a:p>
            <a:pPr algn="ctr"/>
            <a:r>
              <a:rPr lang="ru-RU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глади</a:t>
            </a:r>
            <a:endParaRPr lang="ru-RU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4340" name="Picture 7" descr="Foto 11680"/>
          <p:cNvPicPr>
            <a:picLocks noChangeAspect="1" noChangeArrowheads="1"/>
          </p:cNvPicPr>
          <p:nvPr/>
        </p:nvPicPr>
        <p:blipFill>
          <a:blip r:embed="rId2" cstate="email">
            <a:lum contrast="6000"/>
          </a:blip>
          <a:srcRect/>
          <a:stretch>
            <a:fillRect/>
          </a:stretch>
        </p:blipFill>
        <p:spPr bwMode="auto">
          <a:xfrm>
            <a:off x="6372225" y="2636838"/>
            <a:ext cx="2771775" cy="865187"/>
          </a:xfrm>
          <a:prstGeom prst="round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14342" name="WordArt 14"/>
          <p:cNvSpPr>
            <a:spLocks noChangeArrowheads="1" noChangeShapeType="1" noTextEdit="1"/>
          </p:cNvSpPr>
          <p:nvPr/>
        </p:nvSpPr>
        <p:spPr bwMode="auto">
          <a:xfrm>
            <a:off x="6000760" y="1643049"/>
            <a:ext cx="155565" cy="417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4343" name="WordArt 15"/>
          <p:cNvSpPr>
            <a:spLocks noChangeArrowheads="1" noChangeShapeType="1" noTextEdit="1"/>
          </p:cNvSpPr>
          <p:nvPr/>
        </p:nvSpPr>
        <p:spPr bwMode="auto">
          <a:xfrm>
            <a:off x="6011863" y="2781300"/>
            <a:ext cx="215900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14344" name="WordArt 16"/>
          <p:cNvSpPr>
            <a:spLocks noChangeArrowheads="1" noChangeShapeType="1" noTextEdit="1"/>
          </p:cNvSpPr>
          <p:nvPr/>
        </p:nvSpPr>
        <p:spPr bwMode="auto">
          <a:xfrm>
            <a:off x="6011863" y="3860800"/>
            <a:ext cx="215900" cy="515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3</a:t>
            </a:r>
          </a:p>
        </p:txBody>
      </p:sp>
      <p:pic>
        <p:nvPicPr>
          <p:cNvPr id="14345" name="Picture 23" descr="Foto 1141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95288" y="1557338"/>
            <a:ext cx="4751387" cy="2376487"/>
          </a:xfrm>
          <a:prstGeom prst="round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4346" name="Picture 49" descr="Foto 11680"/>
          <p:cNvPicPr>
            <a:picLocks noChangeAspect="1" noChangeArrowheads="1"/>
          </p:cNvPicPr>
          <p:nvPr/>
        </p:nvPicPr>
        <p:blipFill>
          <a:blip r:embed="rId4">
            <a:lum contrast="6000"/>
          </a:blip>
          <a:srcRect/>
          <a:stretch>
            <a:fillRect/>
          </a:stretch>
        </p:blipFill>
        <p:spPr bwMode="auto">
          <a:xfrm>
            <a:off x="6372225" y="1484313"/>
            <a:ext cx="2771775" cy="792162"/>
          </a:xfrm>
          <a:prstGeom prst="round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4347" name="Picture 50" descr="Foto 11680"/>
          <p:cNvPicPr>
            <a:picLocks noChangeAspect="1" noChangeArrowheads="1"/>
          </p:cNvPicPr>
          <p:nvPr/>
        </p:nvPicPr>
        <p:blipFill>
          <a:blip r:embed="rId5">
            <a:lum contrast="18000"/>
          </a:blip>
          <a:srcRect/>
          <a:stretch>
            <a:fillRect/>
          </a:stretch>
        </p:blipFill>
        <p:spPr bwMode="auto">
          <a:xfrm>
            <a:off x="6372225" y="3714752"/>
            <a:ext cx="2771775" cy="792162"/>
          </a:xfrm>
          <a:prstGeom prst="round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14348" name="WordArt 69"/>
          <p:cNvSpPr>
            <a:spLocks noChangeArrowheads="1" noChangeShapeType="1" noTextEdit="1"/>
          </p:cNvSpPr>
          <p:nvPr/>
        </p:nvSpPr>
        <p:spPr bwMode="auto">
          <a:xfrm>
            <a:off x="5940425" y="5084763"/>
            <a:ext cx="217488" cy="53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14349" name="WordArt 70"/>
          <p:cNvSpPr>
            <a:spLocks noChangeArrowheads="1" noChangeShapeType="1" noTextEdit="1"/>
          </p:cNvSpPr>
          <p:nvPr/>
        </p:nvSpPr>
        <p:spPr bwMode="auto">
          <a:xfrm>
            <a:off x="6011863" y="6021388"/>
            <a:ext cx="144462" cy="519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14350" name="Text Box 82"/>
          <p:cNvSpPr txBox="1">
            <a:spLocks noChangeArrowheads="1"/>
          </p:cNvSpPr>
          <p:nvPr/>
        </p:nvSpPr>
        <p:spPr bwMode="auto">
          <a:xfrm>
            <a:off x="4264025" y="25130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14351" name="Picture 86" descr="Foto 11759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95288" y="4076700"/>
            <a:ext cx="4752975" cy="2535238"/>
          </a:xfrm>
          <a:prstGeom prst="round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4352" name="Picture 87" descr="Foto 11774"/>
          <p:cNvPicPr>
            <a:picLocks noChangeAspect="1" noChangeArrowheads="1"/>
          </p:cNvPicPr>
          <p:nvPr/>
        </p:nvPicPr>
        <p:blipFill>
          <a:blip r:embed="rId7">
            <a:lum contrast="18000"/>
          </a:blip>
          <a:srcRect/>
          <a:stretch>
            <a:fillRect/>
          </a:stretch>
        </p:blipFill>
        <p:spPr bwMode="auto">
          <a:xfrm>
            <a:off x="6372225" y="5876925"/>
            <a:ext cx="2771775" cy="792163"/>
          </a:xfrm>
          <a:prstGeom prst="round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4353" name="Picture 88" descr="Foto 11774"/>
          <p:cNvPicPr>
            <a:picLocks noChangeAspect="1" noChangeArrowheads="1"/>
          </p:cNvPicPr>
          <p:nvPr/>
        </p:nvPicPr>
        <p:blipFill>
          <a:blip r:embed="rId8">
            <a:lum contrast="12000"/>
          </a:blip>
          <a:srcRect/>
          <a:stretch>
            <a:fillRect/>
          </a:stretch>
        </p:blipFill>
        <p:spPr bwMode="auto">
          <a:xfrm>
            <a:off x="6372225" y="4797425"/>
            <a:ext cx="2771775" cy="936625"/>
          </a:xfrm>
          <a:prstGeom prst="round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42" grpId="0"/>
      <p:bldP spid="14343" grpId="0"/>
      <p:bldP spid="14344" grpId="0"/>
      <p:bldP spid="14348" grpId="0"/>
      <p:bldP spid="143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Копия Foto 11723"/>
          <p:cNvPicPr>
            <a:picLocks noChangeAspect="1" noChangeArrowheads="1"/>
          </p:cNvPicPr>
          <p:nvPr/>
        </p:nvPicPr>
        <p:blipFill>
          <a:blip r:embed="rId2" cstate="email">
            <a:lum contrast="6000"/>
          </a:blip>
          <a:srcRect/>
          <a:stretch>
            <a:fillRect/>
          </a:stretch>
        </p:blipFill>
        <p:spPr bwMode="auto">
          <a:xfrm>
            <a:off x="214282" y="928669"/>
            <a:ext cx="3997356" cy="2776555"/>
          </a:xfrm>
          <a:prstGeom prst="round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5363" name="Picture 5" descr="Копия Копия Foto 11723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/>
          <a:stretch>
            <a:fillRect/>
          </a:stretch>
        </p:blipFill>
        <p:spPr bwMode="auto">
          <a:xfrm>
            <a:off x="250825" y="3860800"/>
            <a:ext cx="3960813" cy="2765425"/>
          </a:xfrm>
          <a:prstGeom prst="round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5364" name="Picture 6" descr="Foto 11724"/>
          <p:cNvPicPr>
            <a:picLocks noChangeAspect="1" noChangeArrowheads="1"/>
          </p:cNvPicPr>
          <p:nvPr/>
        </p:nvPicPr>
        <p:blipFill>
          <a:blip r:embed="rId4" cstate="email">
            <a:lum contrast="6000"/>
          </a:blip>
          <a:srcRect/>
          <a:stretch>
            <a:fillRect/>
          </a:stretch>
        </p:blipFill>
        <p:spPr bwMode="auto">
          <a:xfrm>
            <a:off x="4786314" y="1000108"/>
            <a:ext cx="3960813" cy="2597149"/>
          </a:xfrm>
          <a:prstGeom prst="round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5365" name="Picture 7" descr="Foto 1172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7900" y="3929066"/>
            <a:ext cx="3960813" cy="2714622"/>
          </a:xfrm>
          <a:prstGeom prst="round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5366" name="WordArt 8"/>
          <p:cNvSpPr>
            <a:spLocks noChangeArrowheads="1" noChangeShapeType="1" noTextEdit="1"/>
          </p:cNvSpPr>
          <p:nvPr/>
        </p:nvSpPr>
        <p:spPr bwMode="auto">
          <a:xfrm>
            <a:off x="468313" y="2997200"/>
            <a:ext cx="128587" cy="373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5367" name="WordArt 9"/>
          <p:cNvSpPr>
            <a:spLocks noChangeArrowheads="1" noChangeShapeType="1" noTextEdit="1"/>
          </p:cNvSpPr>
          <p:nvPr/>
        </p:nvSpPr>
        <p:spPr bwMode="auto">
          <a:xfrm>
            <a:off x="468313" y="6021388"/>
            <a:ext cx="144462" cy="44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15368" name="WordArt 10"/>
          <p:cNvSpPr>
            <a:spLocks noChangeArrowheads="1" noChangeShapeType="1" noTextEdit="1"/>
          </p:cNvSpPr>
          <p:nvPr/>
        </p:nvSpPr>
        <p:spPr bwMode="auto">
          <a:xfrm>
            <a:off x="5143504" y="2928934"/>
            <a:ext cx="215900" cy="44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15369" name="WordArt 11"/>
          <p:cNvSpPr>
            <a:spLocks noChangeArrowheads="1" noChangeShapeType="1" noTextEdit="1"/>
          </p:cNvSpPr>
          <p:nvPr/>
        </p:nvSpPr>
        <p:spPr bwMode="auto">
          <a:xfrm>
            <a:off x="5076825" y="5876925"/>
            <a:ext cx="200025" cy="517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15370" name="WordArt 12"/>
          <p:cNvSpPr>
            <a:spLocks noChangeArrowheads="1" noChangeShapeType="1" noTextEdit="1"/>
          </p:cNvSpPr>
          <p:nvPr/>
        </p:nvSpPr>
        <p:spPr bwMode="auto">
          <a:xfrm>
            <a:off x="500034" y="142852"/>
            <a:ext cx="7920037" cy="692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Техника выполнения лепестков цветка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5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  <p:bldP spid="15367" grpId="0"/>
      <p:bldP spid="15368" grpId="0"/>
      <p:bldP spid="15369" grpId="0"/>
      <p:bldP spid="1537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9"/>
          <p:cNvSpPr txBox="1">
            <a:spLocks noChangeArrowheads="1"/>
          </p:cNvSpPr>
          <p:nvPr/>
        </p:nvSpPr>
        <p:spPr bwMode="auto">
          <a:xfrm>
            <a:off x="755650" y="333375"/>
            <a:ext cx="36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6387" name="WordArt 25"/>
          <p:cNvSpPr>
            <a:spLocks noChangeArrowheads="1" noChangeShapeType="1" noTextEdit="1"/>
          </p:cNvSpPr>
          <p:nvPr/>
        </p:nvSpPr>
        <p:spPr bwMode="auto">
          <a:xfrm>
            <a:off x="4716463" y="3644900"/>
            <a:ext cx="215900" cy="373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normalizeH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5</a:t>
            </a:r>
          </a:p>
        </p:txBody>
      </p:sp>
      <p:pic>
        <p:nvPicPr>
          <p:cNvPr id="16388" name="Picture 51" descr="Foto 11761"/>
          <p:cNvPicPr>
            <a:picLocks noChangeAspect="1" noChangeArrowheads="1"/>
          </p:cNvPicPr>
          <p:nvPr/>
        </p:nvPicPr>
        <p:blipFill>
          <a:blip r:embed="rId3">
            <a:lum bright="-12000" contrast="30000"/>
          </a:blip>
          <a:srcRect/>
          <a:stretch>
            <a:fillRect/>
          </a:stretch>
        </p:blipFill>
        <p:spPr bwMode="auto">
          <a:xfrm>
            <a:off x="6286512" y="5072074"/>
            <a:ext cx="2592387" cy="1522412"/>
          </a:xfrm>
          <a:prstGeom prst="round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6389" name="Picture 52" descr="Foto 11762"/>
          <p:cNvPicPr>
            <a:picLocks noChangeAspect="1" noChangeArrowheads="1"/>
          </p:cNvPicPr>
          <p:nvPr/>
        </p:nvPicPr>
        <p:blipFill>
          <a:blip r:embed="rId4">
            <a:lum contrast="12000"/>
          </a:blip>
          <a:srcRect/>
          <a:stretch>
            <a:fillRect/>
          </a:stretch>
        </p:blipFill>
        <p:spPr bwMode="auto">
          <a:xfrm>
            <a:off x="179388" y="188913"/>
            <a:ext cx="2736850" cy="1517650"/>
          </a:xfrm>
          <a:prstGeom prst="round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6390" name="Picture 53" descr="Foto 11763"/>
          <p:cNvPicPr>
            <a:picLocks noChangeAspect="1" noChangeArrowheads="1"/>
          </p:cNvPicPr>
          <p:nvPr/>
        </p:nvPicPr>
        <p:blipFill>
          <a:blip r:embed="rId5">
            <a:lum contrast="12000"/>
          </a:blip>
          <a:srcRect/>
          <a:stretch>
            <a:fillRect/>
          </a:stretch>
        </p:blipFill>
        <p:spPr bwMode="auto">
          <a:xfrm>
            <a:off x="214282" y="1857364"/>
            <a:ext cx="2736850" cy="1570038"/>
          </a:xfrm>
          <a:prstGeom prst="round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6391" name="Picture 54" descr="Foto 11764"/>
          <p:cNvPicPr>
            <a:picLocks noChangeAspect="1" noChangeArrowheads="1"/>
          </p:cNvPicPr>
          <p:nvPr/>
        </p:nvPicPr>
        <p:blipFill>
          <a:blip r:embed="rId6">
            <a:lum contrast="18000"/>
          </a:blip>
          <a:srcRect/>
          <a:stretch>
            <a:fillRect/>
          </a:stretch>
        </p:blipFill>
        <p:spPr bwMode="auto">
          <a:xfrm>
            <a:off x="179388" y="3573463"/>
            <a:ext cx="2736850" cy="1465262"/>
          </a:xfrm>
          <a:prstGeom prst="round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6392" name="Picture 55" descr="Foto 11766"/>
          <p:cNvPicPr>
            <a:picLocks noChangeAspect="1" noChangeArrowheads="1"/>
          </p:cNvPicPr>
          <p:nvPr/>
        </p:nvPicPr>
        <p:blipFill>
          <a:blip r:embed="rId7">
            <a:lum contrast="42000"/>
          </a:blip>
          <a:srcRect/>
          <a:stretch>
            <a:fillRect/>
          </a:stretch>
        </p:blipFill>
        <p:spPr bwMode="auto">
          <a:xfrm>
            <a:off x="214282" y="5143512"/>
            <a:ext cx="2736850" cy="1512887"/>
          </a:xfrm>
          <a:prstGeom prst="round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6393" name="Picture 56" descr="Foto 11767"/>
          <p:cNvPicPr>
            <a:picLocks noChangeAspect="1" noChangeArrowheads="1"/>
          </p:cNvPicPr>
          <p:nvPr/>
        </p:nvPicPr>
        <p:blipFill>
          <a:blip r:embed="rId8" cstate="email">
            <a:lum contrast="24000"/>
          </a:blip>
          <a:srcRect/>
          <a:stretch>
            <a:fillRect/>
          </a:stretch>
        </p:blipFill>
        <p:spPr bwMode="auto">
          <a:xfrm>
            <a:off x="3203575" y="188913"/>
            <a:ext cx="2808288" cy="1511300"/>
          </a:xfrm>
          <a:prstGeom prst="round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6394" name="Picture 57" descr="Foto 11768"/>
          <p:cNvPicPr>
            <a:picLocks noChangeAspect="1" noChangeArrowheads="1"/>
          </p:cNvPicPr>
          <p:nvPr/>
        </p:nvPicPr>
        <p:blipFill>
          <a:blip r:embed="rId9">
            <a:lum contrast="18000"/>
          </a:blip>
          <a:srcRect/>
          <a:stretch>
            <a:fillRect/>
          </a:stretch>
        </p:blipFill>
        <p:spPr bwMode="auto">
          <a:xfrm>
            <a:off x="3203575" y="1844675"/>
            <a:ext cx="2808288" cy="1584325"/>
          </a:xfrm>
          <a:prstGeom prst="round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6395" name="Picture 58" descr="Foto 11769"/>
          <p:cNvPicPr>
            <a:picLocks noChangeAspect="1" noChangeArrowheads="1"/>
          </p:cNvPicPr>
          <p:nvPr/>
        </p:nvPicPr>
        <p:blipFill>
          <a:blip r:embed="rId10" cstate="email">
            <a:lum contrast="18000"/>
          </a:blip>
          <a:srcRect/>
          <a:stretch>
            <a:fillRect/>
          </a:stretch>
        </p:blipFill>
        <p:spPr bwMode="auto">
          <a:xfrm>
            <a:off x="3143240" y="3571876"/>
            <a:ext cx="2808288" cy="1438275"/>
          </a:xfrm>
          <a:prstGeom prst="round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6396" name="Picture 59" descr="Foto 11770"/>
          <p:cNvPicPr>
            <a:picLocks noChangeAspect="1" noChangeArrowheads="1"/>
          </p:cNvPicPr>
          <p:nvPr/>
        </p:nvPicPr>
        <p:blipFill>
          <a:blip r:embed="rId11" cstate="email">
            <a:lum contrast="18000"/>
          </a:blip>
          <a:srcRect b="-1288"/>
          <a:stretch>
            <a:fillRect/>
          </a:stretch>
        </p:blipFill>
        <p:spPr bwMode="auto">
          <a:xfrm>
            <a:off x="3214678" y="5143512"/>
            <a:ext cx="2808288" cy="1511300"/>
          </a:xfrm>
          <a:prstGeom prst="round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6397" name="Picture 60" descr="Foto 11771"/>
          <p:cNvPicPr>
            <a:picLocks noChangeAspect="1" noChangeArrowheads="1"/>
          </p:cNvPicPr>
          <p:nvPr/>
        </p:nvPicPr>
        <p:blipFill>
          <a:blip r:embed="rId12" cstate="email">
            <a:lum contrast="18000"/>
          </a:blip>
          <a:srcRect/>
          <a:stretch>
            <a:fillRect/>
          </a:stretch>
        </p:blipFill>
        <p:spPr bwMode="auto">
          <a:xfrm>
            <a:off x="6300788" y="188913"/>
            <a:ext cx="2624137" cy="1511300"/>
          </a:xfrm>
          <a:prstGeom prst="round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6398" name="Picture 62" descr="Foto 11772"/>
          <p:cNvPicPr>
            <a:picLocks noChangeAspect="1" noChangeArrowheads="1"/>
          </p:cNvPicPr>
          <p:nvPr/>
        </p:nvPicPr>
        <p:blipFill>
          <a:blip r:embed="rId13">
            <a:lum contrast="24000"/>
          </a:blip>
          <a:srcRect/>
          <a:stretch>
            <a:fillRect/>
          </a:stretch>
        </p:blipFill>
        <p:spPr bwMode="auto">
          <a:xfrm>
            <a:off x="6300788" y="1844675"/>
            <a:ext cx="2592387" cy="1584325"/>
          </a:xfrm>
          <a:prstGeom prst="round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6399" name="Picture 63" descr="Foto 11773"/>
          <p:cNvPicPr>
            <a:picLocks noChangeAspect="1" noChangeArrowheads="1"/>
          </p:cNvPicPr>
          <p:nvPr/>
        </p:nvPicPr>
        <p:blipFill>
          <a:blip r:embed="rId14">
            <a:lum contrast="24000"/>
          </a:blip>
          <a:srcRect/>
          <a:stretch>
            <a:fillRect/>
          </a:stretch>
        </p:blipFill>
        <p:spPr bwMode="auto">
          <a:xfrm>
            <a:off x="6300788" y="3573463"/>
            <a:ext cx="2587625" cy="1482725"/>
          </a:xfrm>
          <a:prstGeom prst="round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6400" name="WordArt 64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428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6401" name="WordArt 65"/>
          <p:cNvSpPr>
            <a:spLocks noChangeArrowheads="1" noChangeShapeType="1" noTextEdit="1"/>
          </p:cNvSpPr>
          <p:nvPr/>
        </p:nvSpPr>
        <p:spPr bwMode="auto">
          <a:xfrm>
            <a:off x="250825" y="1916113"/>
            <a:ext cx="144463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16402" name="WordArt 66"/>
          <p:cNvSpPr>
            <a:spLocks noChangeArrowheads="1" noChangeShapeType="1" noTextEdit="1"/>
          </p:cNvSpPr>
          <p:nvPr/>
        </p:nvSpPr>
        <p:spPr bwMode="auto">
          <a:xfrm>
            <a:off x="250825" y="3644900"/>
            <a:ext cx="144463" cy="373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16403" name="WordArt 67"/>
          <p:cNvSpPr>
            <a:spLocks noChangeArrowheads="1" noChangeShapeType="1" noTextEdit="1"/>
          </p:cNvSpPr>
          <p:nvPr/>
        </p:nvSpPr>
        <p:spPr bwMode="auto">
          <a:xfrm>
            <a:off x="250825" y="5229225"/>
            <a:ext cx="106333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16404" name="WordArt 68"/>
          <p:cNvSpPr>
            <a:spLocks noChangeArrowheads="1" noChangeShapeType="1" noTextEdit="1"/>
          </p:cNvSpPr>
          <p:nvPr/>
        </p:nvSpPr>
        <p:spPr bwMode="auto">
          <a:xfrm>
            <a:off x="3428992" y="214290"/>
            <a:ext cx="128588" cy="373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16405" name="WordArt 69"/>
          <p:cNvSpPr>
            <a:spLocks noChangeArrowheads="1" noChangeShapeType="1" noTextEdit="1"/>
          </p:cNvSpPr>
          <p:nvPr/>
        </p:nvSpPr>
        <p:spPr bwMode="auto">
          <a:xfrm>
            <a:off x="3276600" y="1916113"/>
            <a:ext cx="142875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16406" name="WordArt 70"/>
          <p:cNvSpPr>
            <a:spLocks noChangeArrowheads="1" noChangeShapeType="1" noTextEdit="1"/>
          </p:cNvSpPr>
          <p:nvPr/>
        </p:nvSpPr>
        <p:spPr bwMode="auto">
          <a:xfrm>
            <a:off x="3348038" y="3644900"/>
            <a:ext cx="1428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Arial"/>
                <a:cs typeface="Arial"/>
              </a:rPr>
              <a:t>7</a:t>
            </a:r>
          </a:p>
        </p:txBody>
      </p:sp>
      <p:sp>
        <p:nvSpPr>
          <p:cNvPr id="16407" name="WordArt 71"/>
          <p:cNvSpPr>
            <a:spLocks noChangeArrowheads="1" noChangeShapeType="1" noTextEdit="1"/>
          </p:cNvSpPr>
          <p:nvPr/>
        </p:nvSpPr>
        <p:spPr bwMode="auto">
          <a:xfrm flipH="1">
            <a:off x="3276599" y="5229225"/>
            <a:ext cx="152393" cy="385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Arial"/>
                <a:cs typeface="Arial"/>
              </a:rPr>
              <a:t>8</a:t>
            </a:r>
          </a:p>
        </p:txBody>
      </p:sp>
      <p:sp>
        <p:nvSpPr>
          <p:cNvPr id="16408" name="WordArt 72"/>
          <p:cNvSpPr>
            <a:spLocks noChangeArrowheads="1" noChangeShapeType="1" noTextEdit="1"/>
          </p:cNvSpPr>
          <p:nvPr/>
        </p:nvSpPr>
        <p:spPr bwMode="auto">
          <a:xfrm>
            <a:off x="6372225" y="260350"/>
            <a:ext cx="142875" cy="385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Arial"/>
                <a:cs typeface="Arial"/>
              </a:rPr>
              <a:t>9</a:t>
            </a:r>
          </a:p>
        </p:txBody>
      </p:sp>
      <p:sp>
        <p:nvSpPr>
          <p:cNvPr id="16409" name="WordArt 73"/>
          <p:cNvSpPr>
            <a:spLocks noChangeArrowheads="1" noChangeShapeType="1" noTextEdit="1"/>
          </p:cNvSpPr>
          <p:nvPr/>
        </p:nvSpPr>
        <p:spPr bwMode="auto">
          <a:xfrm>
            <a:off x="6372225" y="1916113"/>
            <a:ext cx="287338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Arial"/>
                <a:cs typeface="Arial"/>
              </a:rPr>
              <a:t>10</a:t>
            </a:r>
          </a:p>
        </p:txBody>
      </p:sp>
      <p:sp>
        <p:nvSpPr>
          <p:cNvPr id="16410" name="WordArt 74"/>
          <p:cNvSpPr>
            <a:spLocks noChangeArrowheads="1" noChangeShapeType="1" noTextEdit="1"/>
          </p:cNvSpPr>
          <p:nvPr/>
        </p:nvSpPr>
        <p:spPr bwMode="auto">
          <a:xfrm>
            <a:off x="6372225" y="3644900"/>
            <a:ext cx="2159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Arial"/>
                <a:cs typeface="Arial"/>
              </a:rPr>
              <a:t>11</a:t>
            </a:r>
          </a:p>
        </p:txBody>
      </p:sp>
      <p:sp>
        <p:nvSpPr>
          <p:cNvPr id="16411" name="WordArt 75"/>
          <p:cNvSpPr>
            <a:spLocks noChangeArrowheads="1" noChangeShapeType="1" noTextEdit="1"/>
          </p:cNvSpPr>
          <p:nvPr/>
        </p:nvSpPr>
        <p:spPr bwMode="auto">
          <a:xfrm>
            <a:off x="6372225" y="5229225"/>
            <a:ext cx="2571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Arial"/>
                <a:cs typeface="Arial"/>
              </a:rPr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Foto 11692"/>
          <p:cNvPicPr>
            <a:picLocks noChangeAspect="1" noChangeArrowheads="1"/>
          </p:cNvPicPr>
          <p:nvPr/>
        </p:nvPicPr>
        <p:blipFill>
          <a:blip r:embed="rId2" cstate="email">
            <a:lum contrast="30000"/>
          </a:blip>
          <a:srcRect/>
          <a:stretch>
            <a:fillRect/>
          </a:stretch>
        </p:blipFill>
        <p:spPr bwMode="auto">
          <a:xfrm>
            <a:off x="285720" y="285728"/>
            <a:ext cx="4143405" cy="2884510"/>
          </a:xfrm>
          <a:prstGeom prst="round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7411" name="Picture 8" descr="Foto 11693"/>
          <p:cNvPicPr>
            <a:picLocks noChangeAspect="1" noChangeArrowheads="1"/>
          </p:cNvPicPr>
          <p:nvPr/>
        </p:nvPicPr>
        <p:blipFill>
          <a:blip r:embed="rId3" cstate="email">
            <a:lum contrast="30000"/>
          </a:blip>
          <a:srcRect/>
          <a:stretch>
            <a:fillRect/>
          </a:stretch>
        </p:blipFill>
        <p:spPr bwMode="auto">
          <a:xfrm>
            <a:off x="214282" y="3429000"/>
            <a:ext cx="4105275" cy="3171825"/>
          </a:xfrm>
          <a:prstGeom prst="round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7412" name="Picture 9" descr="Foto 11694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/>
          <a:stretch>
            <a:fillRect/>
          </a:stretch>
        </p:blipFill>
        <p:spPr bwMode="auto">
          <a:xfrm>
            <a:off x="4714876" y="3429000"/>
            <a:ext cx="4176712" cy="3071834"/>
          </a:xfrm>
          <a:prstGeom prst="round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7413" name="WordArt 11"/>
          <p:cNvSpPr>
            <a:spLocks noChangeArrowheads="1" noChangeShapeType="1" noTextEdit="1"/>
          </p:cNvSpPr>
          <p:nvPr/>
        </p:nvSpPr>
        <p:spPr bwMode="auto">
          <a:xfrm>
            <a:off x="611188" y="404813"/>
            <a:ext cx="144462" cy="44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7414" name="WordArt 12"/>
          <p:cNvSpPr>
            <a:spLocks noChangeArrowheads="1" noChangeShapeType="1" noTextEdit="1"/>
          </p:cNvSpPr>
          <p:nvPr/>
        </p:nvSpPr>
        <p:spPr bwMode="auto">
          <a:xfrm>
            <a:off x="468313" y="3573463"/>
            <a:ext cx="2159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2D050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17415" name="WordArt 14"/>
          <p:cNvSpPr>
            <a:spLocks noChangeArrowheads="1" noChangeShapeType="1" noTextEdit="1"/>
          </p:cNvSpPr>
          <p:nvPr/>
        </p:nvSpPr>
        <p:spPr bwMode="auto">
          <a:xfrm>
            <a:off x="4932363" y="3573463"/>
            <a:ext cx="215900" cy="446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2D050"/>
                </a:solidFill>
                <a:latin typeface="Arial"/>
                <a:cs typeface="Arial"/>
              </a:rPr>
              <a:t>4</a:t>
            </a:r>
          </a:p>
        </p:txBody>
      </p:sp>
      <p:pic>
        <p:nvPicPr>
          <p:cNvPr id="17416" name="Picture 17" descr="Foto 11736"/>
          <p:cNvPicPr>
            <a:picLocks noChangeAspect="1" noChangeArrowheads="1"/>
          </p:cNvPicPr>
          <p:nvPr/>
        </p:nvPicPr>
        <p:blipFill>
          <a:blip r:embed="rId5" cstate="email">
            <a:lum contrast="30000"/>
          </a:blip>
          <a:srcRect/>
          <a:stretch>
            <a:fillRect/>
          </a:stretch>
        </p:blipFill>
        <p:spPr bwMode="auto">
          <a:xfrm>
            <a:off x="4786313" y="285728"/>
            <a:ext cx="4106861" cy="2927372"/>
          </a:xfrm>
          <a:prstGeom prst="round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7417" name="WordArt 18"/>
          <p:cNvSpPr>
            <a:spLocks noChangeArrowheads="1" noChangeShapeType="1" noTextEdit="1"/>
          </p:cNvSpPr>
          <p:nvPr/>
        </p:nvSpPr>
        <p:spPr bwMode="auto">
          <a:xfrm>
            <a:off x="5072066" y="357166"/>
            <a:ext cx="273049" cy="4191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2D050"/>
                </a:solidFill>
                <a:latin typeface="Arial"/>
                <a:cs typeface="Arial"/>
              </a:rPr>
              <a:t>3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  <p:bldP spid="17415" grpId="0"/>
      <p:bldP spid="174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9" descr="Копия Foto 11415"/>
          <p:cNvPicPr>
            <a:picLocks noChangeAspect="1" noChangeArrowheads="1"/>
          </p:cNvPicPr>
          <p:nvPr/>
        </p:nvPicPr>
        <p:blipFill>
          <a:blip r:embed="rId2">
            <a:lum contrast="54000"/>
          </a:blip>
          <a:srcRect/>
          <a:stretch>
            <a:fillRect/>
          </a:stretch>
        </p:blipFill>
        <p:spPr bwMode="auto">
          <a:xfrm>
            <a:off x="179388" y="981075"/>
            <a:ext cx="4032250" cy="2686050"/>
          </a:xfrm>
          <a:prstGeom prst="round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8435" name="Picture 31" descr="Foto 11415"/>
          <p:cNvPicPr>
            <a:picLocks noChangeAspect="1" noChangeArrowheads="1"/>
          </p:cNvPicPr>
          <p:nvPr/>
        </p:nvPicPr>
        <p:blipFill>
          <a:blip r:embed="rId3">
            <a:lum contrast="36000"/>
          </a:blip>
          <a:srcRect/>
          <a:stretch>
            <a:fillRect/>
          </a:stretch>
        </p:blipFill>
        <p:spPr bwMode="auto">
          <a:xfrm>
            <a:off x="250825" y="3843338"/>
            <a:ext cx="3960813" cy="2838450"/>
          </a:xfrm>
          <a:prstGeom prst="round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8436" name="WordArt 32"/>
          <p:cNvSpPr>
            <a:spLocks noChangeArrowheads="1" noChangeShapeType="1" noTextEdit="1"/>
          </p:cNvSpPr>
          <p:nvPr/>
        </p:nvSpPr>
        <p:spPr bwMode="auto">
          <a:xfrm>
            <a:off x="971550" y="188913"/>
            <a:ext cx="770413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Техника выполнения листьев</a:t>
            </a:r>
          </a:p>
        </p:txBody>
      </p:sp>
      <p:pic>
        <p:nvPicPr>
          <p:cNvPr id="18437" name="Picture 33" descr="Foto 11735"/>
          <p:cNvPicPr>
            <a:picLocks noChangeAspect="1" noChangeArrowheads="1"/>
          </p:cNvPicPr>
          <p:nvPr/>
        </p:nvPicPr>
        <p:blipFill>
          <a:blip r:embed="rId4" cstate="email">
            <a:lum contrast="24000"/>
          </a:blip>
          <a:srcRect/>
          <a:stretch>
            <a:fillRect/>
          </a:stretch>
        </p:blipFill>
        <p:spPr bwMode="auto">
          <a:xfrm>
            <a:off x="4572000" y="1484313"/>
            <a:ext cx="4176713" cy="4321175"/>
          </a:xfrm>
          <a:prstGeom prst="round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 descr="Foto 11694"/>
          <p:cNvPicPr>
            <a:picLocks noChangeAspect="1" noChangeArrowheads="1"/>
          </p:cNvPicPr>
          <p:nvPr/>
        </p:nvPicPr>
        <p:blipFill>
          <a:blip r:embed="rId2" cstate="email">
            <a:lum contrast="30000"/>
          </a:blip>
          <a:srcRect/>
          <a:stretch>
            <a:fillRect/>
          </a:stretch>
        </p:blipFill>
        <p:spPr bwMode="auto">
          <a:xfrm>
            <a:off x="179389" y="214290"/>
            <a:ext cx="2998810" cy="2998810"/>
          </a:xfrm>
          <a:prstGeom prst="round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9459" name="Picture 10" descr="Foto 11697"/>
          <p:cNvPicPr>
            <a:picLocks noChangeAspect="1" noChangeArrowheads="1"/>
          </p:cNvPicPr>
          <p:nvPr/>
        </p:nvPicPr>
        <p:blipFill>
          <a:blip r:embed="rId3">
            <a:lum contrast="-18000"/>
          </a:blip>
          <a:srcRect r="-130"/>
          <a:stretch>
            <a:fillRect/>
          </a:stretch>
        </p:blipFill>
        <p:spPr bwMode="auto">
          <a:xfrm>
            <a:off x="3419475" y="3357563"/>
            <a:ext cx="2808288" cy="3240087"/>
          </a:xfrm>
          <a:prstGeom prst="round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9460" name="Picture 11" descr="Foto 11696"/>
          <p:cNvPicPr>
            <a:picLocks noChangeAspect="1" noChangeArrowheads="1"/>
          </p:cNvPicPr>
          <p:nvPr/>
        </p:nvPicPr>
        <p:blipFill>
          <a:blip r:embed="rId4">
            <a:lum contrast="24000"/>
          </a:blip>
          <a:srcRect/>
          <a:stretch>
            <a:fillRect/>
          </a:stretch>
        </p:blipFill>
        <p:spPr bwMode="auto">
          <a:xfrm>
            <a:off x="3419474" y="214290"/>
            <a:ext cx="2876819" cy="2998810"/>
          </a:xfrm>
          <a:prstGeom prst="round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9461" name="Picture 12" descr="Foto 11698"/>
          <p:cNvPicPr>
            <a:picLocks noChangeAspect="1" noChangeArrowheads="1"/>
          </p:cNvPicPr>
          <p:nvPr/>
        </p:nvPicPr>
        <p:blipFill>
          <a:blip r:embed="rId5">
            <a:lum contrast="18000"/>
          </a:blip>
          <a:srcRect/>
          <a:stretch>
            <a:fillRect/>
          </a:stretch>
        </p:blipFill>
        <p:spPr bwMode="auto">
          <a:xfrm>
            <a:off x="6443663" y="2071678"/>
            <a:ext cx="2700337" cy="2881313"/>
          </a:xfrm>
          <a:prstGeom prst="round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9462" name="WordArt 13"/>
          <p:cNvSpPr>
            <a:spLocks noChangeArrowheads="1" noChangeShapeType="1" noTextEdit="1"/>
          </p:cNvSpPr>
          <p:nvPr/>
        </p:nvSpPr>
        <p:spPr bwMode="auto">
          <a:xfrm>
            <a:off x="395288" y="333375"/>
            <a:ext cx="144462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9463" name="WordArt 15"/>
          <p:cNvSpPr>
            <a:spLocks noChangeArrowheads="1" noChangeShapeType="1" noTextEdit="1"/>
          </p:cNvSpPr>
          <p:nvPr/>
        </p:nvSpPr>
        <p:spPr bwMode="auto">
          <a:xfrm>
            <a:off x="3779838" y="333375"/>
            <a:ext cx="144462" cy="376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19464" name="WordArt 17"/>
          <p:cNvSpPr>
            <a:spLocks noChangeArrowheads="1" noChangeShapeType="1" noTextEdit="1"/>
          </p:cNvSpPr>
          <p:nvPr/>
        </p:nvSpPr>
        <p:spPr bwMode="auto">
          <a:xfrm>
            <a:off x="3995738" y="3500438"/>
            <a:ext cx="142875" cy="373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19465" name="WordArt 18"/>
          <p:cNvSpPr>
            <a:spLocks noChangeArrowheads="1" noChangeShapeType="1" noTextEdit="1"/>
          </p:cNvSpPr>
          <p:nvPr/>
        </p:nvSpPr>
        <p:spPr bwMode="auto">
          <a:xfrm>
            <a:off x="6786578" y="2214554"/>
            <a:ext cx="144463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5</a:t>
            </a:r>
          </a:p>
        </p:txBody>
      </p:sp>
      <p:pic>
        <p:nvPicPr>
          <p:cNvPr id="19466" name="Picture 19" descr="Foto 11695"/>
          <p:cNvPicPr>
            <a:picLocks noChangeAspect="1" noChangeArrowheads="1"/>
          </p:cNvPicPr>
          <p:nvPr/>
        </p:nvPicPr>
        <p:blipFill>
          <a:blip r:embed="rId6">
            <a:lum contrast="18000"/>
          </a:blip>
          <a:srcRect/>
          <a:stretch>
            <a:fillRect/>
          </a:stretch>
        </p:blipFill>
        <p:spPr bwMode="auto">
          <a:xfrm>
            <a:off x="250825" y="3357563"/>
            <a:ext cx="2952750" cy="3240087"/>
          </a:xfrm>
          <a:prstGeom prst="round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9467" name="WordArt 20"/>
          <p:cNvSpPr>
            <a:spLocks noChangeArrowheads="1" noChangeShapeType="1" noTextEdit="1"/>
          </p:cNvSpPr>
          <p:nvPr/>
        </p:nvSpPr>
        <p:spPr bwMode="auto">
          <a:xfrm>
            <a:off x="468313" y="3500438"/>
            <a:ext cx="142875" cy="373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19468" name="WordArt 33"/>
          <p:cNvSpPr>
            <a:spLocks noChangeArrowheads="1" noChangeShapeType="1" noTextEdit="1"/>
          </p:cNvSpPr>
          <p:nvPr/>
        </p:nvSpPr>
        <p:spPr bwMode="auto">
          <a:xfrm>
            <a:off x="2411413" y="1125538"/>
            <a:ext cx="71437" cy="169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normalizeH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19469" name="WordArt 34"/>
          <p:cNvSpPr>
            <a:spLocks noChangeArrowheads="1" noChangeShapeType="1" noTextEdit="1"/>
          </p:cNvSpPr>
          <p:nvPr/>
        </p:nvSpPr>
        <p:spPr bwMode="auto">
          <a:xfrm>
            <a:off x="2268538" y="2636838"/>
            <a:ext cx="71437" cy="169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19470" name="WordArt 35"/>
          <p:cNvSpPr>
            <a:spLocks noChangeArrowheads="1" noChangeShapeType="1" noTextEdit="1"/>
          </p:cNvSpPr>
          <p:nvPr/>
        </p:nvSpPr>
        <p:spPr bwMode="auto">
          <a:xfrm>
            <a:off x="2195513" y="1989138"/>
            <a:ext cx="71437" cy="169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normalizeH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19471" name="WordArt 36"/>
          <p:cNvSpPr>
            <a:spLocks noChangeArrowheads="1" noChangeShapeType="1" noTextEdit="1"/>
          </p:cNvSpPr>
          <p:nvPr/>
        </p:nvSpPr>
        <p:spPr bwMode="auto">
          <a:xfrm>
            <a:off x="2627313" y="1557338"/>
            <a:ext cx="71437" cy="169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normalizeH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19472" name="WordArt 37"/>
          <p:cNvSpPr>
            <a:spLocks noChangeArrowheads="1" noChangeShapeType="1" noTextEdit="1"/>
          </p:cNvSpPr>
          <p:nvPr/>
        </p:nvSpPr>
        <p:spPr bwMode="auto">
          <a:xfrm>
            <a:off x="2700338" y="1989138"/>
            <a:ext cx="71437" cy="169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19473" name="WordArt 38"/>
          <p:cNvSpPr>
            <a:spLocks noChangeArrowheads="1" noChangeShapeType="1" noTextEdit="1"/>
          </p:cNvSpPr>
          <p:nvPr/>
        </p:nvSpPr>
        <p:spPr bwMode="auto">
          <a:xfrm>
            <a:off x="2555875" y="765175"/>
            <a:ext cx="71438" cy="16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5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4"/>
          <p:cNvSpPr>
            <a:spLocks noChangeArrowheads="1" noChangeShapeType="1" noTextEdit="1"/>
          </p:cNvSpPr>
          <p:nvPr/>
        </p:nvSpPr>
        <p:spPr bwMode="auto">
          <a:xfrm>
            <a:off x="0" y="785794"/>
            <a:ext cx="8929718" cy="5429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двусторонняя</a:t>
            </a:r>
          </a:p>
          <a:p>
            <a:pPr algn="ctr"/>
            <a:r>
              <a:rPr lang="ru-RU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и цветная </a:t>
            </a:r>
          </a:p>
          <a:p>
            <a:pPr algn="ctr"/>
            <a:r>
              <a:rPr lang="ru-RU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художественная гладь </a:t>
            </a:r>
            <a:endParaRPr lang="ru-RU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076" name="WordArt 6"/>
          <p:cNvSpPr>
            <a:spLocks noChangeArrowheads="1" noChangeShapeType="1" noTextEdit="1"/>
          </p:cNvSpPr>
          <p:nvPr/>
        </p:nvSpPr>
        <p:spPr bwMode="auto">
          <a:xfrm>
            <a:off x="2051050" y="2997200"/>
            <a:ext cx="5041900" cy="1150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3926075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u="sng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Тема занятия 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4"/>
          <p:cNvSpPr>
            <a:spLocks noChangeArrowheads="1" noChangeShapeType="1" noTextEdit="1"/>
          </p:cNvSpPr>
          <p:nvPr/>
        </p:nvSpPr>
        <p:spPr bwMode="auto">
          <a:xfrm>
            <a:off x="214282" y="714356"/>
            <a:ext cx="8358246" cy="5429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Подготовка </a:t>
            </a:r>
          </a:p>
          <a:p>
            <a:pPr algn="ctr"/>
            <a:r>
              <a:rPr lang="ru-RU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к практической работе </a:t>
            </a:r>
            <a:endParaRPr lang="ru-RU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076" name="WordArt 6"/>
          <p:cNvSpPr>
            <a:spLocks noChangeArrowheads="1" noChangeShapeType="1" noTextEdit="1"/>
          </p:cNvSpPr>
          <p:nvPr/>
        </p:nvSpPr>
        <p:spPr bwMode="auto">
          <a:xfrm>
            <a:off x="2051050" y="2997200"/>
            <a:ext cx="5041900" cy="1150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AutoShape 23"/>
          <p:cNvSpPr>
            <a:spLocks noGrp="1" noChangeArrowheads="1"/>
          </p:cNvSpPr>
          <p:nvPr>
            <p:ph type="title" idx="4294967295"/>
          </p:nvPr>
        </p:nvSpPr>
        <p:spPr>
          <a:xfrm>
            <a:off x="428625" y="142852"/>
            <a:ext cx="8715375" cy="1143008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ru-RU" i="1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Организация рабочего места при выполнении ручных работ</a:t>
            </a:r>
            <a:endParaRPr lang="ru-RU" dirty="0" smtClean="0"/>
          </a:p>
        </p:txBody>
      </p:sp>
      <p:sp>
        <p:nvSpPr>
          <p:cNvPr id="14339" name="AutoShape 2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72450" y="6237288"/>
            <a:ext cx="647700" cy="360362"/>
          </a:xfrm>
          <a:prstGeom prst="actionButtonForwardNex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0" name="AutoShape 2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720725" cy="360363"/>
          </a:xfrm>
          <a:prstGeom prst="actionButtonForwardNex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1" name="AutoShape 2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27988" y="6308725"/>
            <a:ext cx="504825" cy="288925"/>
          </a:xfrm>
          <a:prstGeom prst="actionButtonForwardNex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1500174"/>
            <a:ext cx="7215206" cy="470898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indent="-342900" algn="just">
              <a:defRPr/>
            </a:pPr>
            <a:r>
              <a:rPr lang="ru-RU" sz="2000" b="1" i="1" dirty="0">
                <a:solidFill>
                  <a:srgbClr val="FF0000"/>
                </a:solidFill>
              </a:rPr>
              <a:t>1.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i="1" dirty="0">
                <a:solidFill>
                  <a:srgbClr val="FF0000"/>
                </a:solidFill>
              </a:rPr>
              <a:t>Рабочим местом принято называть участок кабинета  предназначенный для выполнения определенной работы и оснащенный в соответствии с этой работой.</a:t>
            </a:r>
          </a:p>
          <a:p>
            <a:pPr marL="342900" indent="-342900" algn="just">
              <a:defRPr/>
            </a:pPr>
            <a:r>
              <a:rPr lang="ru-RU" sz="2000" b="1" i="1" dirty="0" smtClean="0">
                <a:solidFill>
                  <a:srgbClr val="99FF33"/>
                </a:solidFill>
              </a:rPr>
              <a:t>2. Для </a:t>
            </a:r>
            <a:r>
              <a:rPr lang="ru-RU" sz="2000" b="1" i="1" dirty="0">
                <a:solidFill>
                  <a:srgbClr val="99FF33"/>
                </a:solidFill>
              </a:rPr>
              <a:t>операций, выполняемых в ручную, необходим рабочий стол, на котором располагаются инструменты и  приспособления.</a:t>
            </a:r>
          </a:p>
          <a:p>
            <a:pPr marL="342900" indent="-342900" algn="just">
              <a:defRPr/>
            </a:pPr>
            <a:r>
              <a:rPr lang="ru-RU" sz="2000" b="1" i="1" dirty="0" smtClean="0">
                <a:solidFill>
                  <a:srgbClr val="008000"/>
                </a:solidFill>
              </a:rPr>
              <a:t>3. На </a:t>
            </a:r>
            <a:r>
              <a:rPr lang="ru-RU" sz="2000" b="1" i="1" dirty="0">
                <a:solidFill>
                  <a:srgbClr val="008000"/>
                </a:solidFill>
              </a:rPr>
              <a:t>рабочем месте должны находиться только </a:t>
            </a:r>
            <a:r>
              <a:rPr lang="ru-RU" sz="2000" b="1" i="1" dirty="0" smtClean="0">
                <a:solidFill>
                  <a:srgbClr val="008000"/>
                </a:solidFill>
              </a:rPr>
              <a:t>обрабатываемые детали</a:t>
            </a:r>
            <a:r>
              <a:rPr lang="ru-RU" sz="2000" b="1" i="1" dirty="0">
                <a:solidFill>
                  <a:srgbClr val="008000"/>
                </a:solidFill>
              </a:rPr>
              <a:t>, инструменты и приспособления, необходимые </a:t>
            </a:r>
            <a:r>
              <a:rPr lang="ru-RU" sz="2000" b="1" i="1" dirty="0" smtClean="0">
                <a:solidFill>
                  <a:srgbClr val="008000"/>
                </a:solidFill>
              </a:rPr>
              <a:t>для </a:t>
            </a:r>
            <a:r>
              <a:rPr lang="ru-RU" sz="2000" b="1" i="1" dirty="0">
                <a:solidFill>
                  <a:srgbClr val="008000"/>
                </a:solidFill>
              </a:rPr>
              <a:t>выполнения данной работы. Всю работу следует выполнять </a:t>
            </a:r>
            <a:r>
              <a:rPr lang="ru-RU" sz="2000" b="1" i="1" dirty="0" smtClean="0">
                <a:solidFill>
                  <a:srgbClr val="008000"/>
                </a:solidFill>
              </a:rPr>
              <a:t>на </a:t>
            </a:r>
            <a:r>
              <a:rPr lang="ru-RU" sz="2000" b="1" i="1" dirty="0">
                <a:solidFill>
                  <a:srgbClr val="008000"/>
                </a:solidFill>
              </a:rPr>
              <a:t>столе, обрабатываемую деталь держать перед собой.</a:t>
            </a:r>
          </a:p>
          <a:p>
            <a:pPr algn="just">
              <a:defRPr/>
            </a:pPr>
            <a:r>
              <a:rPr lang="ru-RU" sz="2000" b="1" i="1" dirty="0">
                <a:solidFill>
                  <a:srgbClr val="7030A0"/>
                </a:solidFill>
              </a:rPr>
              <a:t>4. Во время выполнения работ следить за </a:t>
            </a:r>
            <a:r>
              <a:rPr lang="ru-RU" sz="2000" b="1" i="1" dirty="0" smtClean="0">
                <a:solidFill>
                  <a:srgbClr val="7030A0"/>
                </a:solidFill>
              </a:rPr>
              <a:t>правильной</a:t>
            </a:r>
          </a:p>
          <a:p>
            <a:pPr algn="just">
              <a:defRPr/>
            </a:pPr>
            <a:r>
              <a:rPr lang="ru-RU" sz="2000" b="1" i="1" dirty="0" smtClean="0">
                <a:solidFill>
                  <a:srgbClr val="7030A0"/>
                </a:solidFill>
              </a:rPr>
              <a:t>     посадкой</a:t>
            </a:r>
            <a:r>
              <a:rPr lang="ru-RU" sz="2000" b="1" i="1" dirty="0">
                <a:solidFill>
                  <a:srgbClr val="7030A0"/>
                </a:solidFill>
              </a:rPr>
              <a:t>.    </a:t>
            </a:r>
          </a:p>
          <a:p>
            <a:pPr algn="just">
              <a:defRPr/>
            </a:pPr>
            <a:r>
              <a:rPr lang="ru-RU" sz="2000" b="1" i="1" dirty="0">
                <a:solidFill>
                  <a:srgbClr val="1E625A"/>
                </a:solidFill>
              </a:rPr>
              <a:t>5. После окончания работы детали, изделие, </a:t>
            </a:r>
            <a:r>
              <a:rPr lang="ru-RU" sz="2000" b="1" i="1" dirty="0" smtClean="0">
                <a:solidFill>
                  <a:srgbClr val="1E625A"/>
                </a:solidFill>
              </a:rPr>
              <a:t>инструменты</a:t>
            </a:r>
          </a:p>
          <a:p>
            <a:pPr algn="just">
              <a:defRPr/>
            </a:pPr>
            <a:r>
              <a:rPr lang="ru-RU" sz="2000" b="1" i="1" dirty="0" smtClean="0">
                <a:solidFill>
                  <a:srgbClr val="1E625A"/>
                </a:solidFill>
              </a:rPr>
              <a:t>    и </a:t>
            </a:r>
            <a:r>
              <a:rPr lang="ru-RU" sz="2000" b="1" i="1" dirty="0">
                <a:solidFill>
                  <a:srgbClr val="1E625A"/>
                </a:solidFill>
              </a:rPr>
              <a:t>приспособления складывают и убирают рабочее место</a:t>
            </a:r>
            <a:r>
              <a:rPr lang="ru-RU" sz="2000" b="1" i="1" dirty="0" smtClean="0">
                <a:solidFill>
                  <a:srgbClr val="1E625A"/>
                </a:solidFill>
              </a:rPr>
              <a:t>.</a:t>
            </a:r>
          </a:p>
        </p:txBody>
      </p:sp>
      <p:pic>
        <p:nvPicPr>
          <p:cNvPr id="11" name="Рисунок 10" descr="P502012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7143768" y="714356"/>
            <a:ext cx="1758460" cy="1142984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8" name="Picture 5" descr="Foto 11650"/>
          <p:cNvPicPr>
            <a:picLocks noChangeAspect="1" noChangeArrowheads="1"/>
          </p:cNvPicPr>
          <p:nvPr/>
        </p:nvPicPr>
        <p:blipFill>
          <a:blip r:embed="rId3" cstate="email">
            <a:lum contrast="6000"/>
          </a:blip>
          <a:srcRect/>
          <a:stretch>
            <a:fillRect/>
          </a:stretch>
        </p:blipFill>
        <p:spPr bwMode="auto">
          <a:xfrm>
            <a:off x="7358082" y="2857496"/>
            <a:ext cx="1571604" cy="2500330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35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35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35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5"/>
          <p:cNvSpPr>
            <a:spLocks noChangeArrowheads="1" noChangeShapeType="1" noTextEdit="1"/>
          </p:cNvSpPr>
          <p:nvPr/>
        </p:nvSpPr>
        <p:spPr bwMode="auto">
          <a:xfrm>
            <a:off x="285750" y="0"/>
            <a:ext cx="8715375" cy="37861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Инструменты и  приспособления</a:t>
            </a:r>
          </a:p>
          <a:p>
            <a:pPr algn="ctr"/>
            <a:r>
              <a:rPr lang="ru-RU" sz="3600" i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для ручной вышивки</a:t>
            </a:r>
          </a:p>
          <a:p>
            <a:pPr algn="ctr"/>
            <a:endParaRPr lang="ru-RU" sz="3600" i="1" kern="1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3" name="Рисунок 2" descr="File014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1472" y="4286256"/>
            <a:ext cx="1357322" cy="1616706"/>
          </a:xfrm>
          <a:prstGeom prst="roundRect">
            <a:avLst/>
          </a:prstGeom>
          <a:ln w="28575">
            <a:solidFill>
              <a:srgbClr val="FFFF00"/>
            </a:solidFill>
          </a:ln>
        </p:spPr>
      </p:pic>
      <p:pic>
        <p:nvPicPr>
          <p:cNvPr id="4" name="Рисунок 3" descr="File015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14348" y="2786058"/>
            <a:ext cx="1571636" cy="1000132"/>
          </a:xfrm>
          <a:prstGeom prst="round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File0374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500826" y="4500570"/>
            <a:ext cx="2357454" cy="1643074"/>
          </a:xfrm>
          <a:prstGeom prst="roundRect">
            <a:avLst/>
          </a:prstGeom>
          <a:ln w="28575">
            <a:solidFill>
              <a:srgbClr val="FFFF00"/>
            </a:solidFill>
          </a:ln>
        </p:spPr>
      </p:pic>
      <p:pic>
        <p:nvPicPr>
          <p:cNvPr id="6" name="Рисунок 5" descr="File0374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3143240" y="2285992"/>
            <a:ext cx="2357454" cy="1522544"/>
          </a:xfrm>
          <a:prstGeom prst="roundRect">
            <a:avLst/>
          </a:prstGeom>
          <a:ln w="28575">
            <a:solidFill>
              <a:srgbClr val="FFFF00"/>
            </a:solidFill>
          </a:ln>
        </p:spPr>
      </p:pic>
      <p:pic>
        <p:nvPicPr>
          <p:cNvPr id="7" name="Рисунок 6" descr="File0374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3071802" y="4643446"/>
            <a:ext cx="2357454" cy="1673032"/>
          </a:xfrm>
          <a:prstGeom prst="roundRect">
            <a:avLst/>
          </a:prstGeom>
          <a:ln w="28575">
            <a:solidFill>
              <a:srgbClr val="FFFF00"/>
            </a:solidFill>
          </a:ln>
        </p:spPr>
      </p:pic>
      <p:pic>
        <p:nvPicPr>
          <p:cNvPr id="8" name="Рисунок 7" descr="File0374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6215074" y="1928802"/>
            <a:ext cx="2357454" cy="1531042"/>
          </a:xfrm>
          <a:prstGeom prst="roundRect">
            <a:avLst/>
          </a:prstGeom>
          <a:ln w="28575">
            <a:solidFill>
              <a:srgbClr val="FFFF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85813" y="3857625"/>
            <a:ext cx="15716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latin typeface="+mn-lt"/>
              </a:rPr>
              <a:t>Наперсток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00375" y="3929063"/>
            <a:ext cx="30003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latin typeface="+mn-lt"/>
              </a:rPr>
              <a:t>Сантиметровая лента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8000" y="3643313"/>
            <a:ext cx="12858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latin typeface="+mn-lt"/>
              </a:rPr>
              <a:t>Ножницы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5750" y="6000750"/>
            <a:ext cx="235743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latin typeface="+mn-lt"/>
              </a:rPr>
              <a:t>Игольница и ручные иголки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14750" y="6429375"/>
            <a:ext cx="12858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latin typeface="+mn-lt"/>
              </a:rPr>
              <a:t>пяльцы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29438" y="6143625"/>
            <a:ext cx="18573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latin typeface="+mn-lt"/>
              </a:rPr>
              <a:t>карандаши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6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000"/>
                            </p:stCondLst>
                            <p:childTnLst>
                              <p:par>
                                <p:cTn id="6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0"/>
                            </p:stCondLst>
                            <p:childTnLst>
                              <p:par>
                                <p:cTn id="8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000"/>
                            </p:stCondLst>
                            <p:childTnLst>
                              <p:par>
                                <p:cTn id="8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8000"/>
                            </p:stCondLst>
                            <p:childTnLst>
                              <p:par>
                                <p:cTn id="9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0"/>
                            </p:stCondLst>
                            <p:childTnLst>
                              <p:par>
                                <p:cTn id="9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036" y="0"/>
            <a:ext cx="8143964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Требования</a:t>
            </a:r>
            <a:br>
              <a:rPr lang="ru-RU" sz="36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безопасности до начала работы при ручных работах</a:t>
            </a:r>
            <a:endParaRPr lang="ru-RU" sz="3600" b="1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714488"/>
            <a:ext cx="507209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None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Положить инструменты и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приспособления в отведенное для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них место. </a:t>
            </a:r>
          </a:p>
          <a:p>
            <a:pPr algn="just">
              <a:buFont typeface="Wingdings" pitchFamily="2" charset="2"/>
              <a:buNone/>
            </a:pP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/>
          </a:p>
          <a:p>
            <a:pPr algn="just"/>
            <a:endParaRPr lang="ru-RU" sz="2000" dirty="0" smtClean="0"/>
          </a:p>
        </p:txBody>
      </p:sp>
      <p:pic>
        <p:nvPicPr>
          <p:cNvPr id="4" name="Рисунок 3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2000240"/>
            <a:ext cx="3157314" cy="3164127"/>
          </a:xfrm>
          <a:prstGeom prst="ellipse">
            <a:avLst/>
          </a:prstGeom>
          <a:ln w="28575">
            <a:solidFill>
              <a:srgbClr val="00B050"/>
            </a:solidFill>
          </a:ln>
        </p:spPr>
      </p:pic>
      <p:pic>
        <p:nvPicPr>
          <p:cNvPr id="5" name="Рисунок 4" descr="1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00034" y="4500570"/>
            <a:ext cx="2571768" cy="1785950"/>
          </a:xfrm>
          <a:prstGeom prst="round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8" name="Рисунок 7" descr="1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1005192" cy="642918"/>
          </a:xfrm>
          <a:prstGeom prst="round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9" name="Picture 7" descr="булавачрапп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3643314"/>
            <a:ext cx="1714512" cy="253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8929718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Требования безопасности во время работы с ручными инструментами</a:t>
            </a:r>
            <a:endParaRPr lang="ru-RU" sz="3600" b="1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12.jp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1428736"/>
            <a:ext cx="3214710" cy="4862938"/>
          </a:xfrm>
          <a:prstGeom prst="round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14282" y="1571612"/>
            <a:ext cx="49292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Быть внимательной.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Надевать наперсток на средний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палец правой руки, чтобы не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уколоть его.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Вкалывать иглы и булавки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только в игольницу.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Класть ножницы с сомкнутыми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лезвиями, направленными от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себя.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Передавать ножницы только с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сомкнутыми лезвиями и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кольцами вперед.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0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0"/>
                            </p:stCondLst>
                            <p:childTnLst>
                              <p:par>
                                <p:cTn id="6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2000"/>
                            </p:stCondLst>
                            <p:childTnLst>
                              <p:par>
                                <p:cTn id="6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4000"/>
                            </p:stCondLst>
                            <p:childTnLst>
                              <p:par>
                                <p:cTn id="7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6000"/>
                            </p:stCondLst>
                            <p:childTnLst>
                              <p:par>
                                <p:cTn id="8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AutoShape 2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643938" cy="92868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b="1" i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Материалы для вышивки</a:t>
            </a: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435" name="AutoShape 2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72450" y="6237288"/>
            <a:ext cx="647700" cy="360362"/>
          </a:xfrm>
          <a:prstGeom prst="actionButtonForwardNex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6" name="AutoShape 2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720725" cy="360363"/>
          </a:xfrm>
          <a:prstGeom prst="actionButtonForwardNex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7" name="AutoShape 2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27988" y="6308725"/>
            <a:ext cx="504825" cy="288925"/>
          </a:xfrm>
          <a:prstGeom prst="actionButtonForwardNex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" name="Picture 10" descr="P4030042"/>
          <p:cNvPicPr>
            <a:picLocks noChangeAspect="1" noChangeArrowheads="1"/>
          </p:cNvPicPr>
          <p:nvPr/>
        </p:nvPicPr>
        <p:blipFill>
          <a:blip r:embed="rId2" cstate="email">
            <a:lum contrast="6000"/>
          </a:blip>
          <a:srcRect/>
          <a:stretch>
            <a:fillRect/>
          </a:stretch>
        </p:blipFill>
        <p:spPr bwMode="auto">
          <a:xfrm>
            <a:off x="357158" y="1000108"/>
            <a:ext cx="4000528" cy="3233774"/>
          </a:xfrm>
          <a:prstGeom prst="roundRect">
            <a:avLst/>
          </a:prstGeom>
          <a:noFill/>
        </p:spPr>
      </p:pic>
      <p:pic>
        <p:nvPicPr>
          <p:cNvPr id="11" name="Picture 8" descr="P4030042"/>
          <p:cNvPicPr>
            <a:picLocks noChangeAspect="1" noChangeArrowheads="1"/>
          </p:cNvPicPr>
          <p:nvPr/>
        </p:nvPicPr>
        <p:blipFill>
          <a:blip r:embed="rId3" cstate="email">
            <a:lum contrast="12000"/>
          </a:blip>
          <a:srcRect/>
          <a:stretch>
            <a:fillRect/>
          </a:stretch>
        </p:blipFill>
        <p:spPr bwMode="auto">
          <a:xfrm>
            <a:off x="5500694" y="1214422"/>
            <a:ext cx="3168650" cy="3143272"/>
          </a:xfrm>
          <a:prstGeom prst="roundRect">
            <a:avLst/>
          </a:prstGeom>
          <a:noFill/>
        </p:spPr>
      </p:pic>
      <p:pic>
        <p:nvPicPr>
          <p:cNvPr id="12" name="Рисунок 11" descr="File0375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857224" y="4429132"/>
            <a:ext cx="3104886" cy="999170"/>
          </a:xfrm>
          <a:prstGeom prst="round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214938" y="4714875"/>
            <a:ext cx="37147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atin typeface="+mn-lt"/>
              </a:rPr>
              <a:t>Калька – прозрачная белая бумага. Используется для перевода изображений, рисунков, орнаментов.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4375" y="5643563"/>
            <a:ext cx="34290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latin typeface="+mn-lt"/>
              </a:rPr>
              <a:t>Ткань, нитки для вышивания – мулине.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40" decel="100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040" decel="100000"/>
                                        <p:tgtEl>
                                          <p:spTgt spid="20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661" accel="10000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04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661" accel="10000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04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661" accel="10000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862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862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862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862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862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AutoShape 23"/>
          <p:cNvSpPr>
            <a:spLocks noGrp="1" noChangeArrowheads="1"/>
          </p:cNvSpPr>
          <p:nvPr>
            <p:ph type="title" idx="4294967295"/>
          </p:nvPr>
        </p:nvSpPr>
        <p:spPr>
          <a:xfrm>
            <a:off x="357188" y="0"/>
            <a:ext cx="8643937" cy="92868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ru-RU" sz="4000" b="1" i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Заправка изделия в пяльцы</a:t>
            </a: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579" name="AutoShape 2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72450" y="6237288"/>
            <a:ext cx="647700" cy="360362"/>
          </a:xfrm>
          <a:prstGeom prst="actionButtonForwardNex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0" name="AutoShape 2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720725" cy="360363"/>
          </a:xfrm>
          <a:prstGeom prst="actionButtonForwardNex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1" name="AutoShape 2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27988" y="6308725"/>
            <a:ext cx="504825" cy="288925"/>
          </a:xfrm>
          <a:prstGeom prst="actionButtonForwardNex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285750" y="2357438"/>
            <a:ext cx="442912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Tx/>
              <a:buAutoNum type="arabicPeriod"/>
              <a:defRPr/>
            </a:pPr>
            <a:r>
              <a:rPr lang="ru-RU" b="1" i="1" dirty="0">
                <a:solidFill>
                  <a:srgbClr val="0070C0"/>
                </a:solidFill>
                <a:latin typeface="+mn-lt"/>
              </a:rPr>
              <a:t>Положить меньший обруч пялец на стол, закрыть его тканью.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ru-RU" b="1" i="1" dirty="0">
                <a:solidFill>
                  <a:srgbClr val="0070C0"/>
                </a:solidFill>
                <a:latin typeface="+mn-lt"/>
              </a:rPr>
              <a:t> Прижмите большим обручем ткань к меньшему.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ru-RU" b="1" i="1" dirty="0">
                <a:solidFill>
                  <a:srgbClr val="0070C0"/>
                </a:solidFill>
                <a:latin typeface="+mn-lt"/>
              </a:rPr>
              <a:t> Подтяните винт.</a:t>
            </a:r>
          </a:p>
        </p:txBody>
      </p:sp>
      <p:pic>
        <p:nvPicPr>
          <p:cNvPr id="22535" name="Рисунок 8" descr="File038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785794"/>
            <a:ext cx="2857520" cy="1571636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2536" name="Рисунок 9" descr="File038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9256" y="1142984"/>
            <a:ext cx="3071834" cy="2571768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2537" name="Рисунок 12" descr="File0381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10" y="3929066"/>
            <a:ext cx="3857625" cy="1928826"/>
          </a:xfrm>
          <a:prstGeom prst="round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57188" y="5929313"/>
            <a:ext cx="428625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defRPr/>
            </a:pPr>
            <a:r>
              <a:rPr lang="ru-RU" b="1" i="1" dirty="0">
                <a:solidFill>
                  <a:srgbClr val="FFFF00"/>
                </a:solidFill>
                <a:latin typeface="+mn-lt"/>
              </a:rPr>
              <a:t>4. Натяните ткань в направлении</a:t>
            </a:r>
          </a:p>
          <a:p>
            <a:pPr marL="342900" indent="-342900" algn="just">
              <a:defRPr/>
            </a:pPr>
            <a:r>
              <a:rPr lang="ru-RU" b="1" i="1" dirty="0">
                <a:solidFill>
                  <a:srgbClr val="FFFF00"/>
                </a:solidFill>
                <a:latin typeface="+mn-lt"/>
              </a:rPr>
              <a:t>    нитей основы и по утку.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72063" y="4000500"/>
            <a:ext cx="371475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defRPr/>
            </a:pPr>
            <a:r>
              <a:rPr lang="ru-RU" b="1" i="1" dirty="0">
                <a:solidFill>
                  <a:srgbClr val="C00000"/>
                </a:solidFill>
                <a:latin typeface="+mn-lt"/>
              </a:rPr>
              <a:t>5. Ткань небольшого размера трудно заправить в пяльцы, поэтому к ее краям катушечными нитками пришивают полосы любой ткани, а затем запяливают. По окончанию работы их можно легко удалить.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40" decel="100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040" decel="100000"/>
                                        <p:tgtEl>
                                          <p:spTgt spid="20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661" accel="10000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04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661" accel="10000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04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661" accel="10000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942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942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942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942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942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942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5"/>
          <p:cNvSpPr>
            <a:spLocks noChangeArrowheads="1" noChangeShapeType="1" noTextEdit="1"/>
          </p:cNvSpPr>
          <p:nvPr/>
        </p:nvSpPr>
        <p:spPr bwMode="auto">
          <a:xfrm>
            <a:off x="611188" y="188913"/>
            <a:ext cx="7993062" cy="668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Выбрать нужный цвет нитей</a:t>
            </a:r>
          </a:p>
        </p:txBody>
      </p:sp>
      <p:pic>
        <p:nvPicPr>
          <p:cNvPr id="22531" name="Picture 6" descr="P4030029"/>
          <p:cNvPicPr>
            <a:picLocks noChangeAspect="1" noChangeArrowheads="1"/>
          </p:cNvPicPr>
          <p:nvPr/>
        </p:nvPicPr>
        <p:blipFill>
          <a:blip r:embed="rId2" cstate="email">
            <a:lum contrast="6000"/>
          </a:blip>
          <a:srcRect/>
          <a:stretch>
            <a:fillRect/>
          </a:stretch>
        </p:blipFill>
        <p:spPr bwMode="auto">
          <a:xfrm>
            <a:off x="543656" y="1214422"/>
            <a:ext cx="7957434" cy="5072098"/>
          </a:xfrm>
          <a:prstGeom prst="round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1" descr="Foto 10574"/>
          <p:cNvPicPr>
            <a:picLocks noChangeAspect="1" noChangeArrowheads="1"/>
          </p:cNvPicPr>
          <p:nvPr/>
        </p:nvPicPr>
        <p:blipFill>
          <a:blip r:embed="rId2">
            <a:lum contrast="24000"/>
          </a:blip>
          <a:srcRect/>
          <a:stretch>
            <a:fillRect/>
          </a:stretch>
        </p:blipFill>
        <p:spPr bwMode="auto">
          <a:xfrm>
            <a:off x="357158" y="1714488"/>
            <a:ext cx="3706813" cy="4106878"/>
          </a:xfrm>
          <a:prstGeom prst="round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3555" name="WordArt 12"/>
          <p:cNvSpPr>
            <a:spLocks noChangeArrowheads="1" noChangeShapeType="1" noTextEdit="1"/>
          </p:cNvSpPr>
          <p:nvPr/>
        </p:nvSpPr>
        <p:spPr bwMode="auto">
          <a:xfrm>
            <a:off x="2051050" y="333375"/>
            <a:ext cx="51847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Отмерить </a:t>
            </a:r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нить</a:t>
            </a:r>
          </a:p>
        </p:txBody>
      </p:sp>
      <p:pic>
        <p:nvPicPr>
          <p:cNvPr id="23556" name="Picture 13" descr="P40300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85860"/>
            <a:ext cx="3929090" cy="5240353"/>
          </a:xfrm>
          <a:prstGeom prst="round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AutoShape 23"/>
          <p:cNvSpPr>
            <a:spLocks noGrp="1" noChangeArrowheads="1"/>
          </p:cNvSpPr>
          <p:nvPr>
            <p:ph type="title" idx="4294967295"/>
          </p:nvPr>
        </p:nvSpPr>
        <p:spPr>
          <a:xfrm>
            <a:off x="928688" y="-142875"/>
            <a:ext cx="6858000" cy="92868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US" sz="4000" b="1" i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 </a:t>
            </a:r>
            <a:r>
              <a:rPr lang="ru-RU" sz="4000" b="1" i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 Заправка нитей в иглу</a:t>
            </a: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627" name="AutoShape 2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72450" y="6237288"/>
            <a:ext cx="647700" cy="360362"/>
          </a:xfrm>
          <a:prstGeom prst="actionButtonForwardNex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28" name="AutoShape 2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720725" cy="360363"/>
          </a:xfrm>
          <a:prstGeom prst="actionButtonForwardNex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29" name="AutoShape 2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27988" y="6308725"/>
            <a:ext cx="504825" cy="288925"/>
          </a:xfrm>
          <a:prstGeom prst="actionButtonForwardNex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3560" name="Рисунок 11" descr="File038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00760" y="2285992"/>
            <a:ext cx="3000396" cy="2714644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28625" y="785813"/>
            <a:ext cx="521493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latin typeface="+mn-lt"/>
              </a:rPr>
              <a:t>Подготовка нити к заправке в иглу</a:t>
            </a:r>
          </a:p>
        </p:txBody>
      </p:sp>
      <p:pic>
        <p:nvPicPr>
          <p:cNvPr id="14" name="Picture 5" descr="Foto 10534"/>
          <p:cNvPicPr>
            <a:picLocks noChangeAspect="1" noChangeArrowheads="1"/>
          </p:cNvPicPr>
          <p:nvPr/>
        </p:nvPicPr>
        <p:blipFill>
          <a:blip r:embed="rId3" cstate="email">
            <a:lum contrast="6000"/>
          </a:blip>
          <a:srcRect/>
          <a:stretch>
            <a:fillRect/>
          </a:stretch>
        </p:blipFill>
        <p:spPr bwMode="auto">
          <a:xfrm>
            <a:off x="142844" y="3571876"/>
            <a:ext cx="2571768" cy="2286016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15" name="Picture 7" descr="P4030031"/>
          <p:cNvPicPr>
            <a:picLocks noChangeAspect="1" noChangeArrowheads="1"/>
          </p:cNvPicPr>
          <p:nvPr/>
        </p:nvPicPr>
        <p:blipFill>
          <a:blip r:embed="rId4" cstate="email">
            <a:lum contrast="6000"/>
          </a:blip>
          <a:srcRect/>
          <a:stretch>
            <a:fillRect/>
          </a:stretch>
        </p:blipFill>
        <p:spPr bwMode="auto">
          <a:xfrm>
            <a:off x="142844" y="1285860"/>
            <a:ext cx="2643174" cy="257176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6" name="Picture 5" descr="Foto 10575"/>
          <p:cNvPicPr>
            <a:picLocks noChangeAspect="1" noChangeArrowheads="1"/>
          </p:cNvPicPr>
          <p:nvPr/>
        </p:nvPicPr>
        <p:blipFill>
          <a:blip r:embed="rId5">
            <a:lum contrast="12000"/>
          </a:blip>
          <a:srcRect/>
          <a:stretch>
            <a:fillRect/>
          </a:stretch>
        </p:blipFill>
        <p:spPr bwMode="auto">
          <a:xfrm>
            <a:off x="3071802" y="3714752"/>
            <a:ext cx="2571768" cy="2000264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17" name="Picture 7" descr="P4030034"/>
          <p:cNvPicPr>
            <a:picLocks noChangeAspect="1" noChangeArrowheads="1"/>
          </p:cNvPicPr>
          <p:nvPr/>
        </p:nvPicPr>
        <p:blipFill>
          <a:blip r:embed="rId6" cstate="email">
            <a:lum contrast="18000"/>
          </a:blip>
          <a:srcRect/>
          <a:stretch>
            <a:fillRect/>
          </a:stretch>
        </p:blipFill>
        <p:spPr bwMode="auto">
          <a:xfrm>
            <a:off x="3000364" y="1285860"/>
            <a:ext cx="2643206" cy="2571744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357188" y="5857875"/>
            <a:ext cx="2286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latin typeface="+mn-lt"/>
              </a:rPr>
              <a:t>Отрезание под углом.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29000" y="5857875"/>
            <a:ext cx="20002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latin typeface="+mn-lt"/>
              </a:rPr>
              <a:t>Скручивание по часовой стрелке.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57938" y="857250"/>
            <a:ext cx="2500312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latin typeface="+mn-lt"/>
              </a:rPr>
              <a:t>Вдевание нитки в иглу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40" decel="100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040" decel="100000"/>
                                        <p:tgtEl>
                                          <p:spTgt spid="20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661" accel="10000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04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661" accel="10000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04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661" accel="10000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23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23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23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23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23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023"/>
                            </p:stCondLst>
                            <p:childTnLst>
                              <p:par>
                                <p:cTn id="5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9023"/>
                            </p:stCondLst>
                            <p:childTnLst>
                              <p:par>
                                <p:cTn id="5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1023"/>
                            </p:stCondLst>
                            <p:childTnLst>
                              <p:par>
                                <p:cTn id="6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Foto 11800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214282" y="1000108"/>
            <a:ext cx="3436938" cy="4176712"/>
          </a:xfrm>
          <a:prstGeom prst="round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099" name="Picture 5" descr="Foto 11803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2214546" y="3714752"/>
            <a:ext cx="2574940" cy="2827844"/>
          </a:xfrm>
          <a:prstGeom prst="round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100" name="WordArt 7"/>
          <p:cNvSpPr>
            <a:spLocks noChangeArrowheads="1" noChangeShapeType="1" noTextEdit="1"/>
          </p:cNvSpPr>
          <p:nvPr/>
        </p:nvSpPr>
        <p:spPr bwMode="auto">
          <a:xfrm>
            <a:off x="285720" y="214290"/>
            <a:ext cx="43148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машинная </a:t>
            </a:r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вышивка</a:t>
            </a:r>
          </a:p>
        </p:txBody>
      </p:sp>
      <p:sp>
        <p:nvSpPr>
          <p:cNvPr id="4101" name="WordArt 8"/>
          <p:cNvSpPr>
            <a:spLocks noChangeArrowheads="1" noChangeShapeType="1" noTextEdit="1"/>
          </p:cNvSpPr>
          <p:nvPr/>
        </p:nvSpPr>
        <p:spPr bwMode="auto">
          <a:xfrm>
            <a:off x="5143504" y="214290"/>
            <a:ext cx="3744913" cy="5048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РУЧНАЯ ВЫШИВКА</a:t>
            </a:r>
            <a:endParaRPr lang="ru-RU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4102" name="Picture 9" descr="1 001"/>
          <p:cNvPicPr>
            <a:picLocks noChangeAspect="1" noChangeArrowheads="1"/>
          </p:cNvPicPr>
          <p:nvPr/>
        </p:nvPicPr>
        <p:blipFill>
          <a:blip r:embed="rId4">
            <a:lum contrast="12000"/>
          </a:blip>
          <a:srcRect/>
          <a:stretch>
            <a:fillRect/>
          </a:stretch>
        </p:blipFill>
        <p:spPr bwMode="auto">
          <a:xfrm>
            <a:off x="5219700" y="4797425"/>
            <a:ext cx="3708400" cy="1819275"/>
          </a:xfrm>
          <a:prstGeom prst="round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4103" name="Picture 10" descr="1 002"/>
          <p:cNvPicPr>
            <a:picLocks noChangeAspect="1" noChangeArrowheads="1"/>
          </p:cNvPicPr>
          <p:nvPr/>
        </p:nvPicPr>
        <p:blipFill>
          <a:blip r:embed="rId5" cstate="email">
            <a:lum contrast="20000"/>
          </a:blip>
          <a:srcRect/>
          <a:stretch>
            <a:fillRect/>
          </a:stretch>
        </p:blipFill>
        <p:spPr bwMode="auto">
          <a:xfrm>
            <a:off x="5072066" y="1142984"/>
            <a:ext cx="3816350" cy="3228975"/>
          </a:xfrm>
          <a:prstGeom prst="round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Foto 10540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987675" y="1773238"/>
            <a:ext cx="2305050" cy="4176712"/>
          </a:xfrm>
          <a:prstGeom prst="round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2291" name="Picture 5" descr="Foto 1054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0825" y="1700213"/>
            <a:ext cx="2374900" cy="4175125"/>
          </a:xfrm>
          <a:prstGeom prst="round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12292" name="WordArt 6"/>
          <p:cNvSpPr>
            <a:spLocks noChangeArrowheads="1" noChangeShapeType="1" noTextEdit="1"/>
          </p:cNvSpPr>
          <p:nvPr/>
        </p:nvSpPr>
        <p:spPr bwMode="auto">
          <a:xfrm>
            <a:off x="1187450" y="260350"/>
            <a:ext cx="6911975" cy="81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Способы закрепления нити</a:t>
            </a:r>
          </a:p>
        </p:txBody>
      </p:sp>
      <p:pic>
        <p:nvPicPr>
          <p:cNvPr id="12293" name="Picture 7" descr="Foto 10577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867400" y="1844675"/>
            <a:ext cx="3024188" cy="3455988"/>
          </a:xfrm>
          <a:prstGeom prst="round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12294" name="Text Box 9"/>
          <p:cNvSpPr txBox="1">
            <a:spLocks noChangeArrowheads="1"/>
          </p:cNvSpPr>
          <p:nvPr/>
        </p:nvSpPr>
        <p:spPr bwMode="auto">
          <a:xfrm>
            <a:off x="1357290" y="1142984"/>
            <a:ext cx="31686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начале работы</a:t>
            </a:r>
          </a:p>
        </p:txBody>
      </p:sp>
      <p:sp>
        <p:nvSpPr>
          <p:cNvPr id="12295" name="Text Box 10"/>
          <p:cNvSpPr txBox="1">
            <a:spLocks noChangeArrowheads="1"/>
          </p:cNvSpPr>
          <p:nvPr/>
        </p:nvSpPr>
        <p:spPr bwMode="auto">
          <a:xfrm>
            <a:off x="4786314" y="1142984"/>
            <a:ext cx="40624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>
              <a:spcBef>
                <a:spcPct val="50000"/>
              </a:spcBef>
            </a:pP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 окончанию работы</a:t>
            </a:r>
          </a:p>
        </p:txBody>
      </p:sp>
      <p:sp>
        <p:nvSpPr>
          <p:cNvPr id="12296" name="Text Box 12"/>
          <p:cNvSpPr txBox="1">
            <a:spLocks noChangeArrowheads="1"/>
          </p:cNvSpPr>
          <p:nvPr/>
        </p:nvSpPr>
        <p:spPr bwMode="auto">
          <a:xfrm>
            <a:off x="3348038" y="1341438"/>
            <a:ext cx="16557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2297" name="Text Box 13"/>
          <p:cNvSpPr txBox="1">
            <a:spLocks noChangeArrowheads="1"/>
          </p:cNvSpPr>
          <p:nvPr/>
        </p:nvSpPr>
        <p:spPr bwMode="auto">
          <a:xfrm>
            <a:off x="0" y="6021388"/>
            <a:ext cx="28813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четным количеством ниток</a:t>
            </a:r>
          </a:p>
        </p:txBody>
      </p:sp>
      <p:sp>
        <p:nvSpPr>
          <p:cNvPr id="12298" name="Text Box 14"/>
          <p:cNvSpPr txBox="1">
            <a:spLocks noChangeArrowheads="1"/>
          </p:cNvSpPr>
          <p:nvPr/>
        </p:nvSpPr>
        <p:spPr bwMode="auto">
          <a:xfrm>
            <a:off x="2916238" y="6021388"/>
            <a:ext cx="338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нечетным количеством ниток</a:t>
            </a:r>
          </a:p>
        </p:txBody>
      </p:sp>
      <p:sp>
        <p:nvSpPr>
          <p:cNvPr id="12299" name="WordArt 15"/>
          <p:cNvSpPr>
            <a:spLocks noChangeArrowheads="1" noChangeShapeType="1" noTextEdit="1"/>
          </p:cNvSpPr>
          <p:nvPr/>
        </p:nvSpPr>
        <p:spPr bwMode="auto">
          <a:xfrm>
            <a:off x="323850" y="1844675"/>
            <a:ext cx="863600" cy="233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1 способ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300" name="WordArt 16"/>
          <p:cNvSpPr>
            <a:spLocks noChangeArrowheads="1" noChangeShapeType="1" noTextEdit="1"/>
          </p:cNvSpPr>
          <p:nvPr/>
        </p:nvSpPr>
        <p:spPr bwMode="auto">
          <a:xfrm>
            <a:off x="4211638" y="1844675"/>
            <a:ext cx="923925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2 способ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500"/>
                            </p:stCondLst>
                            <p:childTnLst>
                              <p:par>
                                <p:cTn id="5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4" grpId="0"/>
      <p:bldP spid="12295" grpId="0"/>
      <p:bldP spid="12297" grpId="0"/>
      <p:bldP spid="12298" grpId="0"/>
      <p:bldP spid="12299" grpId="0"/>
      <p:bldP spid="1230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AutoShape 23"/>
          <p:cNvSpPr>
            <a:spLocks noGrp="1" noChangeArrowheads="1"/>
          </p:cNvSpPr>
          <p:nvPr>
            <p:ph type="title" idx="4294967295"/>
          </p:nvPr>
        </p:nvSpPr>
        <p:spPr>
          <a:xfrm>
            <a:off x="285720" y="142852"/>
            <a:ext cx="8715375" cy="114300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i="1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Правильное положение рук при вышивании</a:t>
            </a:r>
            <a:endParaRPr lang="ru-RU" dirty="0" smtClean="0"/>
          </a:p>
        </p:txBody>
      </p:sp>
      <p:sp>
        <p:nvSpPr>
          <p:cNvPr id="16387" name="AutoShape 2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720725" cy="360363"/>
          </a:xfrm>
          <a:prstGeom prst="actionButtonForwardNex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88" name="AutoShape 2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27988" y="6308725"/>
            <a:ext cx="504825" cy="288925"/>
          </a:xfrm>
          <a:prstGeom prst="actionButtonForwardNex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" name="Рисунок 8" descr="File037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57159" y="1428736"/>
            <a:ext cx="8529136" cy="3643338"/>
          </a:xfrm>
          <a:prstGeom prst="round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2938" y="5286375"/>
            <a:ext cx="67151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0070C0"/>
                </a:solidFill>
                <a:latin typeface="+mn-lt"/>
              </a:rPr>
              <a:t>Во время работы большое значение имеет правильная постановка рук вышивальщицы: </a:t>
            </a:r>
          </a:p>
          <a:p>
            <a:pPr>
              <a:defRPr/>
            </a:pPr>
            <a:r>
              <a:rPr lang="ru-RU" b="1" i="1" dirty="0">
                <a:latin typeface="+mn-lt"/>
              </a:rPr>
              <a:t>а) левая рука держит пяльцы;</a:t>
            </a:r>
          </a:p>
          <a:p>
            <a:pPr>
              <a:defRPr/>
            </a:pPr>
            <a:r>
              <a:rPr lang="ru-RU" b="1" i="1" dirty="0">
                <a:latin typeface="+mn-lt"/>
              </a:rPr>
              <a:t>б) правая выполняет вышивку.</a:t>
            </a:r>
          </a:p>
        </p:txBody>
      </p:sp>
      <p:pic>
        <p:nvPicPr>
          <p:cNvPr id="12" name="Picture 12" descr="P4030037"/>
          <p:cNvPicPr>
            <a:picLocks noChangeAspect="1" noChangeArrowheads="1"/>
          </p:cNvPicPr>
          <p:nvPr/>
        </p:nvPicPr>
        <p:blipFill>
          <a:blip r:embed="rId3" cstate="email">
            <a:lum contrast="6000"/>
          </a:blip>
          <a:srcRect/>
          <a:stretch>
            <a:fillRect/>
          </a:stretch>
        </p:blipFill>
        <p:spPr bwMode="auto">
          <a:xfrm>
            <a:off x="6604863" y="4643446"/>
            <a:ext cx="2253417" cy="2000264"/>
          </a:xfrm>
          <a:prstGeom prst="ellipse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65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65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65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Foto 11650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143504" y="1428736"/>
            <a:ext cx="3554374" cy="4936327"/>
          </a:xfrm>
          <a:prstGeom prst="round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0723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8604250" cy="668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Правильная посадка при ручных работах</a:t>
            </a:r>
          </a:p>
        </p:txBody>
      </p:sp>
      <p:pic>
        <p:nvPicPr>
          <p:cNvPr id="30724" name="Picture 7" descr="P4030037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/>
          <a:stretch>
            <a:fillRect/>
          </a:stretch>
        </p:blipFill>
        <p:spPr bwMode="auto">
          <a:xfrm>
            <a:off x="428596" y="1357298"/>
            <a:ext cx="4143404" cy="4983571"/>
          </a:xfrm>
          <a:prstGeom prst="round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0"/>
            <a:ext cx="73581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Методическое обеспечение</a:t>
            </a:r>
            <a:endParaRPr lang="ru-RU" sz="4000" b="1" kern="1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9" descr="hel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8501122" cy="60542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2976" y="642918"/>
            <a:ext cx="37862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400" dirty="0" smtClean="0"/>
              <a:t>1. Симоненко В. Д. Технология: </a:t>
            </a:r>
          </a:p>
          <a:p>
            <a:pPr marL="342900" indent="-342900"/>
            <a:r>
              <a:rPr lang="ru-RU" sz="2400" dirty="0" smtClean="0"/>
              <a:t>    учебник для учащихся</a:t>
            </a:r>
          </a:p>
          <a:p>
            <a:pPr marL="342900" indent="-342900"/>
            <a:r>
              <a:rPr lang="ru-RU" sz="2400" dirty="0" smtClean="0"/>
              <a:t>     8 класса.2008 г.</a:t>
            </a:r>
          </a:p>
          <a:p>
            <a:pPr marL="342900" indent="-342900"/>
            <a:r>
              <a:rPr lang="ru-RU" sz="2400" dirty="0" smtClean="0"/>
              <a:t>2. Иванова А. Ручное вышивание. 2005 г.</a:t>
            </a:r>
          </a:p>
          <a:p>
            <a:pPr marL="342900" indent="-342900"/>
            <a:r>
              <a:rPr lang="ru-RU" sz="2400" dirty="0" smtClean="0"/>
              <a:t>3. Симоненко В. Д. Поурочное планирование  2008 г.</a:t>
            </a:r>
          </a:p>
          <a:p>
            <a:pPr marL="342900" indent="-342900"/>
            <a:r>
              <a:rPr lang="ru-RU" sz="2400" dirty="0" smtClean="0"/>
              <a:t>4. Фото автора.</a:t>
            </a:r>
          </a:p>
          <a:p>
            <a:pPr marL="342900" indent="-342900"/>
            <a:r>
              <a:rPr lang="ru-RU" sz="2400" dirty="0" smtClean="0"/>
              <a:t>5. Фото несовершеннолетних, размещены с разрешения родителей.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1142984"/>
            <a:ext cx="35719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6. Интернет – сайт:  </a:t>
            </a:r>
            <a:r>
              <a:rPr lang="en-US" sz="2000" dirty="0" smtClean="0"/>
              <a:t>http://www.embroidery.needle-work.ru/materials.html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</a:rPr>
              <a:t>Современные швейные и вышивальные машины</a:t>
            </a:r>
          </a:p>
        </p:txBody>
      </p:sp>
      <p:pic>
        <p:nvPicPr>
          <p:cNvPr id="3077" name="Picture 5" descr="P101006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8596" y="4000504"/>
            <a:ext cx="3500438" cy="2582863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</p:pic>
      <p:pic>
        <p:nvPicPr>
          <p:cNvPr id="3083" name="Picture 11" descr="Рисунок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1500174"/>
            <a:ext cx="4705350" cy="4429156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</p:pic>
      <p:pic>
        <p:nvPicPr>
          <p:cNvPr id="11" name="Picture 4" descr="Безымянныйненек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1142984"/>
            <a:ext cx="3643338" cy="2734570"/>
          </a:xfrm>
          <a:prstGeom prst="round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3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Foto 11815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468313" y="981075"/>
            <a:ext cx="2800350" cy="273685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5123" name="Picture 5" descr="Foto 11816"/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/>
          <a:stretch>
            <a:fillRect/>
          </a:stretch>
        </p:blipFill>
        <p:spPr bwMode="auto">
          <a:xfrm>
            <a:off x="468313" y="3789363"/>
            <a:ext cx="2808287" cy="2881312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5124" name="Picture 8" descr="Foto 11780"/>
          <p:cNvPicPr>
            <a:picLocks noChangeAspect="1" noChangeArrowheads="1"/>
          </p:cNvPicPr>
          <p:nvPr/>
        </p:nvPicPr>
        <p:blipFill>
          <a:blip r:embed="rId4">
            <a:lum contrast="24000"/>
          </a:blip>
          <a:srcRect/>
          <a:stretch>
            <a:fillRect/>
          </a:stretch>
        </p:blipFill>
        <p:spPr bwMode="auto">
          <a:xfrm>
            <a:off x="4067175" y="765175"/>
            <a:ext cx="2554288" cy="2708275"/>
          </a:xfrm>
          <a:prstGeom prst="round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125" name="Picture 9" descr="P3270010"/>
          <p:cNvPicPr>
            <a:picLocks noChangeAspect="1" noChangeArrowheads="1"/>
          </p:cNvPicPr>
          <p:nvPr/>
        </p:nvPicPr>
        <p:blipFill>
          <a:blip r:embed="rId5">
            <a:lum contrast="12000"/>
          </a:blip>
          <a:srcRect/>
          <a:stretch>
            <a:fillRect/>
          </a:stretch>
        </p:blipFill>
        <p:spPr bwMode="auto">
          <a:xfrm>
            <a:off x="4071934" y="3571876"/>
            <a:ext cx="3779838" cy="3068637"/>
          </a:xfrm>
          <a:prstGeom prst="round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126" name="Picture 10" descr="P3270002"/>
          <p:cNvPicPr>
            <a:picLocks noChangeAspect="1" noChangeArrowheads="1"/>
          </p:cNvPicPr>
          <p:nvPr/>
        </p:nvPicPr>
        <p:blipFill>
          <a:blip r:embed="rId6">
            <a:lum contrast="12000"/>
          </a:blip>
          <a:srcRect/>
          <a:stretch>
            <a:fillRect/>
          </a:stretch>
        </p:blipFill>
        <p:spPr bwMode="auto">
          <a:xfrm>
            <a:off x="6877050" y="3068638"/>
            <a:ext cx="2051050" cy="1538287"/>
          </a:xfrm>
          <a:prstGeom prst="ellipse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127" name="Picture 11" descr="Foto 11790"/>
          <p:cNvPicPr>
            <a:picLocks noChangeAspect="1" noChangeArrowheads="1"/>
          </p:cNvPicPr>
          <p:nvPr/>
        </p:nvPicPr>
        <p:blipFill>
          <a:blip r:embed="rId7">
            <a:lum contrast="18000"/>
          </a:blip>
          <a:srcRect/>
          <a:stretch>
            <a:fillRect/>
          </a:stretch>
        </p:blipFill>
        <p:spPr bwMode="auto">
          <a:xfrm>
            <a:off x="6732588" y="836613"/>
            <a:ext cx="2195512" cy="2058987"/>
          </a:xfrm>
          <a:prstGeom prst="ellips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128" name="WordArt 12"/>
          <p:cNvSpPr>
            <a:spLocks noChangeArrowheads="1" noChangeShapeType="1" noTextEdit="1"/>
          </p:cNvSpPr>
          <p:nvPr/>
        </p:nvSpPr>
        <p:spPr bwMode="auto">
          <a:xfrm>
            <a:off x="285720" y="214290"/>
            <a:ext cx="4000528" cy="3809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ВИДЫ МАШИННОЙ ГЛАДИ</a:t>
            </a:r>
            <a:endParaRPr lang="ru-RU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130" name="WordArt 15"/>
          <p:cNvSpPr>
            <a:spLocks noChangeArrowheads="1" noChangeShapeType="1" noTextEdit="1"/>
          </p:cNvSpPr>
          <p:nvPr/>
        </p:nvSpPr>
        <p:spPr bwMode="auto">
          <a:xfrm>
            <a:off x="5143504" y="214290"/>
            <a:ext cx="3786214" cy="3809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ВИДЫ РУЧНОЙ ГЛАДИ</a:t>
            </a:r>
            <a:endParaRPr lang="ru-RU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  <p:bldP spid="51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4"/>
          <p:cNvSpPr>
            <a:spLocks noChangeArrowheads="1" noChangeShapeType="1" noTextEdit="1"/>
          </p:cNvSpPr>
          <p:nvPr/>
        </p:nvSpPr>
        <p:spPr bwMode="auto">
          <a:xfrm>
            <a:off x="214282" y="714356"/>
            <a:ext cx="8929718" cy="5429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двусторонняя</a:t>
            </a:r>
          </a:p>
          <a:p>
            <a:pPr algn="ctr"/>
            <a:r>
              <a:rPr lang="ru-RU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и цветная </a:t>
            </a:r>
          </a:p>
          <a:p>
            <a:pPr algn="ctr"/>
            <a:r>
              <a:rPr lang="ru-RU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художественная гладь </a:t>
            </a:r>
            <a:endParaRPr lang="ru-RU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076" name="WordArt 6"/>
          <p:cNvSpPr>
            <a:spLocks noChangeArrowheads="1" noChangeShapeType="1" noTextEdit="1"/>
          </p:cNvSpPr>
          <p:nvPr/>
        </p:nvSpPr>
        <p:spPr bwMode="auto">
          <a:xfrm>
            <a:off x="2051050" y="2997200"/>
            <a:ext cx="5041900" cy="1150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AutoShape 2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72450" y="6237288"/>
            <a:ext cx="647700" cy="360362"/>
          </a:xfrm>
          <a:prstGeom prst="actionButtonForwardNex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2" name="AutoShape 2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720725" cy="360363"/>
          </a:xfrm>
          <a:prstGeom prst="actionButtonForwardNex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3" name="AutoShape 2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27988" y="6308725"/>
            <a:ext cx="504825" cy="288925"/>
          </a:xfrm>
          <a:prstGeom prst="actionButtonForwardNex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" name="Рисунок 7" descr="P505015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500042"/>
            <a:ext cx="3500430" cy="3143271"/>
          </a:xfrm>
          <a:prstGeom prst="roundRect">
            <a:avLst/>
          </a:prstGeom>
          <a:noFill/>
          <a:ln w="28575">
            <a:solidFill>
              <a:srgbClr val="FF66FF"/>
            </a:solidFill>
            <a:miter lim="800000"/>
            <a:headEnd/>
            <a:tailEnd/>
          </a:ln>
        </p:spPr>
      </p:pic>
      <p:pic>
        <p:nvPicPr>
          <p:cNvPr id="12" name="Рисунок 8" descr="P502011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3929066"/>
            <a:ext cx="3572004" cy="2678114"/>
          </a:xfrm>
          <a:prstGeom prst="roundRect">
            <a:avLst/>
          </a:prstGeom>
          <a:noFill/>
          <a:ln w="28575">
            <a:solidFill>
              <a:srgbClr val="FF66FF"/>
            </a:solidFill>
            <a:miter lim="800000"/>
            <a:headEnd/>
            <a:tailEnd/>
          </a:ln>
        </p:spPr>
      </p:pic>
      <p:pic>
        <p:nvPicPr>
          <p:cNvPr id="13" name="Рисунок 10" descr="P515005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9124" y="214290"/>
            <a:ext cx="4156570" cy="3857652"/>
          </a:xfrm>
          <a:prstGeom prst="ellipse">
            <a:avLst/>
          </a:prstGeom>
          <a:noFill/>
          <a:ln w="28575">
            <a:solidFill>
              <a:srgbClr val="FF66FF"/>
            </a:solidFill>
            <a:miter lim="800000"/>
            <a:headEnd/>
            <a:tailEnd/>
          </a:ln>
        </p:spPr>
      </p:pic>
      <p:pic>
        <p:nvPicPr>
          <p:cNvPr id="11" name="Рисунок 10" descr="P327000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000628" y="4143380"/>
            <a:ext cx="3333742" cy="2500306"/>
          </a:xfrm>
          <a:prstGeom prst="roundRect">
            <a:avLst/>
          </a:prstGeom>
          <a:ln w="28575">
            <a:solidFill>
              <a:srgbClr val="FF0066"/>
            </a:solidFill>
          </a:ln>
        </p:spPr>
      </p:pic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Foto 10421"/>
          <p:cNvPicPr>
            <a:picLocks noChangeAspect="1" noChangeArrowheads="1"/>
          </p:cNvPicPr>
          <p:nvPr/>
        </p:nvPicPr>
        <p:blipFill>
          <a:blip r:embed="rId2" cstate="email">
            <a:lum contrast="18000"/>
          </a:blip>
          <a:srcRect/>
          <a:stretch>
            <a:fillRect/>
          </a:stretch>
        </p:blipFill>
        <p:spPr bwMode="auto">
          <a:xfrm>
            <a:off x="4164014" y="428604"/>
            <a:ext cx="4813452" cy="6194423"/>
          </a:xfrm>
          <a:prstGeom prst="round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6147" name="Picture 5" descr="Foto 11719"/>
          <p:cNvPicPr>
            <a:picLocks noChangeAspect="1" noChangeArrowheads="1"/>
          </p:cNvPicPr>
          <p:nvPr/>
        </p:nvPicPr>
        <p:blipFill>
          <a:blip r:embed="rId3" cstate="email">
            <a:lum contrast="12000"/>
          </a:blip>
          <a:srcRect/>
          <a:stretch>
            <a:fillRect/>
          </a:stretch>
        </p:blipFill>
        <p:spPr bwMode="auto">
          <a:xfrm>
            <a:off x="0" y="1071546"/>
            <a:ext cx="3948319" cy="4572032"/>
          </a:xfrm>
          <a:prstGeom prst="round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Foto 11716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4138613" y="188913"/>
            <a:ext cx="4897437" cy="6048375"/>
          </a:xfrm>
          <a:prstGeom prst="round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7171" name="Picture 7" descr="Foto 11722"/>
          <p:cNvPicPr>
            <a:picLocks noChangeAspect="1" noChangeArrowheads="1"/>
          </p:cNvPicPr>
          <p:nvPr/>
        </p:nvPicPr>
        <p:blipFill>
          <a:blip r:embed="rId3">
            <a:lum contrast="24000"/>
          </a:blip>
          <a:srcRect/>
          <a:stretch>
            <a:fillRect/>
          </a:stretch>
        </p:blipFill>
        <p:spPr bwMode="auto">
          <a:xfrm>
            <a:off x="285720" y="3071810"/>
            <a:ext cx="4608513" cy="3546475"/>
          </a:xfrm>
          <a:prstGeom prst="round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7172" name="Picture 8" descr="Foto 10416"/>
          <p:cNvPicPr>
            <a:picLocks noChangeAspect="1" noChangeArrowheads="1"/>
          </p:cNvPicPr>
          <p:nvPr/>
        </p:nvPicPr>
        <p:blipFill>
          <a:blip r:embed="rId4">
            <a:lum contrast="36000"/>
          </a:blip>
          <a:srcRect/>
          <a:stretch>
            <a:fillRect/>
          </a:stretch>
        </p:blipFill>
        <p:spPr bwMode="auto">
          <a:xfrm>
            <a:off x="214282" y="285728"/>
            <a:ext cx="3744913" cy="2590800"/>
          </a:xfrm>
          <a:prstGeom prst="ellipse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568</Words>
  <Application>Microsoft Office PowerPoint</Application>
  <PresentationFormat>Экран (4:3)</PresentationFormat>
  <Paragraphs>145</Paragraphs>
  <Slides>33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Слайд 2</vt:lpstr>
      <vt:lpstr>Слайд 3</vt:lpstr>
      <vt:lpstr>Современные швейные и вышивальные машины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Организация рабочего места при выполнении ручных работ</vt:lpstr>
      <vt:lpstr>Слайд 22</vt:lpstr>
      <vt:lpstr>Слайд 23</vt:lpstr>
      <vt:lpstr>Слайд 24</vt:lpstr>
      <vt:lpstr>Материалы для вышивки</vt:lpstr>
      <vt:lpstr>Заправка изделия в пяльцы</vt:lpstr>
      <vt:lpstr>Слайд 27</vt:lpstr>
      <vt:lpstr>Слайд 28</vt:lpstr>
      <vt:lpstr>  Заправка нитей в иглу</vt:lpstr>
      <vt:lpstr>Слайд 30</vt:lpstr>
      <vt:lpstr>Правильное положение рук при вышивании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36</cp:revision>
  <dcterms:created xsi:type="dcterms:W3CDTF">2009-01-05T15:50:30Z</dcterms:created>
  <dcterms:modified xsi:type="dcterms:W3CDTF">2010-01-12T14:56:18Z</dcterms:modified>
</cp:coreProperties>
</file>