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62D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6B88-E4AC-45CB-B121-5E9B28B12E4F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028A-787C-4600-947F-ACAF07690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2E0A5-7C96-40DB-B3C8-912AA9E97F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A66D-F030-4589-AD4D-255CAA86C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Molay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ru.wikipedia.org/wiki/%D0%A4%D0%B0%D0%B9%D0%BB:TempleChurch-Effigie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ru.wikipedia.org/wiki/%D0%A4%D0%B0%D0%B9%D0%BB:Crux_Ordis_Teutonicoru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10" Type="http://schemas.openxmlformats.org/officeDocument/2006/relationships/image" Target="../media/image54.gif"/><Relationship Id="rId4" Type="http://schemas.openxmlformats.org/officeDocument/2006/relationships/image" Target="../media/image48.gif"/><Relationship Id="rId9" Type="http://schemas.openxmlformats.org/officeDocument/2006/relationships/image" Target="../media/image5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jpe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lag_of_the_Sovereign_Military_Order_of_Malta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Malta_Knight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Templarsign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hyperlink" Target="http://ru.wikipedia.org/wiki/%D0%A4%D0%B0%D0%B9%D0%BB:Bernhard_von_Clairvaux_(Initiale-B).jpg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ru.wikipedia.org/wiki/%D0%A4%D0%B0%D0%B9%D0%BB:Castelo_de_Tomar_(2).JPG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55007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ПУТЬ ТЕВТОНСКОГО ОРДЕНА В ПРУССИЮ.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8934"/>
            <a:ext cx="578644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just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Выяснить причину появления Тевтонского ордена в Пруссии. </a:t>
            </a:r>
          </a:p>
          <a:p>
            <a:pPr marL="0" lvl="1" algn="just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lvl="1" algn="just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Ответить на вопрос : Почему у Тевтонцев сформировался интерес к Юго-Восточной Прибалтике.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071678"/>
            <a:ext cx="2806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 УРОКА 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5000628" y="6072206"/>
            <a:ext cx="500066" cy="47091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231269371_dsc03272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313" y="3571875"/>
            <a:ext cx="4095750" cy="3071813"/>
          </a:xfrm>
        </p:spPr>
      </p:pic>
      <p:pic>
        <p:nvPicPr>
          <p:cNvPr id="12291" name="Picture 11" descr="4be8d320e70c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857250"/>
            <a:ext cx="1912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http://upload.wikimedia.org/wikipedia/commons/thumb/6/64/TempleChurch-Effigies.jpg/180px-TempleChurch-Effigie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0"/>
            <a:ext cx="250031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8" descr="http://upload.wikimedia.org/wikipedia/commons/6/63/Mola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3375" y="642938"/>
            <a:ext cx="21177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3"/>
          <p:cNvSpPr txBox="1">
            <a:spLocks noChangeArrowheads="1"/>
          </p:cNvSpPr>
          <p:nvPr/>
        </p:nvSpPr>
        <p:spPr bwMode="auto">
          <a:xfrm>
            <a:off x="6715125" y="3571875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862D00"/>
                </a:solidFill>
              </a:rPr>
              <a:t>Дак</a:t>
            </a:r>
            <a:r>
              <a:rPr lang="ru-RU" dirty="0">
                <a:solidFill>
                  <a:srgbClr val="862D00"/>
                </a:solidFill>
              </a:rPr>
              <a:t> де Моле последний магистр ордена</a:t>
            </a:r>
          </a:p>
        </p:txBody>
      </p:sp>
      <p:sp>
        <p:nvSpPr>
          <p:cNvPr id="12295" name="Прямоугольник 14"/>
          <p:cNvSpPr>
            <a:spLocks noChangeArrowheads="1"/>
          </p:cNvSpPr>
          <p:nvPr/>
        </p:nvSpPr>
        <p:spPr bwMode="auto">
          <a:xfrm>
            <a:off x="857250" y="0"/>
            <a:ext cx="764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862D00"/>
                </a:solidFill>
              </a:rPr>
              <a:t>Мраморные  кенотафы т</a:t>
            </a:r>
            <a:r>
              <a:rPr lang="ru-RU" sz="1600" dirty="0">
                <a:solidFill>
                  <a:schemeClr val="bg1"/>
                </a:solidFill>
              </a:rPr>
              <a:t>амплиеров в Круглой церкви</a:t>
            </a:r>
            <a:r>
              <a:rPr lang="ru-RU" sz="1600" dirty="0">
                <a:solidFill>
                  <a:srgbClr val="862D00"/>
                </a:solidFill>
              </a:rPr>
              <a:t>  лондонского  Темпла.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3108" y="5786454"/>
            <a:ext cx="5857898" cy="857250"/>
          </a:xfrm>
        </p:spPr>
        <p:txBody>
          <a:bodyPr/>
          <a:lstStyle/>
          <a:p>
            <a:r>
              <a:rPr lang="ru-RU" dirty="0" smtClean="0"/>
              <a:t>ТЕВТОНСКИЙ ОРДЕН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2857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sz="3200" i="1" dirty="0" err="1" smtClean="0"/>
              <a:t>Helfen</a:t>
            </a:r>
            <a:r>
              <a:rPr lang="ru-RU" sz="3200" i="1" dirty="0" smtClean="0"/>
              <a:t> — </a:t>
            </a:r>
            <a:r>
              <a:rPr lang="ru-RU" sz="3200" i="1" dirty="0" err="1" smtClean="0"/>
              <a:t>Wehren</a:t>
            </a:r>
            <a:r>
              <a:rPr lang="ru-RU" sz="3200" i="1" dirty="0" smtClean="0"/>
              <a:t> — </a:t>
            </a:r>
            <a:r>
              <a:rPr lang="ru-RU" sz="3200" i="1" dirty="0" err="1" smtClean="0"/>
              <a:t>Heilen</a:t>
            </a:r>
            <a:r>
              <a:rPr lang="ru-RU" sz="3200" i="1" dirty="0" smtClean="0"/>
              <a:t>»</a:t>
            </a:r>
            <a:r>
              <a:rPr lang="ru-RU" sz="3200" dirty="0" smtClean="0"/>
              <a:t> («Помогать — Защищать — Лечить»)</a:t>
            </a:r>
            <a:endParaRPr lang="ru-RU" sz="3200" dirty="0"/>
          </a:p>
        </p:txBody>
      </p:sp>
      <p:pic>
        <p:nvPicPr>
          <p:cNvPr id="9" name="Рисунок 8" descr="тевтон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353" y="0"/>
            <a:ext cx="5609813" cy="6016041"/>
          </a:xfrm>
          <a:prstGeom prst="rect">
            <a:avLst/>
          </a:prstGeom>
        </p:spPr>
      </p:pic>
      <p:pic>
        <p:nvPicPr>
          <p:cNvPr id="10" name="Picture 10" descr="C:\Documents and Settings\Администратор\Рабочий стол\тевтон\1249226048_deutscher_orden_wapp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6234">
            <a:off x="6962176" y="270296"/>
            <a:ext cx="1900448" cy="1954218"/>
          </a:xfrm>
          <a:prstGeom prst="rect">
            <a:avLst/>
          </a:prstGeom>
          <a:noFill/>
        </p:spPr>
      </p:pic>
      <p:pic>
        <p:nvPicPr>
          <p:cNvPr id="11" name="Picture 7" descr="C:\Documents and Settings\Администратор\Рабочий стол\тевтон\1248706301_scan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7956">
            <a:off x="7102954" y="4566456"/>
            <a:ext cx="1738802" cy="2053703"/>
          </a:xfrm>
          <a:prstGeom prst="rect">
            <a:avLst/>
          </a:prstGeom>
          <a:noFill/>
        </p:spPr>
      </p:pic>
      <p:pic>
        <p:nvPicPr>
          <p:cNvPr id="12" name="Picture 11" descr="C:\Documents and Settings\Администратор\Рабочий стол\тевтон\1249643916_rad-nemeckych-ryti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372649" cy="218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тевтон\960546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250031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Тевтонский орден образовался в Палестине во время крестовых походов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Орден основан в 1190 году на базе госпиталя святой Марии капелланом Конрадом и каноником </a:t>
            </a:r>
            <a:r>
              <a:rPr lang="ru-RU" sz="2800" dirty="0" err="1" smtClean="0">
                <a:solidFill>
                  <a:schemeClr val="tx2">
                    <a:lumMod val="25000"/>
                  </a:schemeClr>
                </a:solidFill>
              </a:rPr>
              <a:t>Вурхардом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В Первые годы существования орден занимался созданием госпиталей для лечения раненых в боях с мусульманами и благотворительными делами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85729"/>
            <a:ext cx="7143768" cy="40719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 </a:t>
            </a:r>
            <a:r>
              <a:rPr lang="ru-RU" sz="2800" dirty="0" smtClean="0"/>
              <a:t>Полное</a:t>
            </a:r>
            <a:r>
              <a:rPr lang="ru-RU" dirty="0" smtClean="0"/>
              <a:t> </a:t>
            </a:r>
            <a:r>
              <a:rPr lang="ru-RU" sz="2800" dirty="0" smtClean="0"/>
              <a:t>название ордена  «Орден госпиталя Пресвятой  Девы  Марии немецкого  дома</a:t>
            </a:r>
            <a:r>
              <a:rPr lang="en-US" sz="2800" dirty="0" smtClean="0"/>
              <a:t>  </a:t>
            </a:r>
            <a:r>
              <a:rPr lang="ru-RU" sz="2800" dirty="0" smtClean="0"/>
              <a:t>в Иерусалиме»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Откуда же пошло наименование «Тевтонский»?  Тевтонами  назывались древние воинственные</a:t>
            </a:r>
            <a:r>
              <a:rPr lang="en-US" sz="2800" dirty="0" smtClean="0"/>
              <a:t> </a:t>
            </a:r>
            <a:r>
              <a:rPr lang="ru-RU" sz="2800" dirty="0" smtClean="0"/>
              <a:t> германские</a:t>
            </a:r>
            <a:r>
              <a:rPr lang="en-US" sz="2800" dirty="0" smtClean="0"/>
              <a:t> </a:t>
            </a:r>
            <a:r>
              <a:rPr lang="ru-RU" sz="2800" dirty="0" smtClean="0"/>
              <a:t> племена</a:t>
            </a:r>
            <a:r>
              <a:rPr lang="en-US" sz="2800" dirty="0" smtClean="0"/>
              <a:t>.</a:t>
            </a:r>
            <a:r>
              <a:rPr lang="ru-RU" sz="2800" dirty="0" smtClean="0"/>
              <a:t>  Слово «тевтоны» стало употребляться  для  обобщенного названия германских  рыцарей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46" name="Picture 2" descr="http://upload.wikimedia.org/wikipedia/commons/thumb/3/31/Crux_Ordis_Teutonicorum.svg/172px-Crux_Ordis_Teutonicorum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85728"/>
            <a:ext cx="1638300" cy="2038350"/>
          </a:xfrm>
          <a:prstGeom prst="rect">
            <a:avLst/>
          </a:prstGeom>
          <a:noFill/>
        </p:spPr>
      </p:pic>
      <p:pic>
        <p:nvPicPr>
          <p:cNvPr id="6" name="Рисунок 5" descr="тевтонец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2786058"/>
            <a:ext cx="1935549" cy="3500462"/>
          </a:xfrm>
          <a:prstGeom prst="rect">
            <a:avLst/>
          </a:prstGeom>
        </p:spPr>
      </p:pic>
      <p:pic>
        <p:nvPicPr>
          <p:cNvPr id="8" name="Рисунок 7" descr="тевтонцы т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0232" y="3786190"/>
            <a:ext cx="4500594" cy="292893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Documents and Settings\Администратор\Рабочий стол\тевтон\266252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71810"/>
            <a:ext cx="6149474" cy="35004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14290"/>
            <a:ext cx="8229600" cy="321471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В </a:t>
            </a:r>
            <a:r>
              <a:rPr lang="ru-RU" sz="2800" dirty="0" smtClean="0"/>
              <a:t>1198</a:t>
            </a:r>
            <a:r>
              <a:rPr lang="ru-RU" dirty="0" smtClean="0"/>
              <a:t> </a:t>
            </a:r>
            <a:r>
              <a:rPr lang="ru-RU" sz="2800" dirty="0" smtClean="0"/>
              <a:t>году</a:t>
            </a:r>
            <a:r>
              <a:rPr lang="ru-RU" dirty="0" smtClean="0"/>
              <a:t> </a:t>
            </a:r>
            <a:r>
              <a:rPr lang="ru-RU" sz="2800" dirty="0" smtClean="0"/>
              <a:t>папа</a:t>
            </a:r>
            <a:r>
              <a:rPr lang="ru-RU" dirty="0" smtClean="0"/>
              <a:t> </a:t>
            </a:r>
            <a:r>
              <a:rPr lang="ru-RU" sz="2800" dirty="0" smtClean="0"/>
              <a:t>Иннокентий</a:t>
            </a:r>
            <a:r>
              <a:rPr lang="ru-RU" dirty="0" smtClean="0"/>
              <a:t> </a:t>
            </a:r>
            <a:r>
              <a:rPr lang="ru-RU" sz="2800" dirty="0" smtClean="0"/>
              <a:t>111 утвердил устав ордена</a:t>
            </a:r>
            <a:r>
              <a:rPr lang="en-US" sz="2800" dirty="0" smtClean="0"/>
              <a:t>. </a:t>
            </a:r>
            <a:r>
              <a:rPr lang="ru-RU" sz="2800" dirty="0"/>
              <a:t>О</a:t>
            </a:r>
            <a:r>
              <a:rPr lang="ru-RU" sz="2800" dirty="0" smtClean="0"/>
              <a:t>рден получил самостоятельность и постепенно  превратился в военную организацию</a:t>
            </a:r>
            <a:r>
              <a:rPr lang="en-US" sz="2800" dirty="0" smtClean="0"/>
              <a:t>.</a:t>
            </a:r>
            <a:r>
              <a:rPr lang="ru-RU" sz="2800" dirty="0" smtClean="0"/>
              <a:t> Первым магистром ордена стал Генрих фон </a:t>
            </a:r>
            <a:r>
              <a:rPr lang="ru-RU" sz="2800" dirty="0" err="1" smtClean="0"/>
              <a:t>Вальпот</a:t>
            </a:r>
            <a:r>
              <a:rPr lang="en-US" sz="2800" dirty="0" smtClean="0"/>
              <a:t>,</a:t>
            </a:r>
            <a:r>
              <a:rPr lang="ru-RU" sz="2800" dirty="0" smtClean="0"/>
              <a:t> орден в это время насчитывал  40 человек</a:t>
            </a:r>
            <a:r>
              <a:rPr lang="en-US" sz="2800" dirty="0" smtClean="0"/>
              <a:t>. </a:t>
            </a:r>
            <a:r>
              <a:rPr lang="ru-RU" sz="2800" dirty="0" smtClean="0"/>
              <a:t>В соответствии с уставом в ордене имелись рыцари</a:t>
            </a:r>
            <a:r>
              <a:rPr lang="en-US" sz="2800" dirty="0" smtClean="0"/>
              <a:t>,</a:t>
            </a:r>
            <a:r>
              <a:rPr lang="ru-RU" sz="2800" dirty="0" smtClean="0"/>
              <a:t> священники и служебные братья</a:t>
            </a:r>
            <a:r>
              <a:rPr lang="en-US" sz="28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3543296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БРАТЬЯ ОРДЕНА</a:t>
            </a:r>
            <a:endParaRPr lang="ru-RU" sz="3200" dirty="0"/>
          </a:p>
        </p:txBody>
      </p:sp>
      <p:pic>
        <p:nvPicPr>
          <p:cNvPr id="4098" name="Picture 2" descr="C:\Documents and Settings\Администратор\Рабочий стол\тевтон\1248902279_str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017" y="1142984"/>
            <a:ext cx="2282719" cy="4786345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тевтон\122381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71546"/>
            <a:ext cx="2625733" cy="4846773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тевтон\1248902361_str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1835" y="1142984"/>
            <a:ext cx="2393173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57356" y="500042"/>
            <a:ext cx="4786314" cy="642958"/>
          </a:xfrm>
        </p:spPr>
        <p:txBody>
          <a:bodyPr>
            <a:normAutofit/>
          </a:bodyPr>
          <a:lstStyle/>
          <a:p>
            <a:r>
              <a:rPr lang="ru-RU" dirty="0" smtClean="0"/>
              <a:t>Доспехи тевтонцев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тевтон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8221" y="1206687"/>
            <a:ext cx="1771167" cy="150793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тевтон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64" y="1214423"/>
            <a:ext cx="1904058" cy="208475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тевтон\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571744"/>
            <a:ext cx="1843780" cy="193597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тевтон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357298"/>
            <a:ext cx="1929745" cy="2009074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тевтон\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000108"/>
            <a:ext cx="1619250" cy="1428760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тевтон\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71876"/>
            <a:ext cx="1857388" cy="2143140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тевтон\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714752"/>
            <a:ext cx="2000264" cy="178595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тевтон\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4539438"/>
            <a:ext cx="2571768" cy="2130544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Рабочий стол\тевтон\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5814" y="3071810"/>
            <a:ext cx="228600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2285984" cy="19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428868"/>
            <a:ext cx="2286016" cy="18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381477"/>
            <a:ext cx="1756080" cy="24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905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0"/>
            <a:ext cx="1381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57166"/>
            <a:ext cx="1385888" cy="18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46496"/>
            <a:ext cx="1233488" cy="191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2214554"/>
            <a:ext cx="1381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2285992"/>
            <a:ext cx="13456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571612"/>
            <a:ext cx="1381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4643446"/>
            <a:ext cx="1684896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36114" y="4643446"/>
            <a:ext cx="12884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143380"/>
            <a:ext cx="13430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65729" y="1357298"/>
            <a:ext cx="1578271" cy="22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8" y="1071546"/>
            <a:ext cx="192216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86644" y="0"/>
            <a:ext cx="1500198" cy="13583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00826" y="307181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15074" y="4810125"/>
            <a:ext cx="2667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60" y="0"/>
            <a:ext cx="1238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42852"/>
            <a:ext cx="5629275" cy="4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8"/>
            <a:ext cx="5886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071546"/>
            <a:ext cx="55721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714356"/>
            <a:ext cx="20002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785794"/>
            <a:ext cx="24765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 t="5761" b="6390"/>
          <a:stretch>
            <a:fillRect/>
          </a:stretch>
        </p:blipFill>
        <p:spPr bwMode="auto">
          <a:xfrm>
            <a:off x="214282" y="571480"/>
            <a:ext cx="61436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28596" y="5143512"/>
            <a:ext cx="8429684" cy="138499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Принимает решение пригласить на помощь рыцарей ордена братьев госпиталя Пресвятой Марии Тевтонского Иерусалимского дома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83" t="1898" r="-1" b="1265"/>
          <a:stretch>
            <a:fillRect/>
          </a:stretch>
        </p:blipFill>
        <p:spPr bwMode="auto">
          <a:xfrm>
            <a:off x="2786018" y="1"/>
            <a:ext cx="63201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235314" cy="32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9000"/>
            <a:ext cx="2238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2447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57958"/>
            <a:ext cx="271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-конечная звезда 6"/>
          <p:cNvSpPr/>
          <p:nvPr/>
        </p:nvSpPr>
        <p:spPr>
          <a:xfrm>
            <a:off x="2714612" y="5929330"/>
            <a:ext cx="357190" cy="428628"/>
          </a:xfrm>
          <a:prstGeom prst="star6">
            <a:avLst>
              <a:gd name="adj" fmla="val 11778"/>
              <a:gd name="hf" fmla="val 1154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57950" y="1357298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р.Мемель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1714488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р.Неман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 rot="16658134">
            <a:off x="3062196" y="3909998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р.Висла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86710" y="1785926"/>
            <a:ext cx="657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р.Неман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6072206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р.Висла</a:t>
            </a:r>
            <a:endParaRPr lang="ru-RU" sz="1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08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этого необходимо: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643050"/>
            <a:ext cx="864399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вспомнить, что такое духовные рыцарские ордены, и где они появились; 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вспомнить, какие ордены были образованы, и какие задачи они решали;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познакомиться с историей Тевтонского ордена.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285728"/>
            <a:ext cx="857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714488"/>
            <a:ext cx="8501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3143248"/>
            <a:ext cx="8501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5286388"/>
            <a:ext cx="8358246" cy="11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-конечная звезда 6"/>
          <p:cNvSpPr/>
          <p:nvPr/>
        </p:nvSpPr>
        <p:spPr>
          <a:xfrm>
            <a:off x="2786050" y="264318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357686" y="264318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000760" y="264318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786050" y="121442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357686" y="121442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072198" y="1214422"/>
            <a:ext cx="357190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8596" y="4000504"/>
            <a:ext cx="8358246" cy="121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ЕСЛИ ХОТИТЕ УЗНАТЬ БОЛЬШЕ ТО ПОСЕТИТЕ САЙТЫ АККАДЕМИИ НАУК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Управляющая кнопка: в начало 15">
            <a:hlinkClick r:id="" action="ppaction://hlinkshowjump?jump=firstslide" highlightClick="1"/>
          </p:cNvPr>
          <p:cNvSpPr/>
          <p:nvPr/>
        </p:nvSpPr>
        <p:spPr>
          <a:xfrm>
            <a:off x="8501090" y="1071546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000100" y="4929198"/>
            <a:ext cx="8358246" cy="1368425"/>
          </a:xfrm>
          <a:prstGeom prst="rect">
            <a:avLst/>
          </a:prstGeom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  <a:scene3d>
              <a:camera prst="perspectiveContrastingRightFacing" fov="2700000"/>
              <a:lightRig rig="sunset" dir="t"/>
            </a:scene3d>
            <a:sp3d prstMaterial="metal">
              <a:bevelT w="38100"/>
              <a:bevelB w="38100"/>
            </a:sp3d>
          </a:bodyPr>
          <a:lstStyle/>
          <a:p>
            <a:pPr algn="ctr" fontAlgn="auto"/>
            <a:r>
              <a:rPr lang="ru-RU" sz="1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0007" dist="310007" dir="7680000" sy="30000" kx="1300200" algn="ctr" rotWithShape="0">
                    <a:srgbClr val="500000">
                      <a:alpha val="32000"/>
                    </a:srgbClr>
                  </a:outerShdw>
                </a:effectLst>
                <a:latin typeface="Arial"/>
                <a:cs typeface="Arial"/>
              </a:rPr>
              <a:t>госпитальеров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blurRad="60007" dist="310007" dir="7680000" sy="30000" kx="1300200" algn="ctr" rotWithShape="0">
                  <a:srgbClr val="500000">
                    <a:alpha val="32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28596" y="3071810"/>
            <a:ext cx="6858000" cy="1368425"/>
          </a:xfrm>
          <a:prstGeom prst="rect">
            <a:avLst/>
          </a:prstGeom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  <a:scene3d>
              <a:camera prst="perspectiveContrastingRightFacing"/>
              <a:lightRig rig="sunset" dir="t"/>
            </a:scene3d>
            <a:sp3d prstMaterial="dkEdge">
              <a:bevelT w="38100"/>
              <a:bevelB w="38100"/>
            </a:sp3d>
          </a:bodyPr>
          <a:lstStyle/>
          <a:p>
            <a:pPr algn="ctr" fontAlgn="auto"/>
            <a:r>
              <a:rPr lang="ru-RU" sz="3200" i="1" kern="10" dirty="0" smtClean="0">
                <a:ln w="9525" cap="rnd">
                  <a:solidFill>
                    <a:srgbClr val="800000"/>
                  </a:solidFill>
                  <a:bevel/>
                  <a:headEnd/>
                  <a:tailEnd/>
                </a:ln>
                <a:solidFill>
                  <a:srgbClr val="8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Духовный</a:t>
            </a:r>
            <a:r>
              <a:rPr lang="ru-RU" sz="3200" i="1" kern="10" dirty="0" smtClean="0">
                <a:ln w="9525" cap="rnd">
                  <a:solidFill>
                    <a:srgbClr val="800000"/>
                  </a:solidFill>
                  <a:bevel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i="1" kern="10" dirty="0" smtClean="0">
                <a:ln w="9525" cap="rnd">
                  <a:solidFill>
                    <a:srgbClr val="800000"/>
                  </a:solidFill>
                  <a:bevel/>
                  <a:headEnd/>
                  <a:tailEnd/>
                </a:ln>
                <a:solidFill>
                  <a:srgbClr val="8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орден</a:t>
            </a:r>
            <a:endParaRPr lang="ru-RU" sz="3600" i="1" kern="10" dirty="0">
              <a:ln w="9525" cap="rnd">
                <a:solidFill>
                  <a:srgbClr val="800000"/>
                </a:solidFill>
                <a:bevel/>
                <a:headEnd/>
                <a:tailEnd/>
              </a:ln>
              <a:solidFill>
                <a:srgbClr val="8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Рисунок 6" descr="герб иоаннитов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0"/>
            <a:ext cx="2500330" cy="3857652"/>
          </a:xfrm>
          <a:prstGeom prst="rect">
            <a:avLst/>
          </a:prstGeom>
        </p:spPr>
      </p:pic>
      <p:pic>
        <p:nvPicPr>
          <p:cNvPr id="2058" name="Picture 10" descr="http://upload.wikimedia.org/wikipedia/commons/thumb/8/8e/Flag_of_the_Sovereign_Military_Order_of_Malta.svg/180px-Flag_of_the_Sovereign_Military_Order_of_Malta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1714500" cy="1143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1714488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Pro Fide, Pro Utilitate Hominum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CA297V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5E9"/>
              </a:clrFrom>
              <a:clrTo>
                <a:srgbClr val="F9F5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66"/>
            <a:ext cx="1920875" cy="2735263"/>
          </a:xfrm>
          <a:prstGeom prst="rect">
            <a:avLst/>
          </a:prstGeom>
          <a:noFill/>
        </p:spPr>
      </p:pic>
      <p:pic>
        <p:nvPicPr>
          <p:cNvPr id="3077" name="Picture 5" descr="i[6] (4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637" y="214290"/>
            <a:ext cx="1757363" cy="2519362"/>
          </a:xfrm>
          <a:prstGeom prst="rect">
            <a:avLst/>
          </a:prstGeom>
          <a:noFill/>
        </p:spPr>
      </p:pic>
      <p:pic>
        <p:nvPicPr>
          <p:cNvPr id="3078" name="Picture 6" descr="i[6] (2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57166"/>
            <a:ext cx="3786213" cy="2928959"/>
          </a:xfrm>
          <a:prstGeom prst="rect">
            <a:avLst/>
          </a:prstGeom>
          <a:noFill/>
        </p:spPr>
      </p:pic>
      <p:pic>
        <p:nvPicPr>
          <p:cNvPr id="3081" name="Picture 9" descr="i[6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4157435" cy="2857520"/>
          </a:xfrm>
          <a:prstGeom prst="rect">
            <a:avLst/>
          </a:prstGeom>
          <a:noFill/>
        </p:spPr>
      </p:pic>
      <p:pic>
        <p:nvPicPr>
          <p:cNvPr id="11" name="Рисунок 10" descr="госпит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714752"/>
            <a:ext cx="4329577" cy="285752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CAJWCS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4794"/>
            <a:ext cx="3000396" cy="5580367"/>
          </a:xfrm>
          <a:prstGeom prst="rect">
            <a:avLst/>
          </a:prstGeom>
          <a:noFill/>
        </p:spPr>
      </p:pic>
      <p:pic>
        <p:nvPicPr>
          <p:cNvPr id="4101" name="Picture 5" descr="i[8] (2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970212"/>
            <a:ext cx="1839912" cy="3887788"/>
          </a:xfrm>
          <a:prstGeom prst="rect">
            <a:avLst/>
          </a:prstGeom>
          <a:noFill/>
        </p:spPr>
      </p:pic>
      <p:pic>
        <p:nvPicPr>
          <p:cNvPr id="4103" name="Picture 7" descr="i[6] (3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900" y="0"/>
            <a:ext cx="1943100" cy="3959225"/>
          </a:xfrm>
          <a:prstGeom prst="rect">
            <a:avLst/>
          </a:prstGeom>
          <a:noFill/>
        </p:spPr>
      </p:pic>
      <p:pic>
        <p:nvPicPr>
          <p:cNvPr id="9" name="Picture 7" descr="i[10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71942"/>
            <a:ext cx="1620837" cy="2592388"/>
          </a:xfrm>
          <a:prstGeom prst="rect">
            <a:avLst/>
          </a:prstGeom>
          <a:noFill/>
        </p:spPr>
      </p:pic>
      <p:pic>
        <p:nvPicPr>
          <p:cNvPr id="10" name="Picture 8" descr="i[8]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1608138" cy="2520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upload.wikimedia.org/wikipedia/commons/thumb/5/5e/Malta_Knights.jpg/180px-Malta_Kn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429124" cy="3494087"/>
          </a:xfrm>
          <a:prstGeom prst="rect">
            <a:avLst/>
          </a:prstGeom>
          <a:noFill/>
        </p:spPr>
      </p:pic>
      <p:pic>
        <p:nvPicPr>
          <p:cNvPr id="3" name="Рисунок 2" descr="герб госпитальер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19" y="428604"/>
            <a:ext cx="2657643" cy="2554290"/>
          </a:xfrm>
          <a:prstGeom prst="rect">
            <a:avLst/>
          </a:prstGeom>
        </p:spPr>
      </p:pic>
      <p:pic>
        <p:nvPicPr>
          <p:cNvPr id="4" name="Рисунок 3" descr="замок госпитальеров на родос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86124"/>
            <a:ext cx="4572033" cy="3225823"/>
          </a:xfrm>
          <a:prstGeom prst="rect">
            <a:avLst/>
          </a:prstGeom>
        </p:spPr>
      </p:pic>
      <p:pic>
        <p:nvPicPr>
          <p:cNvPr id="5" name="Picture 5" descr="iCAXBOC2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929066"/>
            <a:ext cx="2739839" cy="27384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tamplieri_120806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857250"/>
            <a:ext cx="3786188" cy="4994275"/>
          </a:xfrm>
        </p:spPr>
      </p:pic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0" y="357188"/>
            <a:ext cx="5113338" cy="1343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тамплиеры</a:t>
            </a:r>
          </a:p>
        </p:txBody>
      </p:sp>
      <p:pic>
        <p:nvPicPr>
          <p:cNvPr id="9220" name="Picture 11" descr="Templarsig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24971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214313" y="20002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862D00"/>
                </a:solidFill>
              </a:rPr>
              <a:t>Non </a:t>
            </a:r>
            <a:r>
              <a:rPr lang="en-US" sz="2400" dirty="0" err="1">
                <a:solidFill>
                  <a:srgbClr val="862D00"/>
                </a:solidFill>
              </a:rPr>
              <a:t>nobis</a:t>
            </a:r>
            <a:r>
              <a:rPr lang="en-US" sz="2400" dirty="0">
                <a:solidFill>
                  <a:srgbClr val="862D00"/>
                </a:solidFill>
              </a:rPr>
              <a:t>, </a:t>
            </a:r>
            <a:r>
              <a:rPr lang="en-US" sz="2400" dirty="0" err="1">
                <a:solidFill>
                  <a:srgbClr val="862D00"/>
                </a:solidFill>
              </a:rPr>
              <a:t>Domine</a:t>
            </a:r>
            <a:r>
              <a:rPr lang="en-US" sz="2400" dirty="0">
                <a:solidFill>
                  <a:srgbClr val="862D00"/>
                </a:solidFill>
              </a:rPr>
              <a:t>, non </a:t>
            </a:r>
            <a:r>
              <a:rPr lang="en-US" sz="2400" dirty="0" err="1">
                <a:solidFill>
                  <a:srgbClr val="862D00"/>
                </a:solidFill>
              </a:rPr>
              <a:t>nobis</a:t>
            </a:r>
            <a:r>
              <a:rPr lang="en-US" sz="2400" dirty="0">
                <a:solidFill>
                  <a:srgbClr val="862D00"/>
                </a:solidFill>
              </a:rPr>
              <a:t>, set </a:t>
            </a:r>
            <a:r>
              <a:rPr lang="en-US" sz="2400" dirty="0" err="1">
                <a:solidFill>
                  <a:srgbClr val="862D00"/>
                </a:solidFill>
              </a:rPr>
              <a:t>tuo</a:t>
            </a:r>
            <a:r>
              <a:rPr lang="en-US" sz="2400" dirty="0">
                <a:solidFill>
                  <a:srgbClr val="862D00"/>
                </a:solidFill>
              </a:rPr>
              <a:t> </a:t>
            </a:r>
            <a:r>
              <a:rPr lang="en-US" sz="2400" dirty="0" err="1">
                <a:solidFill>
                  <a:srgbClr val="862D00"/>
                </a:solidFill>
              </a:rPr>
              <a:t>nomini</a:t>
            </a:r>
            <a:r>
              <a:rPr lang="en-US" sz="2400" dirty="0">
                <a:solidFill>
                  <a:srgbClr val="862D00"/>
                </a:solidFill>
              </a:rPr>
              <a:t> </a:t>
            </a:r>
            <a:r>
              <a:rPr lang="en-US" sz="2400" dirty="0" err="1">
                <a:solidFill>
                  <a:srgbClr val="862D00"/>
                </a:solidFill>
              </a:rPr>
              <a:t>da</a:t>
            </a:r>
            <a:r>
              <a:rPr lang="en-US" sz="2400" dirty="0">
                <a:solidFill>
                  <a:srgbClr val="862D00"/>
                </a:solidFill>
              </a:rPr>
              <a:t> </a:t>
            </a:r>
            <a:r>
              <a:rPr lang="en-US" sz="2400" dirty="0" err="1">
                <a:solidFill>
                  <a:srgbClr val="862D00"/>
                </a:solidFill>
              </a:rPr>
              <a:t>gloriam</a:t>
            </a:r>
            <a:r>
              <a:rPr lang="en-US" sz="2400" dirty="0">
                <a:solidFill>
                  <a:srgbClr val="862D00"/>
                </a:solidFill>
              </a:rPr>
              <a:t>! (</a:t>
            </a:r>
            <a:r>
              <a:rPr lang="ru-RU" sz="2400" dirty="0">
                <a:solidFill>
                  <a:srgbClr val="862D00"/>
                </a:solidFill>
              </a:rPr>
              <a:t>Не нам, Господи, не нам, но имени твоему ниспошли славу!); </a:t>
            </a:r>
            <a:r>
              <a:rPr lang="en-US" sz="2400" dirty="0" err="1">
                <a:solidFill>
                  <a:srgbClr val="862D00"/>
                </a:solidFill>
              </a:rPr>
              <a:t>Ora</a:t>
            </a:r>
            <a:r>
              <a:rPr lang="en-US" sz="2400" dirty="0">
                <a:solidFill>
                  <a:srgbClr val="862D00"/>
                </a:solidFill>
              </a:rPr>
              <a:t> et </a:t>
            </a:r>
            <a:r>
              <a:rPr lang="en-US" sz="2400" dirty="0" err="1">
                <a:solidFill>
                  <a:srgbClr val="862D00"/>
                </a:solidFill>
              </a:rPr>
              <a:t>labora</a:t>
            </a:r>
            <a:r>
              <a:rPr lang="en-US" sz="2400" dirty="0">
                <a:solidFill>
                  <a:srgbClr val="862D00"/>
                </a:solidFill>
              </a:rPr>
              <a:t>! (</a:t>
            </a:r>
            <a:r>
              <a:rPr lang="ru-RU" sz="2400" dirty="0">
                <a:solidFill>
                  <a:srgbClr val="862D00"/>
                </a:solidFill>
              </a:rPr>
              <a:t>Молись и трудись!)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amplier_1170big[1]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 t="-2231"/>
          <a:stretch>
            <a:fillRect/>
          </a:stretch>
        </p:blipFill>
        <p:spPr>
          <a:xfrm>
            <a:off x="214313" y="0"/>
            <a:ext cx="4114800" cy="5988050"/>
          </a:xfrm>
        </p:spPr>
      </p:pic>
      <p:pic>
        <p:nvPicPr>
          <p:cNvPr id="10243" name="Picture 12" descr="15a42644b0b4a07446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642938"/>
            <a:ext cx="2359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6357938" y="214313"/>
            <a:ext cx="243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862D00"/>
                </a:solidFill>
              </a:rPr>
              <a:t>Доспехи тамплиеров</a:t>
            </a:r>
          </a:p>
        </p:txBody>
      </p:sp>
      <p:pic>
        <p:nvPicPr>
          <p:cNvPr id="10245" name="Picture 10" descr="4163_N_L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57188"/>
            <a:ext cx="15716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4286250" y="3429000"/>
            <a:ext cx="209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862D00"/>
                </a:solidFill>
              </a:rPr>
              <a:t>Мечи тамплиеров</a:t>
            </a:r>
          </a:p>
        </p:txBody>
      </p:sp>
      <p:pic>
        <p:nvPicPr>
          <p:cNvPr id="10247" name="Picture 7" descr="http://upload.wikimedia.org/wikipedia/commons/thumb/c/c8/Bernhard_von_Clairvaux_%28Initiale-B%29.jpg/180px-Bernhard_von_Clairvaux_%28Initiale-B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3857625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3714750" y="62865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862D00"/>
                </a:solidFill>
              </a:rPr>
              <a:t>Святой Бернар </a:t>
            </a:r>
            <a:r>
              <a:rPr lang="ru-RU" dirty="0" err="1">
                <a:solidFill>
                  <a:srgbClr val="862D00"/>
                </a:solidFill>
              </a:rPr>
              <a:t>Клервоский</a:t>
            </a:r>
            <a:r>
              <a:rPr lang="ru-RU" dirty="0">
                <a:solidFill>
                  <a:srgbClr val="862D00"/>
                </a:solidFill>
              </a:rPr>
              <a:t>, покровитель ордена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75574_PICT0479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43313" y="3357563"/>
            <a:ext cx="5303837" cy="3143250"/>
          </a:xfrm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5286380" y="6488113"/>
            <a:ext cx="217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62D00"/>
                </a:solidFill>
              </a:rPr>
              <a:t>ХРАМ ТАМПЛИЕРОВ</a:t>
            </a:r>
          </a:p>
        </p:txBody>
      </p:sp>
      <p:pic>
        <p:nvPicPr>
          <p:cNvPr id="11268" name="Picture 9" descr="n159_templar_castle-0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4143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tomartamplier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525838"/>
            <a:ext cx="2500313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0" y="0"/>
            <a:ext cx="364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862D00"/>
                </a:solidFill>
              </a:rPr>
              <a:t>ЗАМКИ ТАМПЛИЕРОВ</a:t>
            </a:r>
          </a:p>
        </p:txBody>
      </p:sp>
      <p:pic>
        <p:nvPicPr>
          <p:cNvPr id="11271" name="Picture 18" descr="http://upload.wikimedia.org/wikipedia/commons/thumb/d/d7/Castelo_de_Tomar_%282%29.JPG/275px-Castelo_de_Tomar_%282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14313"/>
            <a:ext cx="42862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7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311</TotalTime>
  <Words>285</Words>
  <PresentationFormat>Экран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ТЕВТОНСКИЙ ОРДЕН</vt:lpstr>
      <vt:lpstr>Слайд 12</vt:lpstr>
      <vt:lpstr>Слайд 13</vt:lpstr>
      <vt:lpstr>Слайд 14</vt:lpstr>
      <vt:lpstr>БРАТЬЯ ОРДЕНА</vt:lpstr>
      <vt:lpstr>Доспехи тевтонцев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51</cp:revision>
  <dcterms:modified xsi:type="dcterms:W3CDTF">2010-03-15T21:53:05Z</dcterms:modified>
</cp:coreProperties>
</file>