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61" r:id="rId6"/>
    <p:sldId id="265" r:id="rId7"/>
    <p:sldId id="262" r:id="rId8"/>
    <p:sldId id="263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66FF"/>
    <a:srgbClr val="3333CC"/>
    <a:srgbClr val="66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9AAD-07D6-4B84-B3A3-E24E38EF9678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D938B-31C8-465A-BBFC-D693532F0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D938B-31C8-465A-BBFC-D693532F03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2048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charset="0"/>
              </a:endParaRPr>
            </a:p>
          </p:txBody>
        </p:sp>
        <p:sp>
          <p:nvSpPr>
            <p:cNvPr id="2048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sz="2400">
                <a:latin typeface="Times New Roman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945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charset="0"/>
              </a:endParaRPr>
            </a:p>
          </p:txBody>
        </p:sp>
        <p:sp>
          <p:nvSpPr>
            <p:cNvPr id="1946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ru-RU" sz="2400">
                <a:latin typeface="Times New Roman" charset="0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FC08CFBA-1925-40C9-B3CE-47D9FDE02F8C}" type="datetimeFigureOut">
              <a:rPr lang="ru-RU" smtClean="0"/>
              <a:pPr/>
              <a:t>04.01.2010</a:t>
            </a:fld>
            <a:endParaRPr lang="ru-RU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0230E760-5E6F-45BC-A079-07476E40D9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GBenguiatCyr-Bold" pitchFamily="34" charset="0"/>
              </a:rPr>
              <a:t>          Урок</a:t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  <a:latin typeface="AGBenguiatCyr-Bold" pitchFamily="34" charset="0"/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AGBenguiatCyr-Bold" pitchFamily="34" charset="0"/>
              </a:rPr>
              <a:t>          </a:t>
            </a:r>
            <a:r>
              <a:rPr lang="ru-RU" sz="2800" dirty="0" smtClean="0">
                <a:solidFill>
                  <a:schemeClr val="bg1">
                    <a:lumMod val="75000"/>
                  </a:schemeClr>
                </a:solidFill>
                <a:latin typeface="AGBenguiatCyr-Bold" pitchFamily="34" charset="0"/>
              </a:rPr>
              <a:t>на тему:</a:t>
            </a:r>
            <a:endParaRPr lang="ru-RU" dirty="0">
              <a:solidFill>
                <a:schemeClr val="bg1">
                  <a:lumMod val="75000"/>
                </a:schemeClr>
              </a:solidFill>
              <a:latin typeface="AGBenguiatCyr-Bol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441700"/>
            <a:ext cx="7715304" cy="3273448"/>
          </a:xfrm>
        </p:spPr>
        <p:txBody>
          <a:bodyPr/>
          <a:lstStyle/>
          <a:p>
            <a:r>
              <a:rPr lang="ru-RU" sz="5400" dirty="0" smtClean="0">
                <a:latin typeface="AGBenguiatCyr-Bold" pitchFamily="34" charset="0"/>
              </a:rPr>
              <a:t>     «Жиры»</a:t>
            </a:r>
            <a:endParaRPr lang="ru-RU" sz="1800" dirty="0" smtClean="0">
              <a:latin typeface="AGBenguiatCyr-Bold" pitchFamily="34" charset="0"/>
            </a:endParaRPr>
          </a:p>
          <a:p>
            <a:endParaRPr lang="ru-RU" sz="1800" dirty="0" smtClean="0">
              <a:latin typeface="AGBenguiatCyr-Bold" pitchFamily="34" charset="0"/>
            </a:endParaRPr>
          </a:p>
          <a:p>
            <a:endParaRPr lang="ru-RU" sz="1800" dirty="0" smtClean="0">
              <a:latin typeface="AGBenguiatCyr-Bold" pitchFamily="34" charset="0"/>
            </a:endParaRPr>
          </a:p>
          <a:p>
            <a:endParaRPr lang="ru-RU" sz="1800" dirty="0" smtClean="0">
              <a:latin typeface="AGBenguiatCyr-Bold" pitchFamily="34" charset="0"/>
            </a:endParaRPr>
          </a:p>
          <a:p>
            <a:endParaRPr lang="ru-RU" sz="1800" dirty="0" smtClean="0">
              <a:latin typeface="AGBenguiatCyr-Bold" pitchFamily="34" charset="0"/>
            </a:endParaRPr>
          </a:p>
          <a:p>
            <a:r>
              <a:rPr lang="ru-RU" sz="1800" dirty="0" smtClean="0">
                <a:latin typeface="AGBenguiatCyr-Bold" pitchFamily="34" charset="0"/>
              </a:rPr>
              <a:t>                                       Подготовила и провела</a:t>
            </a:r>
          </a:p>
          <a:p>
            <a:r>
              <a:rPr lang="ru-RU" sz="1800" dirty="0" smtClean="0">
                <a:latin typeface="AGBenguiatCyr-Bold" pitchFamily="34" charset="0"/>
              </a:rPr>
              <a:t>                                       учитель химии</a:t>
            </a:r>
          </a:p>
          <a:p>
            <a:r>
              <a:rPr lang="ru-RU" sz="1800" dirty="0" smtClean="0">
                <a:latin typeface="AGBenguiatCyr-Bold" pitchFamily="34" charset="0"/>
              </a:rPr>
              <a:t>                                       </a:t>
            </a:r>
            <a:r>
              <a:rPr lang="ru-RU" sz="1800" b="1" dirty="0" smtClean="0">
                <a:latin typeface="AGBenguiatCyr-Bold" pitchFamily="34" charset="0"/>
              </a:rPr>
              <a:t>Еристова М. В.</a:t>
            </a:r>
            <a:endParaRPr lang="ru-RU" sz="1800" b="1" dirty="0">
              <a:latin typeface="AGBenguiatCyr-Bold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448703" cy="914400"/>
          </a:xfrm>
        </p:spPr>
        <p:txBody>
          <a:bodyPr/>
          <a:lstStyle/>
          <a:p>
            <a:r>
              <a:rPr lang="ru-RU" sz="2400" dirty="0" smtClean="0"/>
              <a:t>   Самостоятельно оцените, достигли ли вы цели, что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 </a:t>
            </a:r>
            <a:r>
              <a:rPr lang="ru-RU" sz="2400" dirty="0" smtClean="0"/>
              <a:t>   узнали и как оцениваете свои успехи на уроке.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333399"/>
                </a:solidFill>
              </a:rPr>
              <a:t>    Для этого заполните лист учета:</a:t>
            </a:r>
          </a:p>
          <a:p>
            <a:pPr>
              <a:buNone/>
            </a:pPr>
            <a:endParaRPr lang="ru-RU" sz="1600" dirty="0">
              <a:solidFill>
                <a:srgbClr val="3333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08" y="2714620"/>
          <a:ext cx="7572428" cy="741680"/>
        </p:xfrm>
        <a:graphic>
          <a:graphicData uri="http://schemas.openxmlformats.org/drawingml/2006/table">
            <a:tbl>
              <a:tblPr firstRow="1" bandRow="1"/>
              <a:tblGrid>
                <a:gridCol w="1893107"/>
                <a:gridCol w="1893107"/>
                <a:gridCol w="1893107"/>
                <a:gridCol w="18931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Ф. И. уч-ся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Что узнал?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Самооценка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Оценка учителя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/>
              <a:t>Спасибо за урок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85992"/>
            <a:ext cx="31432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671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57628"/>
            <a:ext cx="271461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357562"/>
            <a:ext cx="328611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0"/>
            <a:ext cx="414337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6666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rgbClr val="333399"/>
                </a:solidFill>
              </a:rPr>
              <a:t>      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_CooperBlackRg" pitchFamily="18" charset="-52"/>
              </a:rPr>
              <a:t>Мы - органические вещества,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_CooperBlackRg" pitchFamily="18" charset="-52"/>
              </a:rPr>
              <a:t>       На кухне нас зовут масла,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_CooperBlackRg" pitchFamily="18" charset="-52"/>
              </a:rPr>
              <a:t>       К эфирам сложным отнеси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_CooperBlackRg" pitchFamily="18" charset="-52"/>
              </a:rPr>
              <a:t>       И быстро класс наш назови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a_CooperBlackRg" pitchFamily="18" charset="-52"/>
              </a:rPr>
              <a:t> 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a_CooperBlackRg" pitchFamily="18" charset="-52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ile023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latin typeface="a_JasperTitulRndNord" pitchFamily="34" charset="-52"/>
              </a:rPr>
              <a:t>Жиры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28662" y="2428868"/>
            <a:ext cx="3357586" cy="1143008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растительные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43438" y="2500306"/>
            <a:ext cx="3357586" cy="1143008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charset="0"/>
              </a:rPr>
              <a:t>       </a:t>
            </a:r>
            <a:r>
              <a:rPr lang="ru-RU" sz="3200" dirty="0" smtClean="0">
                <a:solidFill>
                  <a:srgbClr val="333399"/>
                </a:solidFill>
                <a:latin typeface="Arial" charset="0"/>
              </a:rPr>
              <a:t>животные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rot="5400000">
            <a:off x="2553877" y="1160845"/>
            <a:ext cx="1571637" cy="11072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16200000" flipH="1">
            <a:off x="4393405" y="1107265"/>
            <a:ext cx="1571636" cy="12144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33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 bwMode="auto">
          <a:xfrm>
            <a:off x="1285852" y="4143380"/>
            <a:ext cx="242889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          жидкие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           (70-85%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  непредельных кислот)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286380" y="4143380"/>
            <a:ext cx="2286016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         твердые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99"/>
                </a:solidFill>
                <a:latin typeface="Arial" charset="0"/>
              </a:rPr>
              <a:t>    (50% и более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99"/>
                </a:solidFill>
                <a:latin typeface="Arial" charset="0"/>
              </a:rPr>
              <a:t>  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редельных кислот)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rot="5400000">
            <a:off x="6180149" y="3892553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rot="5400000">
            <a:off x="2251059" y="3892553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798496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Техника безопасности</a:t>
            </a:r>
            <a:endParaRPr lang="ru-RU" dirty="0"/>
          </a:p>
        </p:txBody>
      </p:sp>
      <p:pic>
        <p:nvPicPr>
          <p:cNvPr id="4" name="Picture 2" descr="D:\Изображение 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357298"/>
            <a:ext cx="1357322" cy="4483113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43042" y="1357298"/>
            <a:ext cx="6072230" cy="5500702"/>
          </a:xfrm>
        </p:spPr>
        <p:txBody>
          <a:bodyPr/>
          <a:lstStyle/>
          <a:p>
            <a:pPr lvl="0"/>
            <a:endParaRPr lang="ru-RU" sz="1600" b="1" dirty="0" smtClean="0">
              <a:solidFill>
                <a:schemeClr val="bg1"/>
              </a:solidFill>
            </a:endParaRP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 руках у вас жидкое - не разлейте,     порошкообразное - не рассыпьте, газообразное - не выпустите наружу.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 открыли - закройте.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вы одолжили что-нибудь - верните.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вы пользуетесь чем-либо, держите в чистоте и порядке.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вы привели что-либо в беспорядок -восстановите    статус «</a:t>
            </a:r>
            <a:r>
              <a:rPr lang="ru-RU" sz="1600" b="1" dirty="0" err="1" smtClean="0">
                <a:solidFill>
                  <a:schemeClr val="bg1"/>
                </a:solidFill>
              </a:rPr>
              <a:t>кво</a:t>
            </a:r>
            <a:r>
              <a:rPr lang="ru-RU" sz="1600" b="1" dirty="0" smtClean="0">
                <a:solidFill>
                  <a:schemeClr val="bg1"/>
                </a:solidFill>
              </a:rPr>
              <a:t>».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вы сдвинули что-нибудь - верните на место.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вы не знаете как это действует, ради бога, не  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   трогайте.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вас это не касается - не вмешивайтесь.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вы не знаете, как это делается - сразу спросите.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</a:rPr>
              <a:t>- Если вы не усвоили этих правил, не проводите опыты</a:t>
            </a:r>
          </a:p>
          <a:p>
            <a:pPr lvl="0">
              <a:buFontTx/>
              <a:buChar char="-"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>
              <a:buFontTx/>
              <a:buChar char="-"/>
            </a:pPr>
            <a:endParaRPr lang="ru-RU" sz="16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Правила выживания =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здравый смысл + ТБ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D:\Изображение 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1357298"/>
            <a:ext cx="1104879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  <a:latin typeface="a_CampusGrav" pitchFamily="82" charset="-52"/>
              </a:rPr>
              <a:t>     Гидрирование растительных масел </a:t>
            </a:r>
            <a:endParaRPr lang="ru-RU" sz="2800" dirty="0">
              <a:solidFill>
                <a:srgbClr val="00B0F0"/>
              </a:solidFill>
              <a:latin typeface="a_CampusGrav" pitchFamily="82" charset="-52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09600" y="1357298"/>
            <a:ext cx="7820052" cy="142876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С-О-СО-С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33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С-О-СО-С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35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С-О-СО-С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33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       +    3Н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С-О-СО-С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35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С-О-СО-С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33                                                    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С-О-СО-С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000" b="1" baseline="-25000" dirty="0" smtClean="0">
                <a:solidFill>
                  <a:schemeClr val="bg1">
                    <a:lumMod val="50000"/>
                  </a:schemeClr>
                </a:solidFill>
              </a:rPr>
              <a:t>35    </a:t>
            </a:r>
          </a:p>
          <a:p>
            <a:pPr>
              <a:buNone/>
            </a:pPr>
            <a:endParaRPr lang="en-US" sz="2000" b="1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Процесс гидрирования растительных жиров –</a:t>
            </a:r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важнейший промышленный процесс. Он  стал </a:t>
            </a:r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возможен благодаря работам французского </a:t>
            </a:r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химика Поля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Сабатье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, нашедшего катализатор этого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процесса:мелко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измельченный никель или платина. </a:t>
            </a:r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За это открытие в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1912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году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Сабатье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был удостоен</a:t>
            </a:r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Нобелевской премии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. В результате этого процесса</a:t>
            </a:r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получается твердый жир - саломас, идущий на </a:t>
            </a:r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изготовление маргарина и заменителей </a:t>
            </a:r>
            <a:endParaRPr lang="en-US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сливочного масла. </a:t>
            </a:r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500826" y="2714620"/>
            <a:ext cx="2428892" cy="3500462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4214810" y="2214554"/>
            <a:ext cx="71438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 rot="5400000">
            <a:off x="965175" y="1749413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rot="5400000">
            <a:off x="965175" y="2106603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rot="5400000">
            <a:off x="5537207" y="1749413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5537207" y="2106603"/>
            <a:ext cx="21431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071810"/>
            <a:ext cx="23574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  <a:latin typeface="a_CampusGrav" pitchFamily="82" charset="-52"/>
              </a:rPr>
              <a:t>              Гидролиз жиров</a:t>
            </a:r>
            <a:endParaRPr lang="ru-RU" sz="2800" dirty="0">
              <a:solidFill>
                <a:srgbClr val="00B0F0"/>
              </a:solidFill>
              <a:latin typeface="a_CampusGrav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                                                              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 С-ОН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 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                                                              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С-ОН</a:t>
            </a:r>
            <a:endParaRPr lang="ru-RU" sz="1800" b="1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Одно из важнейших свойств жиров - их способность расщепляться на составляющие: глицерин и жирные кислоты. Если такая реакция осуществляется под действием воды в присутствии кислот, она называется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гидролизом.</a:t>
            </a:r>
          </a:p>
          <a:p>
            <a:pPr>
              <a:buNone/>
            </a:pPr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00240"/>
            <a:ext cx="202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33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rot="5400000">
            <a:off x="1142976" y="2357430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 rot="5400000">
            <a:off x="1143770" y="2713826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>
          <a:xfrm>
            <a:off x="3000364" y="2428868"/>
            <a:ext cx="115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+ 3 НОН 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4286248" y="2571744"/>
            <a:ext cx="57150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5357818" y="2000240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С-ОН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5715802" y="2356636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5715802" y="2713826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6500826" y="2357430"/>
            <a:ext cx="206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+   3 С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b="1" baseline="-25000" dirty="0" smtClean="0">
                <a:solidFill>
                  <a:schemeClr val="accent4">
                    <a:lumMod val="10000"/>
                  </a:schemeClr>
                </a:solidFill>
              </a:rPr>
              <a:t>35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СООН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933825"/>
            <a:ext cx="3333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428868"/>
            <a:ext cx="3095630" cy="28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isometricOffAxis1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  <a:latin typeface="a_CampusGrav" pitchFamily="82" charset="-52"/>
              </a:rPr>
              <a:t>              Омыление жиров</a:t>
            </a:r>
            <a:endParaRPr lang="ru-RU" sz="2800" dirty="0">
              <a:solidFill>
                <a:srgbClr val="00B0F0"/>
              </a:solidFill>
              <a:latin typeface="a_CampusGrav" pitchFamily="8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15370" cy="380524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С-ОН     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       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+ 3 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</a:rPr>
              <a:t>Na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ОН                     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С-ОН      +   3 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35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СОО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</a:rPr>
              <a:t>Na</a:t>
            </a:r>
            <a:endParaRPr lang="ru-RU" sz="18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С-О-СО-С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17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33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                                            Н</a:t>
            </a:r>
            <a:r>
              <a:rPr lang="ru-RU" sz="1800" b="1" baseline="-25000" dirty="0" smtClean="0">
                <a:solidFill>
                  <a:schemeClr val="accent4">
                    <a:lumMod val="1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10000"/>
                  </a:schemeClr>
                </a:solidFill>
              </a:rPr>
              <a:t>С-ОН      </a:t>
            </a:r>
          </a:p>
          <a:p>
            <a:pPr>
              <a:buNone/>
            </a:pPr>
            <a:endParaRPr lang="ru-RU" sz="1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rot="5400000">
            <a:off x="786580" y="2570950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 rot="5400000">
            <a:off x="786580" y="2856702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 rot="5400000">
            <a:off x="5430050" y="2570950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5430050" y="2856702"/>
            <a:ext cx="14287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>
            <a:off x="3857620" y="2357430"/>
            <a:ext cx="928694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Прямоугольник 10"/>
          <p:cNvSpPr/>
          <p:nvPr/>
        </p:nvSpPr>
        <p:spPr>
          <a:xfrm>
            <a:off x="428596" y="350043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Эта реакция называется омылением, </a:t>
            </a: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поскольку образующиеся соли щелочных </a:t>
            </a: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металлов и высших карбоновых кислот </a:t>
            </a: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являются мылами. 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72008"/>
            <a:ext cx="2928926" cy="2071702"/>
          </a:xfrm>
          <a:prstGeom prst="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orthographicFront">
              <a:rot lat="0" lon="0" rev="20099999"/>
            </a:camera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66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3600" b="1" dirty="0" smtClean="0"/>
              <a:t>Химическое лото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</a:t>
            </a:r>
            <a:r>
              <a:rPr lang="ru-RU" sz="2400" dirty="0" smtClean="0"/>
              <a:t>(закрепление изученного материала)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4662502"/>
          </a:xfrm>
        </p:spPr>
        <p:txBody>
          <a:bodyPr/>
          <a:lstStyle/>
          <a:p>
            <a:pPr>
              <a:buNone/>
            </a:pPr>
            <a:r>
              <a:rPr lang="ru-RU" sz="1600" i="1" dirty="0" smtClean="0">
                <a:solidFill>
                  <a:schemeClr val="bg1"/>
                </a:solidFill>
              </a:rPr>
              <a:t>На столе стопка с формулами веществ: глицерин, стеариновая кислота, олеиновая кислота, пальмитиновая кислота, линоленовая кислота, </a:t>
            </a:r>
            <a:r>
              <a:rPr lang="ru-RU" sz="1600" i="1" dirty="0" err="1" smtClean="0">
                <a:solidFill>
                  <a:schemeClr val="bg1"/>
                </a:solidFill>
              </a:rPr>
              <a:t>тристеарат</a:t>
            </a:r>
            <a:r>
              <a:rPr lang="ru-RU" sz="1600" i="1" dirty="0" smtClean="0">
                <a:solidFill>
                  <a:schemeClr val="bg1"/>
                </a:solidFill>
              </a:rPr>
              <a:t>  глицерина, </a:t>
            </a:r>
            <a:r>
              <a:rPr lang="ru-RU" sz="1600" i="1" dirty="0" err="1" smtClean="0">
                <a:solidFill>
                  <a:schemeClr val="bg1"/>
                </a:solidFill>
              </a:rPr>
              <a:t>трипальмитат</a:t>
            </a:r>
            <a:r>
              <a:rPr lang="ru-RU" sz="1600" i="1" dirty="0" smtClean="0">
                <a:solidFill>
                  <a:schemeClr val="bg1"/>
                </a:solidFill>
              </a:rPr>
              <a:t> глицерина, </a:t>
            </a:r>
            <a:r>
              <a:rPr lang="ru-RU" sz="1600" i="1" dirty="0" err="1" smtClean="0">
                <a:solidFill>
                  <a:schemeClr val="bg1"/>
                </a:solidFill>
              </a:rPr>
              <a:t>триолеат</a:t>
            </a:r>
            <a:r>
              <a:rPr lang="ru-RU" sz="1600" i="1" dirty="0" smtClean="0">
                <a:solidFill>
                  <a:schemeClr val="bg1"/>
                </a:solidFill>
              </a:rPr>
              <a:t> глицерина, схема реакции гидрирования жиров, гидролиза жиров, омыления жиров.</a:t>
            </a:r>
          </a:p>
          <a:p>
            <a:pPr>
              <a:buNone/>
            </a:pPr>
            <a:endParaRPr lang="ru-RU" sz="1600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b="1" u="sng" dirty="0" smtClean="0">
                <a:solidFill>
                  <a:schemeClr val="bg1"/>
                </a:solidFill>
              </a:rPr>
              <a:t>По заданию вы выбираете карточку с соответствующей формулой или реакцией: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        1. Формула глицерина.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        2. Формула высших предельных карбоновых кислот.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      3. </a:t>
            </a:r>
            <a:r>
              <a:rPr lang="ru-RU" sz="1600" b="1" dirty="0" smtClean="0">
                <a:solidFill>
                  <a:schemeClr val="bg1"/>
                </a:solidFill>
              </a:rPr>
              <a:t>Формула высших </a:t>
            </a:r>
            <a:r>
              <a:rPr lang="ru-RU" sz="1600" b="1" dirty="0" smtClean="0">
                <a:solidFill>
                  <a:schemeClr val="bg1"/>
                </a:solidFill>
              </a:rPr>
              <a:t>непредельных </a:t>
            </a:r>
            <a:r>
              <a:rPr lang="ru-RU" sz="1600" b="1" dirty="0" smtClean="0">
                <a:solidFill>
                  <a:schemeClr val="bg1"/>
                </a:solidFill>
              </a:rPr>
              <a:t>карбоновых </a:t>
            </a:r>
            <a:r>
              <a:rPr lang="ru-RU" sz="1600" b="1" dirty="0" smtClean="0">
                <a:solidFill>
                  <a:schemeClr val="bg1"/>
                </a:solidFill>
              </a:rPr>
              <a:t>кислот.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      4. Формула растительного жира.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      5. Формула твердого жира.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      6. Уравнение гидрирования </a:t>
            </a:r>
            <a:r>
              <a:rPr lang="ru-RU" sz="1600" b="1" dirty="0" err="1" smtClean="0">
                <a:solidFill>
                  <a:schemeClr val="bg1"/>
                </a:solidFill>
              </a:rPr>
              <a:t>триолеата</a:t>
            </a:r>
            <a:r>
              <a:rPr lang="ru-RU" sz="1600" b="1" dirty="0" smtClean="0">
                <a:solidFill>
                  <a:schemeClr val="bg1"/>
                </a:solidFill>
              </a:rPr>
              <a:t> глицерина.</a:t>
            </a:r>
          </a:p>
          <a:p>
            <a:pPr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        7. Уравнение гидролиза </a:t>
            </a:r>
            <a:r>
              <a:rPr lang="ru-RU" sz="1600" b="1" dirty="0" err="1" smtClean="0">
                <a:solidFill>
                  <a:schemeClr val="bg1"/>
                </a:solidFill>
              </a:rPr>
              <a:t>трипальмитата</a:t>
            </a:r>
            <a:r>
              <a:rPr lang="ru-RU" sz="1600" b="1" dirty="0" smtClean="0">
                <a:solidFill>
                  <a:schemeClr val="bg1"/>
                </a:solidFill>
              </a:rPr>
              <a:t> глицерина.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5">
  <a:themeElements>
    <a:clrScheme name="Тема Office 8">
      <a:dk1>
        <a:srgbClr val="BECBD8"/>
      </a:dk1>
      <a:lt1>
        <a:srgbClr val="FFFFFF"/>
      </a:lt1>
      <a:dk2>
        <a:srgbClr val="2B335B"/>
      </a:dk2>
      <a:lt2>
        <a:srgbClr val="FFFFFF"/>
      </a:lt2>
      <a:accent1>
        <a:srgbClr val="0099CC"/>
      </a:accent1>
      <a:accent2>
        <a:srgbClr val="B5DBE3"/>
      </a:accent2>
      <a:accent3>
        <a:srgbClr val="ACADB5"/>
      </a:accent3>
      <a:accent4>
        <a:srgbClr val="DADADA"/>
      </a:accent4>
      <a:accent5>
        <a:srgbClr val="AACAE2"/>
      </a:accent5>
      <a:accent6>
        <a:srgbClr val="A4C6CE"/>
      </a:accent6>
      <a:hlink>
        <a:srgbClr val="FFCC00"/>
      </a:hlink>
      <a:folHlink>
        <a:srgbClr val="58648C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269</TotalTime>
  <Words>509</Words>
  <Application>Microsoft Office PowerPoint</Application>
  <PresentationFormat>Экран (4:3)</PresentationFormat>
  <Paragraphs>94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Тема25</vt:lpstr>
      <vt:lpstr>          Урок           на тему:</vt:lpstr>
      <vt:lpstr>Слайд 2</vt:lpstr>
      <vt:lpstr>Слайд 3</vt:lpstr>
      <vt:lpstr>                   Жиры</vt:lpstr>
      <vt:lpstr>     Техника безопасности</vt:lpstr>
      <vt:lpstr>     Гидрирование растительных масел </vt:lpstr>
      <vt:lpstr>              Гидролиз жиров</vt:lpstr>
      <vt:lpstr>              Омыление жиров</vt:lpstr>
      <vt:lpstr>            Химическое лото              (закрепление изученного материала)</vt:lpstr>
      <vt:lpstr>   Самостоятельно оцените, достигли ли вы цели, что          узнали и как оцениваете свои успехи на уроке.</vt:lpstr>
      <vt:lpstr>        Спасибо за урок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Урок           на тему:</dc:title>
  <dc:creator>User</dc:creator>
  <cp:lastModifiedBy>User</cp:lastModifiedBy>
  <cp:revision>30</cp:revision>
  <dcterms:created xsi:type="dcterms:W3CDTF">2009-11-24T12:34:48Z</dcterms:created>
  <dcterms:modified xsi:type="dcterms:W3CDTF">2010-01-04T11:37:45Z</dcterms:modified>
</cp:coreProperties>
</file>