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D326-9758-457B-91B6-C9356DAFA2CF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3CE7-C9CB-40E6-83B6-5C9209815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F7D56-464C-4FE1-BFAA-9A6DFBA2BC5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27460-BC09-4E9B-A68D-48EAC29D2F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C18858-A37D-4C10-B141-3506283E58DB}" type="datetimeFigureOut">
              <a:rPr lang="ru-RU" smtClean="0"/>
              <a:pPr/>
              <a:t>23.12.2009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FECA489-55E2-465D-99E9-86337F492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.xml"/><Relationship Id="rId5" Type="http://schemas.openxmlformats.org/officeDocument/2006/relationships/slide" Target="slide21.xml"/><Relationship Id="rId1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2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jpeg"/><Relationship Id="rId7" Type="http://schemas.openxmlformats.org/officeDocument/2006/relationships/slide" Target="slide3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6.xml"/><Relationship Id="rId10" Type="http://schemas.openxmlformats.org/officeDocument/2006/relationships/slide" Target="slide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slide" Target="slide18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3571868" y="4000504"/>
            <a:ext cx="714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абличка 33">
            <a:hlinkClick r:id="rId4" action="ppaction://hlinksldjump"/>
          </p:cNvPr>
          <p:cNvSpPr/>
          <p:nvPr/>
        </p:nvSpPr>
        <p:spPr>
          <a:xfrm>
            <a:off x="5500694" y="5143512"/>
            <a:ext cx="3143272" cy="1285884"/>
          </a:xfrm>
          <a:prstGeom prst="plaqu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  <a:hlinkClick r:id="rId5" action="ppaction://hlinksldjump"/>
              </a:rPr>
              <a:t>кроссвордово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Табличка 17">
            <a:hlinkClick r:id="rId6" action="ppaction://hlinksldjump"/>
          </p:cNvPr>
          <p:cNvSpPr/>
          <p:nvPr/>
        </p:nvSpPr>
        <p:spPr>
          <a:xfrm>
            <a:off x="285720" y="5214950"/>
            <a:ext cx="3000396" cy="1285884"/>
          </a:xfrm>
          <a:prstGeom prst="plaqu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  <a:hlinkClick r:id="rId7" action="ppaction://hlinksldjump"/>
              </a:rPr>
              <a:t>терминово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Табличка 20">
            <a:hlinkClick r:id="rId8" action="ppaction://hlinksldjump"/>
          </p:cNvPr>
          <p:cNvSpPr/>
          <p:nvPr/>
        </p:nvSpPr>
        <p:spPr>
          <a:xfrm>
            <a:off x="285720" y="2571744"/>
            <a:ext cx="3000396" cy="1357322"/>
          </a:xfrm>
          <a:prstGeom prst="plaqu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ysClr val="windowText" lastClr="000000"/>
                </a:solidFill>
                <a:latin typeface="Georgia" pitchFamily="18" charset="0"/>
                <a:hlinkClick r:id="rId9" action="ppaction://hlinksldjump"/>
              </a:rPr>
              <a:t>отгадайкино</a:t>
            </a:r>
            <a:endParaRPr lang="ru-RU" sz="2800" b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25" name="Табличка 24">
            <a:hlinkClick r:id="rId10" action="ppaction://hlinksldjump"/>
          </p:cNvPr>
          <p:cNvSpPr/>
          <p:nvPr/>
        </p:nvSpPr>
        <p:spPr>
          <a:xfrm>
            <a:off x="5786446" y="2643182"/>
            <a:ext cx="2928958" cy="1285884"/>
          </a:xfrm>
          <a:prstGeom prst="plaqu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  <a:hlinkClick r:id="rId11" action="ppaction://hlinksldjump"/>
              </a:rPr>
              <a:t>задачкино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3" name="Picture 11" descr="Без имени-1 копи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285728"/>
            <a:ext cx="2785601" cy="1393973"/>
          </a:xfrm>
          <a:prstGeom prst="plaque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14348" y="64291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Georgia" pitchFamily="18" charset="0"/>
                <a:hlinkClick r:id="rId4" action="ppaction://hlinksldjump"/>
              </a:rPr>
              <a:t>картово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8072462" y="2571744"/>
            <a:ext cx="785818" cy="128588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20" name="Табличка 19">
            <a:hlinkClick r:id="rId14" action="ppaction://hlinksldjump"/>
          </p:cNvPr>
          <p:cNvSpPr/>
          <p:nvPr/>
        </p:nvSpPr>
        <p:spPr>
          <a:xfrm>
            <a:off x="5643570" y="357166"/>
            <a:ext cx="3000396" cy="1357322"/>
          </a:xfrm>
          <a:prstGeom prst="plaqu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  <a:hlinkClick r:id="rId15" action="ppaction://hlinksldjump"/>
              </a:rPr>
              <a:t>рассказкино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8" descr="pe01560_"/>
          <p:cNvPicPr>
            <a:picLocks noChangeAspect="1" noChangeArrowheads="1"/>
          </p:cNvPicPr>
          <p:nvPr/>
        </p:nvPicPr>
        <p:blipFill>
          <a:blip r:embed="rId16">
            <a:lum bright="-18000" contrast="18000"/>
          </a:blip>
          <a:srcRect/>
          <a:stretch>
            <a:fillRect/>
          </a:stretch>
        </p:blipFill>
        <p:spPr bwMode="auto">
          <a:xfrm>
            <a:off x="5500694" y="142852"/>
            <a:ext cx="1143008" cy="847901"/>
          </a:xfrm>
          <a:prstGeom prst="rect">
            <a:avLst/>
          </a:prstGeom>
          <a:noFill/>
        </p:spPr>
      </p:pic>
      <p:sp>
        <p:nvSpPr>
          <p:cNvPr id="31" name="Волна 30"/>
          <p:cNvSpPr/>
          <p:nvPr/>
        </p:nvSpPr>
        <p:spPr>
          <a:xfrm rot="19541590">
            <a:off x="71139" y="1326152"/>
            <a:ext cx="8995800" cy="4043179"/>
          </a:xfrm>
          <a:prstGeom prst="wave">
            <a:avLst>
              <a:gd name="adj1" fmla="val 20000"/>
              <a:gd name="adj2" fmla="val 46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Georgia" pitchFamily="18" charset="0"/>
              </a:rPr>
              <a:t>Первобытность </a:t>
            </a:r>
            <a:endParaRPr lang="ru-RU" sz="6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7643834" y="1714488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4179091" y="250009"/>
            <a:ext cx="28575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0800000">
            <a:off x="1000100" y="4000504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4339826" y="5161372"/>
            <a:ext cx="321471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000892" y="4071942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4821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err="1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Терминово</a:t>
            </a:r>
            <a:endParaRPr lang="ru-RU" sz="7200" b="1" i="1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78619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hlinkClick r:id="rId4" action="ppaction://hlinksldjump"/>
              </a:rPr>
              <a:t>история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285992"/>
            <a:ext cx="792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ysClr val="windowText" lastClr="000000"/>
                </a:solidFill>
                <a:hlinkClick r:id="rId5" action="ppaction://hlinksldjump"/>
              </a:rPr>
              <a:t>исторический источник</a:t>
            </a:r>
            <a:endParaRPr lang="ru-RU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000372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hlinkClick r:id="rId6" action="ppaction://hlinksldjump"/>
              </a:rPr>
              <a:t>орудия труда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42926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hlinkClick r:id="rId7" action="ppaction://hlinksldjump"/>
              </a:rPr>
              <a:t>религия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572008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hlinkClick r:id="rId8" action="ppaction://hlinksldjump"/>
              </a:rPr>
              <a:t>родовая община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1500174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ysClr val="windowText" lastClr="000000"/>
                </a:solidFill>
                <a:hlinkClick r:id="rId9" action="ppaction://hlinksldjump"/>
              </a:rPr>
              <a:t>хронология</a:t>
            </a:r>
            <a:endParaRPr lang="ru-RU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Стрелка вниз 14">
            <a:hlinkClick r:id="rId10" action="ppaction://hlinksldjump"/>
          </p:cNvPr>
          <p:cNvSpPr/>
          <p:nvPr/>
        </p:nvSpPr>
        <p:spPr>
          <a:xfrm rot="5400000">
            <a:off x="7917871" y="5798169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1939956" cy="22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442913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6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67"/>
            <a:ext cx="5214974" cy="38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низ 10">
            <a:hlinkClick r:id="rId7" action="ppaction://hlinksldjump"/>
          </p:cNvPr>
          <p:cNvSpPr/>
          <p:nvPr/>
        </p:nvSpPr>
        <p:spPr>
          <a:xfrm rot="5400000">
            <a:off x="7917871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53218"/>
            <a:ext cx="4071966" cy="224708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ln w="381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Человеческое стадо</a:t>
            </a:r>
            <a:endParaRPr lang="ru-RU" sz="4400" b="1" dirty="0">
              <a:ln w="381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84" cy="636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>
            <a:hlinkClick r:id="rId4" action="ppaction://hlinksldjump"/>
          </p:cNvPr>
          <p:cNvSpPr/>
          <p:nvPr/>
        </p:nvSpPr>
        <p:spPr>
          <a:xfrm rot="5400000">
            <a:off x="7274929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довая общ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Родовая  община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Стрелка вниз 4">
            <a:hlinkClick r:id="rId4" action="ppaction://hlinksldjump"/>
          </p:cNvPr>
          <p:cNvSpPr/>
          <p:nvPr/>
        </p:nvSpPr>
        <p:spPr>
          <a:xfrm rot="5400000">
            <a:off x="7989309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52563"/>
            <a:ext cx="4419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низ 3">
            <a:hlinkClick r:id="rId4" action="ppaction://hlinksldjump"/>
          </p:cNvPr>
          <p:cNvSpPr/>
          <p:nvPr/>
        </p:nvSpPr>
        <p:spPr>
          <a:xfrm rot="5400000">
            <a:off x="7917871" y="5798169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4282" y="53340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i="1" dirty="0">
                <a:solidFill>
                  <a:srgbClr val="CC0066"/>
                </a:solidFill>
                <a:latin typeface="Arial Black" pitchFamily="34" charset="0"/>
              </a:rPr>
              <a:t>История</a:t>
            </a:r>
            <a:r>
              <a:rPr lang="ru-RU" sz="6600" dirty="0">
                <a:solidFill>
                  <a:srgbClr val="CC0066"/>
                </a:solidFill>
                <a:latin typeface="Arial Black" pitchFamily="34" charset="0"/>
              </a:rPr>
              <a:t> </a:t>
            </a:r>
            <a:r>
              <a:rPr lang="ru-RU" sz="6600" dirty="0">
                <a:solidFill>
                  <a:srgbClr val="003300"/>
                </a:solidFill>
                <a:latin typeface="Arial Black" pitchFamily="34" charset="0"/>
              </a:rPr>
              <a:t> - наука, </a:t>
            </a:r>
            <a:r>
              <a:rPr lang="ru-RU" sz="6600" dirty="0" smtClean="0">
                <a:solidFill>
                  <a:srgbClr val="003300"/>
                </a:solidFill>
                <a:latin typeface="Arial Black" pitchFamily="34" charset="0"/>
              </a:rPr>
              <a:t>изучающая      прошлое человечества</a:t>
            </a:r>
            <a:endParaRPr lang="ru-RU" sz="6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274929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2786058"/>
            <a:ext cx="8186766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C00000"/>
                </a:solidFill>
                <a:hlinkClick r:id="rId3" action="ppaction://hlinksldjump"/>
              </a:rPr>
              <a:t>Вещественные</a:t>
            </a:r>
            <a:endParaRPr lang="ru-RU" sz="6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6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600" b="1" dirty="0" smtClean="0">
                <a:solidFill>
                  <a:srgbClr val="C00000"/>
                </a:solidFill>
                <a:hlinkClick r:id="rId4" action="ppaction://hlinksldjump"/>
              </a:rPr>
              <a:t>Письменные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596" y="357166"/>
            <a:ext cx="80772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CC0066"/>
                </a:solidFill>
                <a:latin typeface="Arial Black" pitchFamily="34" charset="0"/>
              </a:rPr>
              <a:t>Исторические источники</a:t>
            </a:r>
            <a:r>
              <a:rPr lang="ru-RU" sz="3200" dirty="0">
                <a:solidFill>
                  <a:srgbClr val="003300"/>
                </a:solidFill>
                <a:latin typeface="Arial Black" pitchFamily="34" charset="0"/>
              </a:rPr>
              <a:t> – памятники, по которым изучают прошлое 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Стрелка вниз 4">
            <a:hlinkClick r:id="rId5" action="ppaction://hlinksldjump"/>
          </p:cNvPr>
          <p:cNvSpPr/>
          <p:nvPr/>
        </p:nvSpPr>
        <p:spPr>
          <a:xfrm rot="5400000">
            <a:off x="7917871" y="5798169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351837" cy="719138"/>
          </a:xfrm>
        </p:spPr>
        <p:txBody>
          <a:bodyPr/>
          <a:lstStyle/>
          <a:p>
            <a:r>
              <a:rPr lang="ru-RU" sz="3200" b="1">
                <a:solidFill>
                  <a:srgbClr val="006600"/>
                </a:solidFill>
                <a:latin typeface="Georgia" pitchFamily="18" charset="0"/>
              </a:rPr>
              <a:t>Исторические источники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27313" y="692150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Вещественные</a:t>
            </a:r>
          </a:p>
        </p:txBody>
      </p:sp>
      <p:pic>
        <p:nvPicPr>
          <p:cNvPr id="26628" name="Picture 4" descr="004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1366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05_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643050"/>
            <a:ext cx="15113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006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341438"/>
            <a:ext cx="1654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0043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1268413"/>
            <a:ext cx="12969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0040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571876"/>
            <a:ext cx="1368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0038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143248"/>
            <a:ext cx="1257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08400" y="479742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Археология -наука, изучающая прошлое по вещественным памятникам. Исследует древние предметы (орудия труда, сосуды, украшения и целые комплексы)</a:t>
            </a: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071942"/>
            <a:ext cx="8699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0043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2708275"/>
            <a:ext cx="1273175" cy="1273175"/>
          </a:xfrm>
          <a:prstGeom prst="rect">
            <a:avLst/>
          </a:prstGeom>
          <a:noFill/>
        </p:spPr>
      </p:pic>
      <p:sp>
        <p:nvSpPr>
          <p:cNvPr id="20" name="Стрелка вниз 19">
            <a:hlinkClick r:id="rId11" action="ppaction://hlinksldjump"/>
          </p:cNvPr>
          <p:cNvSpPr/>
          <p:nvPr/>
        </p:nvSpPr>
        <p:spPr>
          <a:xfrm rot="16200000">
            <a:off x="7846433" y="5798169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6600"/>
                </a:solidFill>
                <a:latin typeface="Georgia" pitchFamily="18" charset="0"/>
              </a:rPr>
              <a:t>Исторические источники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1472" y="2000240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Вещественные</a:t>
            </a:r>
          </a:p>
        </p:txBody>
      </p:sp>
      <p:pic>
        <p:nvPicPr>
          <p:cNvPr id="28678" name="Picture 6" descr="00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1571612"/>
            <a:ext cx="2972747" cy="4015310"/>
          </a:xfrm>
          <a:prstGeom prst="rect">
            <a:avLst/>
          </a:prstGeom>
          <a:noFill/>
        </p:spPr>
      </p:pic>
      <p:pic>
        <p:nvPicPr>
          <p:cNvPr id="28679" name="Picture 7" descr="02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4672303" cy="1704996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5" action="ppaction://hlinksldjump"/>
          </p:cNvPr>
          <p:cNvSpPr/>
          <p:nvPr/>
        </p:nvSpPr>
        <p:spPr>
          <a:xfrm rot="5400000">
            <a:off x="7489243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6600"/>
                </a:solidFill>
                <a:latin typeface="Georgia" pitchFamily="18" charset="0"/>
              </a:rPr>
              <a:t>Исторические источники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32138" y="836613"/>
            <a:ext cx="232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Письменные</a:t>
            </a:r>
          </a:p>
        </p:txBody>
      </p:sp>
      <p:pic>
        <p:nvPicPr>
          <p:cNvPr id="27652" name="Picture 4" descr="001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12239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1_3_4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00174"/>
            <a:ext cx="1595437" cy="1655763"/>
          </a:xfrm>
          <a:prstGeom prst="rect">
            <a:avLst/>
          </a:prstGeom>
          <a:noFill/>
        </p:spPr>
      </p:pic>
      <p:pic>
        <p:nvPicPr>
          <p:cNvPr id="27656" name="Picture 8" descr="0040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14493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0041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429132"/>
            <a:ext cx="16335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0044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571744"/>
            <a:ext cx="20161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0045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500570"/>
            <a:ext cx="108108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низ 15">
            <a:hlinkClick r:id="rId9" action="ppaction://hlinksldjump"/>
          </p:cNvPr>
          <p:cNvSpPr/>
          <p:nvPr/>
        </p:nvSpPr>
        <p:spPr>
          <a:xfrm rot="5400000">
            <a:off x="8060747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Проблемное  задание</a:t>
            </a:r>
            <a:endParaRPr lang="ru-RU" sz="4800" b="1" i="1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14480" y="1285860"/>
            <a:ext cx="6357982" cy="3357586"/>
          </a:xfrm>
          <a:prstGeom prst="wedgeRoundRectCallout">
            <a:avLst>
              <a:gd name="adj1" fmla="val -49597"/>
              <a:gd name="adj2" fmla="val 77459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КАКОВЫ  ОТЛИЧИТЕЛЬНЫЕ  ЧЕРТЫ  ПЕРВОБЫТНОГО  ОБЩЕСТВА ?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16200000">
            <a:off x="7846433" y="6027893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5" action="ppaction://hlinksldjump"/>
          </p:cNvPr>
          <p:cNvSpPr/>
          <p:nvPr/>
        </p:nvSpPr>
        <p:spPr>
          <a:xfrm rot="5400000">
            <a:off x="6417673" y="6027893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Georgia" pitchFamily="18" charset="0"/>
              </a:rPr>
              <a:t>Хронология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Georgia" pitchFamily="18" charset="0"/>
              </a:rPr>
              <a:t>– наука об измерении времени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484313"/>
            <a:ext cx="6096000" cy="457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714884"/>
            <a:ext cx="1993900" cy="1492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8050"/>
            <a:ext cx="1944687" cy="1779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68313" y="4508500"/>
            <a:ext cx="2087562" cy="2052638"/>
          </a:xfrm>
          <a:noFill/>
          <a:ln w="38100">
            <a:solidFill>
              <a:schemeClr val="bg1"/>
            </a:solidFill>
          </a:ln>
        </p:spPr>
      </p:pic>
      <p:sp>
        <p:nvSpPr>
          <p:cNvPr id="9" name="Стрелка вниз 8">
            <a:hlinkClick r:id="rId7" action="ppaction://hlinksldjump"/>
          </p:cNvPr>
          <p:cNvSpPr/>
          <p:nvPr/>
        </p:nvSpPr>
        <p:spPr>
          <a:xfrm rot="5400000">
            <a:off x="7774995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893454"/>
            <a:ext cx="1285852" cy="19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47148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        Подумай </a:t>
            </a:r>
            <a:endParaRPr lang="ru-RU" sz="7200" b="1" i="1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1. Первое домашнее животное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2. Толстый слой льда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4. Коллектив родственников , живших и трудившихся сообща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6. Подарок людей идолу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7.Древнее орудие для рыхления почвы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643570" y="214290"/>
            <a:ext cx="3357586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8. Древнее животное , переносящее холодный климат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9. Гибкий прут, стянутый тетивой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10.Первый металл , открытый человеком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11. Связанные вместе бревна ( для передвижения по воде)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625602" cy="6429420"/>
          </a:xfrm>
          <a:prstGeom prst="round2DiagRect">
            <a:avLst>
              <a:gd name="adj1" fmla="val 955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5500726" cy="1384995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Кости и орудия труда древнейших людей найдены на материке…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857496"/>
            <a:ext cx="235745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АФРИКА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14290"/>
            <a:ext cx="5500726" cy="135732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Предполагаемая область прародины человечества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404850">
            <a:off x="2293667" y="3638474"/>
            <a:ext cx="417360" cy="25853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>
            <a:hlinkClick r:id="rId4" action="ppaction://hlinksldjump"/>
          </p:cNvPr>
          <p:cNvSpPr/>
          <p:nvPr/>
        </p:nvSpPr>
        <p:spPr>
          <a:xfrm rot="5400000">
            <a:off x="7274929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12. Знатный человек , возглавлявший войско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13. Несколько родов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горизонтали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1. Занятие древних людей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вертикали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3. Наука , изучающая жизнь по вещественным источникам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вертикали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Скругленная прямоугольная выноска 76"/>
          <p:cNvSpPr/>
          <p:nvPr/>
        </p:nvSpPr>
        <p:spPr>
          <a:xfrm>
            <a:off x="5715008" y="214290"/>
            <a:ext cx="3214710" cy="1357322"/>
          </a:xfrm>
          <a:prstGeom prst="wedgeRoundRectCallout">
            <a:avLst>
              <a:gd name="adj1" fmla="val 44995"/>
              <a:gd name="adj2" fmla="val 128906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5. Участок земли в соседской общине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428596" y="571480"/>
            <a:ext cx="1857388" cy="642942"/>
          </a:xfrm>
          <a:prstGeom prst="wedgeRoundRectCallout">
            <a:avLst>
              <a:gd name="adj1" fmla="val -61809"/>
              <a:gd name="adj2" fmla="val -123912"/>
              <a:gd name="adj3" fmla="val 16667"/>
            </a:avLst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вертикали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6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121442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78579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550070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64344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01090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056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00826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076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07167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0023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00232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00628" y="4214818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00496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00430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00364" y="592933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00892" y="164305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00232" y="2500306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00628" y="37861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00496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3357562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0043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292893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5072074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9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156749"/>
            <a:ext cx="1571636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Стрелка вниз 79">
            <a:hlinkClick r:id="rId5" action="ppaction://hlinksldjump"/>
          </p:cNvPr>
          <p:cNvSpPr/>
          <p:nvPr/>
        </p:nvSpPr>
        <p:spPr>
          <a:xfrm rot="16200000">
            <a:off x="8060747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8" name="Picture 4" descr="000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2605118" cy="26051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1749" name="Picture 5" descr="00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8"/>
            <a:ext cx="2795598" cy="27899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1750" name="Picture 6" descr="0000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857232"/>
            <a:ext cx="2667016" cy="26670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357166"/>
            <a:ext cx="485778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Орудия труда </a:t>
            </a:r>
            <a:r>
              <a:rPr lang="ru-RU" sz="3200" b="1" dirty="0" smtClean="0"/>
              <a:t>– </a:t>
            </a:r>
          </a:p>
          <a:p>
            <a:pPr algn="ctr"/>
            <a:r>
              <a:rPr lang="ru-RU" sz="3200" b="1" dirty="0" smtClean="0"/>
              <a:t>это то , чем работает человек</a:t>
            </a:r>
            <a:endParaRPr lang="ru-RU" sz="3200" b="1" dirty="0"/>
          </a:p>
        </p:txBody>
      </p:sp>
      <p:sp>
        <p:nvSpPr>
          <p:cNvPr id="9" name="Стрелка вниз 8">
            <a:hlinkClick r:id="rId6" action="ppaction://hlinksldjump"/>
          </p:cNvPr>
          <p:cNvSpPr/>
          <p:nvPr/>
        </p:nvSpPr>
        <p:spPr>
          <a:xfrm rot="5400000">
            <a:off x="7989309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родовая общ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929198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Родовая община </a:t>
            </a:r>
            <a:r>
              <a:rPr lang="ru-RU" sz="3200" b="1" dirty="0" smtClean="0"/>
              <a:t>– это коллектив родственников ,живущих в одной местности , ведущих совместное хозяйство</a:t>
            </a:r>
            <a:endParaRPr lang="ru-RU" sz="3200" b="1" dirty="0"/>
          </a:p>
        </p:txBody>
      </p:sp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 rot="5400000">
            <a:off x="7989309" y="6027893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2" name="Picture 4" descr="000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71744"/>
            <a:ext cx="1647825" cy="3276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2774" name="Picture 6" descr="00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14752"/>
            <a:ext cx="2971800" cy="1871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807249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Религия</a:t>
            </a:r>
            <a:r>
              <a:rPr lang="ru-RU" sz="4400" b="1" dirty="0" smtClean="0"/>
              <a:t> – это вера в сверхъестественные силы и поклонение им </a:t>
            </a:r>
            <a:endParaRPr lang="ru-RU" sz="4400" b="1" dirty="0"/>
          </a:p>
        </p:txBody>
      </p:sp>
      <p:sp>
        <p:nvSpPr>
          <p:cNvPr id="8" name="Стрелка вниз 7">
            <a:hlinkClick r:id="rId5" action="ppaction://hlinksldjump"/>
          </p:cNvPr>
          <p:cNvSpPr/>
          <p:nvPr/>
        </p:nvSpPr>
        <p:spPr>
          <a:xfrm rot="5400000">
            <a:off x="8060747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034" y="571480"/>
            <a:ext cx="8072494" cy="5357850"/>
          </a:xfrm>
          <a:prstGeom prst="wedgeRoundRectCallout">
            <a:avLst>
              <a:gd name="adj1" fmla="val -37585"/>
              <a:gd name="adj2" fmla="val 64423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357298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i="1" dirty="0" smtClean="0">
                <a:solidFill>
                  <a:srgbClr val="CC0066"/>
                </a:solidFill>
                <a:latin typeface="Georgia" pitchFamily="18" charset="0"/>
              </a:rPr>
              <a:t>Первобытность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это такой порядок жизни людей, при котором: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люди жили небольшими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   коллективами;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имели общее имущество;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совместно трудились.</a:t>
            </a:r>
          </a:p>
          <a:p>
            <a:pPr>
              <a:buFontTx/>
              <a:buNone/>
            </a:pPr>
            <a:endParaRPr lang="ru-RU" sz="28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29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428604"/>
            <a:ext cx="6143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kern="10" dirty="0" err="1" smtClean="0">
                <a:ln w="28575" cmpd="sng">
                  <a:solidFill>
                    <a:schemeClr val="accent6">
                      <a:lumMod val="10000"/>
                    </a:schemeClr>
                  </a:solidFill>
                  <a:prstDash val="solid"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Georgia"/>
                <a:ea typeface="+mj-ea"/>
                <a:cs typeface="+mj-cs"/>
              </a:rPr>
              <a:t>Рассказкино</a:t>
            </a:r>
            <a:endParaRPr lang="ru-RU" sz="4800" b="1" i="1" kern="10" dirty="0">
              <a:ln w="28575" cmpd="sng">
                <a:solidFill>
                  <a:schemeClr val="accent6">
                    <a:lumMod val="10000"/>
                  </a:schemeClr>
                </a:solidFill>
                <a:prstDash val="solid"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latin typeface="Georgia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428892" cy="353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28926" y="1643050"/>
            <a:ext cx="6000792" cy="4857784"/>
          </a:xfrm>
          <a:prstGeom prst="round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Подготовь развернутый ответ на вопрос: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«Чем первобытный человек отличается от животных и современного человека?»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вспомни: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кого произошел человек?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выглядели его походка, руки, глаза, лоб?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было покрыто его тело?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выглядит современный человек?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 условия жизни древнего и современного человека.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 занятия, орудия труда.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Сделай вывод.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>
            <a:hlinkClick r:id="rId5" action="ppaction://hlinksldjump"/>
          </p:cNvPr>
          <p:cNvSpPr/>
          <p:nvPr/>
        </p:nvSpPr>
        <p:spPr>
          <a:xfrm rot="5400000">
            <a:off x="631195" y="57267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29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8229600" cy="944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4800" b="1" kern="10" dirty="0"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52434" y="366690"/>
            <a:ext cx="8229600" cy="944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6000" b="1" kern="10" dirty="0"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1204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6600" b="1" i="1" dirty="0" smtClean="0">
                <a:ln w="38100"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   </a:t>
            </a:r>
            <a:r>
              <a:rPr lang="ru-RU" sz="6600" b="1" i="1" dirty="0" err="1" smtClean="0">
                <a:ln w="28575"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Задачкино</a:t>
            </a:r>
            <a:endParaRPr lang="ru-RU" sz="6600" b="1" i="1" dirty="0">
              <a:ln w="28575">
                <a:solidFill>
                  <a:schemeClr val="accent6">
                    <a:lumMod val="1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1285860"/>
            <a:ext cx="8572560" cy="150019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Какие находки нужно найти археологу , чтобы с уверенностью сказать , что здесь жили древнейшие люди ?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928934"/>
            <a:ext cx="8572560" cy="157163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Древние люди не могли жить поодиночке. Они объединялись в группы – коллективы. Эти коллективы назывались ?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4643446"/>
            <a:ext cx="8572560" cy="192882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Около </a:t>
            </a:r>
            <a:r>
              <a:rPr lang="ru-RU" sz="3200" dirty="0" err="1" smtClean="0"/>
              <a:t>зо</a:t>
            </a:r>
            <a:r>
              <a:rPr lang="ru-RU" sz="3200" dirty="0" smtClean="0"/>
              <a:t> тыс.лет назад человеческие стада превратились в постоянные коллективы родственников . Они назывались ………………</a:t>
            </a:r>
            <a:endParaRPr lang="ru-RU" sz="3200" dirty="0"/>
          </a:p>
        </p:txBody>
      </p:sp>
      <p:sp>
        <p:nvSpPr>
          <p:cNvPr id="9" name="Солнце 8">
            <a:hlinkClick r:id="rId4" action="ppaction://hlinksldjump"/>
          </p:cNvPr>
          <p:cNvSpPr/>
          <p:nvPr/>
        </p:nvSpPr>
        <p:spPr>
          <a:xfrm rot="16200000">
            <a:off x="7838716" y="5377258"/>
            <a:ext cx="357190" cy="1175582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>
            <a:hlinkClick r:id="rId5" action="ppaction://hlinksldjump"/>
          </p:cNvPr>
          <p:cNvSpPr/>
          <p:nvPr/>
        </p:nvSpPr>
        <p:spPr>
          <a:xfrm rot="16200000">
            <a:off x="7695840" y="3662746"/>
            <a:ext cx="357190" cy="1175582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>
            <a:hlinkClick r:id="rId6" action="ppaction://hlinksldjump"/>
          </p:cNvPr>
          <p:cNvSpPr/>
          <p:nvPr/>
        </p:nvSpPr>
        <p:spPr>
          <a:xfrm rot="16200000">
            <a:off x="7624402" y="1948234"/>
            <a:ext cx="357190" cy="1175582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>
            <a:hlinkClick r:id="rId7" action="ppaction://hlinksldjump"/>
          </p:cNvPr>
          <p:cNvSpPr/>
          <p:nvPr/>
        </p:nvSpPr>
        <p:spPr>
          <a:xfrm rot="16200000">
            <a:off x="8060747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29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8229600" cy="944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4800" b="1" kern="10" dirty="0"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52434" y="366690"/>
            <a:ext cx="8229600" cy="944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6000" b="1" kern="10" dirty="0"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1204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6600" b="1" i="1" dirty="0" smtClean="0">
                <a:ln w="38100"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   </a:t>
            </a:r>
            <a:r>
              <a:rPr lang="ru-RU" sz="6600" b="1" i="1" dirty="0" err="1" smtClean="0">
                <a:ln w="28575"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Задачкино</a:t>
            </a:r>
            <a:endParaRPr lang="ru-RU" sz="6600" b="1" i="1" dirty="0">
              <a:ln w="28575">
                <a:solidFill>
                  <a:schemeClr val="accent6">
                    <a:lumMod val="1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214422"/>
            <a:ext cx="8572560" cy="300039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Составьте рассказ об охоте первобытных людей , начав его так : «Однажды , когда в пещере у людей не осталось пищи , они вооружились и отправились на охоту . Вскоре люди увидели следы …»</a:t>
            </a:r>
            <a:endParaRPr lang="ru-RU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357826"/>
            <a:ext cx="1505561" cy="12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00892" y="507207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тебе помогут рисунки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000760" y="5286388"/>
            <a:ext cx="1000132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214818"/>
            <a:ext cx="13450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4173356"/>
            <a:ext cx="1571636" cy="268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низ 11">
            <a:hlinkClick r:id="rId7" action="ppaction://hlinksldjump"/>
          </p:cNvPr>
          <p:cNvSpPr/>
          <p:nvPr/>
        </p:nvSpPr>
        <p:spPr>
          <a:xfrm rot="16200000">
            <a:off x="8132185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02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786873" cy="58579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В непроглядную ночь бежали </a:t>
            </a:r>
            <a:r>
              <a:rPr lang="ru-RU" sz="3200" b="1" dirty="0" err="1" smtClean="0">
                <a:solidFill>
                  <a:schemeClr val="bg1"/>
                </a:solidFill>
              </a:rPr>
              <a:t>уламры</a:t>
            </a:r>
            <a:r>
              <a:rPr lang="ru-RU" sz="3200" b="1" dirty="0" smtClean="0">
                <a:solidFill>
                  <a:schemeClr val="bg1"/>
                </a:solidFill>
              </a:rPr>
              <a:t>, обезумев от страданий и усталости ; все их усилия были тщетны перед постигшим их несчастьем: огонь был мертв! Они </a:t>
            </a:r>
            <a:r>
              <a:rPr lang="ru-RU" sz="3200" b="1" dirty="0" err="1" smtClean="0">
                <a:solidFill>
                  <a:schemeClr val="bg1"/>
                </a:solidFill>
              </a:rPr>
              <a:t>поддер-живали</a:t>
            </a:r>
            <a:r>
              <a:rPr lang="ru-RU" sz="3200" b="1" dirty="0" smtClean="0">
                <a:solidFill>
                  <a:schemeClr val="bg1"/>
                </a:solidFill>
              </a:rPr>
              <a:t> его в трех клетках…Да же в самые тяжелые времена поддерживали они </a:t>
            </a:r>
            <a:r>
              <a:rPr lang="ru-RU" sz="3200" b="1" dirty="0" err="1" smtClean="0">
                <a:solidFill>
                  <a:schemeClr val="bg1"/>
                </a:solidFill>
              </a:rPr>
              <a:t>внем</a:t>
            </a:r>
            <a:r>
              <a:rPr lang="ru-RU" sz="3200" b="1" dirty="0" smtClean="0">
                <a:solidFill>
                  <a:schemeClr val="bg1"/>
                </a:solidFill>
              </a:rPr>
              <a:t> жизнь , охраняя его от непогоды и </a:t>
            </a:r>
            <a:r>
              <a:rPr lang="ru-RU" sz="3200" b="1" dirty="0" err="1" smtClean="0">
                <a:solidFill>
                  <a:schemeClr val="bg1"/>
                </a:solidFill>
              </a:rPr>
              <a:t>навод</a:t>
            </a:r>
            <a:r>
              <a:rPr lang="ru-RU" sz="3200" b="1" dirty="0" smtClean="0">
                <a:solidFill>
                  <a:schemeClr val="bg1"/>
                </a:solidFill>
              </a:rPr>
              <a:t> –нений , переносили его через реки и </a:t>
            </a:r>
            <a:r>
              <a:rPr lang="ru-RU" sz="3200" b="1" dirty="0" err="1" smtClean="0">
                <a:solidFill>
                  <a:schemeClr val="bg1"/>
                </a:solidFill>
              </a:rPr>
              <a:t>боло-та</a:t>
            </a:r>
            <a:r>
              <a:rPr lang="ru-RU" sz="3200" b="1" dirty="0" smtClean="0">
                <a:solidFill>
                  <a:schemeClr val="bg1"/>
                </a:solidFill>
              </a:rPr>
              <a:t>… И вот теперь он мертв !... </a:t>
            </a:r>
            <a:r>
              <a:rPr lang="ru-RU" sz="3200" b="1" dirty="0" err="1" smtClean="0">
                <a:solidFill>
                  <a:schemeClr val="bg1"/>
                </a:solidFill>
              </a:rPr>
              <a:t>Уламры</a:t>
            </a:r>
            <a:r>
              <a:rPr lang="ru-RU" sz="3200" b="1" dirty="0" smtClean="0">
                <a:solidFill>
                  <a:schemeClr val="bg1"/>
                </a:solidFill>
              </a:rPr>
              <a:t> почувствовали всю огромность несчастья. Они поняли , что их потомству угрожает гибель…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86388"/>
            <a:ext cx="1214446" cy="142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>
            <a:hlinkClick r:id="rId5" action="ppaction://hlinksldjump"/>
          </p:cNvPr>
          <p:cNvSpPr/>
          <p:nvPr/>
        </p:nvSpPr>
        <p:spPr>
          <a:xfrm rot="16200000">
            <a:off x="7927395" y="5879131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029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850215" cy="42862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pPr algn="l"/>
            <a:endParaRPr lang="ru-RU" sz="2400" dirty="0" smtClean="0"/>
          </a:p>
          <a:p>
            <a:pPr algn="ctr"/>
            <a:endParaRPr lang="ru-RU" sz="11400" b="1" dirty="0" smtClean="0"/>
          </a:p>
          <a:p>
            <a:pPr algn="ctr"/>
            <a:r>
              <a:rPr lang="ru-RU" sz="11400" b="1" dirty="0" smtClean="0"/>
              <a:t> </a:t>
            </a:r>
          </a:p>
          <a:p>
            <a:pPr algn="ctr"/>
            <a:r>
              <a:rPr lang="ru-RU" sz="11400" b="1" dirty="0" smtClean="0"/>
              <a:t> </a:t>
            </a:r>
            <a:r>
              <a:rPr lang="ru-RU" sz="18500" b="1" dirty="0" smtClean="0"/>
              <a:t>что давал огонь   первобытным  людям? </a:t>
            </a:r>
            <a:endParaRPr lang="ru-RU" sz="18500" b="1" dirty="0"/>
          </a:p>
        </p:txBody>
      </p:sp>
      <p:sp>
        <p:nvSpPr>
          <p:cNvPr id="5" name="Стрелка вниз 4">
            <a:hlinkClick r:id="rId4" action="ppaction://hlinksldjump"/>
          </p:cNvPr>
          <p:cNvSpPr/>
          <p:nvPr/>
        </p:nvSpPr>
        <p:spPr>
          <a:xfrm rot="16200000">
            <a:off x="7456669" y="5759305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00029"/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28662" y="428604"/>
            <a:ext cx="7072362" cy="1285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тепло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928662" y="1643050"/>
            <a:ext cx="7072362" cy="1285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защиту  от хищников</a:t>
            </a:r>
            <a:endParaRPr lang="ru-RU" sz="5400" dirty="0"/>
          </a:p>
        </p:txBody>
      </p:sp>
      <p:sp>
        <p:nvSpPr>
          <p:cNvPr id="8" name="Волна 7"/>
          <p:cNvSpPr/>
          <p:nvPr/>
        </p:nvSpPr>
        <p:spPr>
          <a:xfrm>
            <a:off x="928662" y="2786058"/>
            <a:ext cx="7072362" cy="1285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более вкусную пищу </a:t>
            </a:r>
            <a:endParaRPr lang="ru-RU" sz="5400" dirty="0"/>
          </a:p>
        </p:txBody>
      </p:sp>
      <p:sp>
        <p:nvSpPr>
          <p:cNvPr id="9" name="Волна 8"/>
          <p:cNvSpPr/>
          <p:nvPr/>
        </p:nvSpPr>
        <p:spPr>
          <a:xfrm>
            <a:off x="928662" y="3857628"/>
            <a:ext cx="7072362" cy="24288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возможность изготавливать более прочные  орудия  труда</a:t>
            </a:r>
            <a:endParaRPr lang="ru-RU" sz="4000" dirty="0"/>
          </a:p>
        </p:txBody>
      </p:sp>
      <p:sp>
        <p:nvSpPr>
          <p:cNvPr id="10" name="Стрелка вниз 9">
            <a:hlinkClick r:id="rId4" action="ppaction://hlinksldjump"/>
          </p:cNvPr>
          <p:cNvSpPr/>
          <p:nvPr/>
        </p:nvSpPr>
        <p:spPr>
          <a:xfrm rot="5400000">
            <a:off x="7989309" y="5869607"/>
            <a:ext cx="484632" cy="1175582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1193</Words>
  <Application>Microsoft Office PowerPoint</Application>
  <PresentationFormat>Экран (4:3)</PresentationFormat>
  <Paragraphs>753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Литейная</vt:lpstr>
      <vt:lpstr>Слайд 1</vt:lpstr>
      <vt:lpstr>Проблемное  задание</vt:lpstr>
      <vt:lpstr>Слайд 3</vt:lpstr>
      <vt:lpstr>Слайд 4</vt:lpstr>
      <vt:lpstr>       Задачкино</vt:lpstr>
      <vt:lpstr>       Задачкино</vt:lpstr>
      <vt:lpstr>Слайд 7</vt:lpstr>
      <vt:lpstr>Слайд 8</vt:lpstr>
      <vt:lpstr>Слайд 9</vt:lpstr>
      <vt:lpstr>Терминово</vt:lpstr>
      <vt:lpstr>Слайд 11</vt:lpstr>
      <vt:lpstr>Человеческое стадо</vt:lpstr>
      <vt:lpstr>Родовая  община </vt:lpstr>
      <vt:lpstr>Слайд 14</vt:lpstr>
      <vt:lpstr>Слайд 15</vt:lpstr>
      <vt:lpstr>Слайд 16</vt:lpstr>
      <vt:lpstr>Исторические источники</vt:lpstr>
      <vt:lpstr>Исторические источники</vt:lpstr>
      <vt:lpstr>Исторические источники</vt:lpstr>
      <vt:lpstr>Хронология – наука об измерении времени</vt:lpstr>
      <vt:lpstr>            Подумай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6</cp:revision>
  <dcterms:created xsi:type="dcterms:W3CDTF">2009-12-23T05:03:56Z</dcterms:created>
  <dcterms:modified xsi:type="dcterms:W3CDTF">2009-12-23T05:51:54Z</dcterms:modified>
</cp:coreProperties>
</file>