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738FD-E245-45DD-B10E-FAC75FFD52BC}" type="datetimeFigureOut">
              <a:rPr lang="ru-RU" smtClean="0"/>
              <a:t>23.12.2009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43AA2-EE3D-4413-9392-6441AC6B29B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C4532F-064C-4064-87AF-D1A18A9CDBB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FEA7F6-E88B-4908-ACF4-743A795BF61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EAEC3E-D0DC-44BD-91DB-9625A0A3D50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D8B2F0-D382-40FE-8F8D-656AA71FF2D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19A20C-D492-499C-91E9-1A2B2B68ACD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B9725A-329F-472D-B173-F4BE13195A2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2B7A4F-F78D-4297-9BA7-6B49886FF5B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B94983-76C4-49BF-A96D-D6D0CBEE108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723961-F9FD-4476-8479-AD106D29ACA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1DF323-AF9A-4EA1-8FC4-5C0A6FB10FC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F31FCD-ADF3-4B04-8B1B-E11F8DBAFCA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5B9993-46FE-46AC-A094-71B7D4F2A36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222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516FF9-ABA2-4F31-A58C-199C1338F5C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05ED89-B0C6-47BF-9CA5-D02C9C362FA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42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E919E7-EC0E-48CB-8CED-DC0987A41A0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8D10EC-4675-4E9A-BB91-370A7B5FC49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E326AE-09C6-4548-AA75-84AB2C1658C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8E616A-C46B-4D20-AA71-05229533BE9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234898-D889-4E73-98F8-A2FC747969C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4A218E-FC6F-49B0-BBC4-F91FC6E824E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8F7C46-8B6A-42EB-A524-DE306860D75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9AC909-DC28-4F01-AC11-9EDF41E0D14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ADC45-7A24-4084-85A5-28C5FFA369D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E38EB-FFA7-4DEF-ADBB-C01082F194A8}" type="datetimeFigureOut">
              <a:rPr lang="ru-RU"/>
              <a:pPr>
                <a:defRPr/>
              </a:pPr>
              <a:t>23.12.2009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C6FAB-7FBF-4C4C-8CFC-0F4F119313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C229A-A8FD-45B0-9602-FFDF8414379B}" type="datetimeFigureOut">
              <a:rPr lang="ru-RU"/>
              <a:pPr>
                <a:defRPr/>
              </a:pPr>
              <a:t>23.12.2009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241C2-ABA7-493E-BFA0-9CF31E3A8B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3D3FA-C2BF-4DBA-8550-1C14174AB3F5}" type="datetimeFigureOut">
              <a:rPr lang="ru-RU"/>
              <a:pPr>
                <a:defRPr/>
              </a:pPr>
              <a:t>23.12.2009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2FBBF-7260-4B8C-BB41-4B7D7CD845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76238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1370013" y="1676400"/>
            <a:ext cx="3810000" cy="4114800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32413" y="16764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8735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7237413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57648-7B9F-4ADF-B1D2-0407B89C06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5D194-BAA3-4EBC-99B1-7A628F370763}" type="datetimeFigureOut">
              <a:rPr lang="ru-RU"/>
              <a:pPr>
                <a:defRPr/>
              </a:pPr>
              <a:t>23.12.2009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B94D3-E2CA-4D98-825C-F43F329293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307DA-85F8-4617-B86A-9671440EE9A6}" type="datetimeFigureOut">
              <a:rPr lang="ru-RU"/>
              <a:pPr>
                <a:defRPr/>
              </a:pPr>
              <a:t>23.12.2009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C5348-5F0D-4F06-9CE4-E9786268B7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26F0D-3CF1-473A-9B14-A2E0EA6BB136}" type="datetimeFigureOut">
              <a:rPr lang="ru-RU"/>
              <a:pPr>
                <a:defRPr/>
              </a:pPr>
              <a:t>23.12.2009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8ED0A-E18A-474C-A399-AB724150CD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C3A45-1C73-4C07-B959-31D7D23413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BC0A8-0C2E-4E53-963F-563C8249291B}" type="datetimeFigureOut">
              <a:rPr lang="ru-RU"/>
              <a:pPr>
                <a:defRPr/>
              </a:pPr>
              <a:t>23.12.2009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5260A-7F54-4BC3-B6EB-F4F085EC8DFF}" type="datetimeFigureOut">
              <a:rPr lang="ru-RU"/>
              <a:pPr>
                <a:defRPr/>
              </a:pPr>
              <a:t>23.12.2009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2F023-A63B-4608-B512-B81309423D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5F675-81EB-46CE-983C-0B42DF851A40}" type="datetimeFigureOut">
              <a:rPr lang="ru-RU"/>
              <a:pPr>
                <a:defRPr/>
              </a:pPr>
              <a:t>23.12.2009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8C689-F700-4AD9-A437-501BE468E3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B5285-827A-4A10-BE41-9BD112602121}" type="datetimeFigureOut">
              <a:rPr lang="ru-RU"/>
              <a:pPr>
                <a:defRPr/>
              </a:pPr>
              <a:t>23.12.2009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A2D52-565C-417A-AE1E-A8B914B1B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DD5B5-E46A-4223-A436-09523E2B18A1}" type="datetimeFigureOut">
              <a:rPr lang="ru-RU"/>
              <a:pPr>
                <a:defRPr/>
              </a:pPr>
              <a:t>23.12.2009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56FC3-AF4D-445C-85A9-0246F54243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824D3E-76CA-486E-B490-5B36631C3A7C}" type="datetimeFigureOut">
              <a:rPr lang="ru-RU"/>
              <a:pPr>
                <a:defRPr/>
              </a:pPr>
              <a:t>23.12.2009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568B23-50F1-44D3-ADD7-989D3A35E8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485778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7200" b="1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7200" b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КУЛИКОВСКАЯ </a:t>
            </a:r>
            <a:br>
              <a:rPr lang="ru-RU" sz="7200" b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7200" b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          БИТВА </a:t>
            </a:r>
            <a:br>
              <a:rPr lang="ru-RU" sz="7200" b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7200" b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/>
            </a:r>
            <a:br>
              <a:rPr lang="ru-RU" sz="7200" b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7200" b="1" smtClean="0">
                <a:solidFill>
                  <a:srgbClr val="FF0000"/>
                </a:solidFill>
                <a:latin typeface="Georgia" pitchFamily="18" charset="0"/>
              </a:rPr>
              <a:t>8 сентября 1380</a:t>
            </a:r>
            <a:endParaRPr lang="ru-RU" sz="7200" b="1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Рисунок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588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 rot="-2005067">
            <a:off x="3048000" y="3581400"/>
            <a:ext cx="1219200" cy="609600"/>
          </a:xfrm>
          <a:prstGeom prst="rect">
            <a:avLst/>
          </a:prstGeom>
          <a:solidFill>
            <a:srgbClr val="FF0000"/>
          </a:solidFill>
          <a:ln w="38100" cap="sq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 rot="-2005067">
            <a:off x="1828800" y="4495800"/>
            <a:ext cx="990600" cy="381000"/>
          </a:xfrm>
          <a:prstGeom prst="rect">
            <a:avLst/>
          </a:prstGeom>
          <a:solidFill>
            <a:srgbClr val="FF0000"/>
          </a:solidFill>
          <a:ln w="38100" cap="sq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 rot="-2005067">
            <a:off x="3581400" y="1905000"/>
            <a:ext cx="990600" cy="381000"/>
          </a:xfrm>
          <a:prstGeom prst="rect">
            <a:avLst/>
          </a:prstGeom>
          <a:solidFill>
            <a:srgbClr val="FF0000"/>
          </a:solidFill>
          <a:ln w="38100" cap="sq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 rot="-7059931">
            <a:off x="6019800" y="2438400"/>
            <a:ext cx="990600" cy="381000"/>
          </a:xfrm>
          <a:prstGeom prst="rect">
            <a:avLst/>
          </a:prstGeom>
          <a:solidFill>
            <a:srgbClr val="FF0000"/>
          </a:solidFill>
          <a:ln w="38100" cap="sq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 rot="-2022421">
            <a:off x="2895600" y="5334000"/>
            <a:ext cx="879475" cy="533400"/>
          </a:xfrm>
          <a:prstGeom prst="rect">
            <a:avLst/>
          </a:prstGeom>
          <a:solidFill>
            <a:srgbClr val="0070C0"/>
          </a:solidFill>
          <a:ln w="28575" cap="sq">
            <a:solidFill>
              <a:srgbClr val="333399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 rot="-2022421">
            <a:off x="4911725" y="3962400"/>
            <a:ext cx="879475" cy="533400"/>
          </a:xfrm>
          <a:prstGeom prst="rect">
            <a:avLst/>
          </a:prstGeom>
          <a:solidFill>
            <a:srgbClr val="0070C0"/>
          </a:solidFill>
          <a:ln w="28575" cap="sq">
            <a:solidFill>
              <a:srgbClr val="333399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50537" name="Text Box 9"/>
          <p:cNvSpPr txBox="1">
            <a:spLocks noChangeArrowheads="1"/>
          </p:cNvSpPr>
          <p:nvPr/>
        </p:nvSpPr>
        <p:spPr bwMode="auto">
          <a:xfrm>
            <a:off x="200025" y="457200"/>
            <a:ext cx="8797925" cy="1384300"/>
          </a:xfrm>
          <a:prstGeom prst="rect">
            <a:avLst/>
          </a:prstGeom>
          <a:solidFill>
            <a:schemeClr val="tx2">
              <a:lumMod val="75000"/>
            </a:schemeClr>
          </a:solidFill>
          <a:ln w="76200" cap="sq">
            <a:solidFill>
              <a:schemeClr val="accent2">
                <a:lumMod val="50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  <a:cs typeface="+mn-cs"/>
              </a:rPr>
              <a:t>Вскоре в наступление перешли и остальные Русские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  <a:cs typeface="+mn-cs"/>
              </a:rPr>
              <a:t>полки. Монголы начали отходить к Красному холму,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  <a:cs typeface="+mn-cs"/>
              </a:rPr>
              <a:t> где располагалась ставка Мамая. </a:t>
            </a:r>
          </a:p>
        </p:txBody>
      </p:sp>
      <p:sp>
        <p:nvSpPr>
          <p:cNvPr id="150538" name="AutoShape 10"/>
          <p:cNvSpPr>
            <a:spLocks noChangeArrowheads="1"/>
          </p:cNvSpPr>
          <p:nvPr/>
        </p:nvSpPr>
        <p:spPr bwMode="auto">
          <a:xfrm rot="-1868296">
            <a:off x="4418013" y="2068513"/>
            <a:ext cx="561975" cy="2133600"/>
          </a:xfrm>
          <a:prstGeom prst="downArrow">
            <a:avLst>
              <a:gd name="adj1" fmla="val 50000"/>
              <a:gd name="adj2" fmla="val 94915"/>
            </a:avLst>
          </a:prstGeom>
          <a:solidFill>
            <a:srgbClr val="FF0000"/>
          </a:solidFill>
          <a:ln w="28575" cap="sq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50539" name="AutoShape 11"/>
          <p:cNvSpPr>
            <a:spLocks noChangeArrowheads="1"/>
          </p:cNvSpPr>
          <p:nvPr/>
        </p:nvSpPr>
        <p:spPr bwMode="auto">
          <a:xfrm rot="1909300">
            <a:off x="5562600" y="2286000"/>
            <a:ext cx="561975" cy="2133600"/>
          </a:xfrm>
          <a:prstGeom prst="downArrow">
            <a:avLst>
              <a:gd name="adj1" fmla="val 50000"/>
              <a:gd name="adj2" fmla="val 94915"/>
            </a:avLst>
          </a:prstGeom>
          <a:solidFill>
            <a:srgbClr val="FF0000"/>
          </a:solidFill>
          <a:ln w="28575" cap="sq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50540" name="AutoShape 12"/>
          <p:cNvSpPr>
            <a:spLocks noChangeArrowheads="1"/>
          </p:cNvSpPr>
          <p:nvPr/>
        </p:nvSpPr>
        <p:spPr bwMode="auto">
          <a:xfrm rot="1105876">
            <a:off x="3581400" y="5486400"/>
            <a:ext cx="976313" cy="485775"/>
          </a:xfrm>
          <a:prstGeom prst="homePlate">
            <a:avLst>
              <a:gd name="adj" fmla="val 50245"/>
            </a:avLst>
          </a:prstGeom>
          <a:solidFill>
            <a:srgbClr val="0070C0"/>
          </a:solidFill>
          <a:ln w="12700" cap="sq">
            <a:solidFill>
              <a:schemeClr val="accent5">
                <a:lumMod val="50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50541" name="AutoShape 13"/>
          <p:cNvSpPr>
            <a:spLocks noChangeArrowheads="1"/>
          </p:cNvSpPr>
          <p:nvPr/>
        </p:nvSpPr>
        <p:spPr bwMode="auto">
          <a:xfrm rot="-2497103">
            <a:off x="2819400" y="4267200"/>
            <a:ext cx="561975" cy="2133600"/>
          </a:xfrm>
          <a:prstGeom prst="downArrow">
            <a:avLst>
              <a:gd name="adj1" fmla="val 50000"/>
              <a:gd name="adj2" fmla="val 94915"/>
            </a:avLst>
          </a:prstGeom>
          <a:solidFill>
            <a:srgbClr val="FF0000"/>
          </a:solidFill>
          <a:ln w="28575" cap="sq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50542" name="AutoShape 14"/>
          <p:cNvSpPr>
            <a:spLocks noChangeArrowheads="1"/>
          </p:cNvSpPr>
          <p:nvPr/>
        </p:nvSpPr>
        <p:spPr bwMode="auto">
          <a:xfrm rot="4513570">
            <a:off x="5106194" y="4512469"/>
            <a:ext cx="976313" cy="485775"/>
          </a:xfrm>
          <a:prstGeom prst="homePlate">
            <a:avLst>
              <a:gd name="adj" fmla="val 50245"/>
            </a:avLst>
          </a:prstGeom>
          <a:solidFill>
            <a:srgbClr val="0070C0"/>
          </a:solidFill>
          <a:ln w="12700" cap="sq">
            <a:solidFill>
              <a:schemeClr val="accent5">
                <a:lumMod val="50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50543" name="Rectangle 15"/>
          <p:cNvSpPr>
            <a:spLocks noChangeArrowheads="1"/>
          </p:cNvSpPr>
          <p:nvPr/>
        </p:nvSpPr>
        <p:spPr bwMode="auto">
          <a:xfrm rot="-1702894">
            <a:off x="4495800" y="5638800"/>
            <a:ext cx="1524000" cy="457200"/>
          </a:xfrm>
          <a:prstGeom prst="rect">
            <a:avLst/>
          </a:prstGeom>
          <a:solidFill>
            <a:srgbClr val="0070C0"/>
          </a:solidFill>
          <a:ln w="12700" cap="sq">
            <a:solidFill>
              <a:schemeClr val="accent5">
                <a:lumMod val="50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50544" name="AutoShape 16"/>
          <p:cNvSpPr>
            <a:spLocks noChangeArrowheads="1"/>
          </p:cNvSpPr>
          <p:nvPr/>
        </p:nvSpPr>
        <p:spPr bwMode="auto">
          <a:xfrm rot="-2210926">
            <a:off x="4038600" y="3810000"/>
            <a:ext cx="914400" cy="2133600"/>
          </a:xfrm>
          <a:prstGeom prst="downArrow">
            <a:avLst>
              <a:gd name="adj1" fmla="val 50000"/>
              <a:gd name="adj2" fmla="val 58333"/>
            </a:avLst>
          </a:prstGeom>
          <a:solidFill>
            <a:srgbClr val="FF0000"/>
          </a:solidFill>
          <a:ln w="28575" cap="sq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50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50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50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150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150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7" grpId="0" animBg="1" autoUpdateAnimBg="0"/>
      <p:bldP spid="150538" grpId="0" animBg="1"/>
      <p:bldP spid="150539" grpId="0" animBg="1"/>
      <p:bldP spid="150540" grpId="0" animBg="1"/>
      <p:bldP spid="150541" grpId="0" animBg="1"/>
      <p:bldP spid="150542" grpId="0" animBg="1"/>
      <p:bldP spid="150543" grpId="0" animBg="1"/>
      <p:bldP spid="15054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Рисунок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588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 rot="-2005067">
            <a:off x="3048000" y="3581400"/>
            <a:ext cx="1219200" cy="609600"/>
          </a:xfrm>
          <a:prstGeom prst="rect">
            <a:avLst/>
          </a:prstGeom>
          <a:solidFill>
            <a:srgbClr val="FF0000"/>
          </a:solidFill>
          <a:ln w="38100" cap="sq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 rot="-2005067">
            <a:off x="1828800" y="4495800"/>
            <a:ext cx="990600" cy="381000"/>
          </a:xfrm>
          <a:prstGeom prst="rect">
            <a:avLst/>
          </a:prstGeom>
          <a:solidFill>
            <a:srgbClr val="FF0000"/>
          </a:solidFill>
          <a:ln w="38100" cap="sq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 rot="-2005067">
            <a:off x="3581400" y="1905000"/>
            <a:ext cx="990600" cy="381000"/>
          </a:xfrm>
          <a:prstGeom prst="rect">
            <a:avLst/>
          </a:prstGeom>
          <a:solidFill>
            <a:srgbClr val="FF0000"/>
          </a:solidFill>
          <a:ln w="38100" cap="sq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 rot="-7059931">
            <a:off x="6019800" y="2438400"/>
            <a:ext cx="990600" cy="381000"/>
          </a:xfrm>
          <a:prstGeom prst="rect">
            <a:avLst/>
          </a:prstGeom>
          <a:solidFill>
            <a:srgbClr val="FF0000"/>
          </a:solidFill>
          <a:ln w="38100" cap="sq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52583" name="Text Box 7"/>
          <p:cNvSpPr txBox="1">
            <a:spLocks noChangeArrowheads="1"/>
          </p:cNvSpPr>
          <p:nvPr/>
        </p:nvSpPr>
        <p:spPr bwMode="auto">
          <a:xfrm>
            <a:off x="387350" y="457200"/>
            <a:ext cx="8532813" cy="954088"/>
          </a:xfrm>
          <a:prstGeom prst="rect">
            <a:avLst/>
          </a:prstGeom>
          <a:solidFill>
            <a:schemeClr val="tx2">
              <a:lumMod val="75000"/>
            </a:schemeClr>
          </a:solidFill>
          <a:ln w="76200" cap="sq">
            <a:solidFill>
              <a:schemeClr val="accent2">
                <a:lumMod val="50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  <a:cs typeface="+mn-cs"/>
              </a:rPr>
              <a:t>Отступление монголов превратилось в паническое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  <a:cs typeface="+mn-cs"/>
              </a:rPr>
              <a:t>бегство. Русские дружины одержали Победу. </a:t>
            </a:r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 rot="-1868296">
            <a:off x="4418013" y="2068513"/>
            <a:ext cx="561975" cy="2133600"/>
          </a:xfrm>
          <a:prstGeom prst="downArrow">
            <a:avLst>
              <a:gd name="adj1" fmla="val 50000"/>
              <a:gd name="adj2" fmla="val 94915"/>
            </a:avLst>
          </a:prstGeom>
          <a:solidFill>
            <a:srgbClr val="FF0000"/>
          </a:solidFill>
          <a:ln w="28575" cap="sq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 rot="1909300">
            <a:off x="5562600" y="2286000"/>
            <a:ext cx="561975" cy="2133600"/>
          </a:xfrm>
          <a:prstGeom prst="downArrow">
            <a:avLst>
              <a:gd name="adj1" fmla="val 50000"/>
              <a:gd name="adj2" fmla="val 94915"/>
            </a:avLst>
          </a:prstGeom>
          <a:solidFill>
            <a:srgbClr val="FF0000"/>
          </a:solidFill>
          <a:ln w="28575" cap="sq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6394" name="AutoShape 10"/>
          <p:cNvSpPr>
            <a:spLocks noChangeArrowheads="1"/>
          </p:cNvSpPr>
          <p:nvPr/>
        </p:nvSpPr>
        <p:spPr bwMode="auto">
          <a:xfrm rot="-2497103">
            <a:off x="2819400" y="4267200"/>
            <a:ext cx="561975" cy="2133600"/>
          </a:xfrm>
          <a:prstGeom prst="downArrow">
            <a:avLst>
              <a:gd name="adj1" fmla="val 50000"/>
              <a:gd name="adj2" fmla="val 94915"/>
            </a:avLst>
          </a:prstGeom>
          <a:solidFill>
            <a:srgbClr val="FF0000"/>
          </a:solidFill>
          <a:ln w="28575" cap="sq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 rot="-1702894">
            <a:off x="4495800" y="5638800"/>
            <a:ext cx="1524000" cy="457200"/>
          </a:xfrm>
          <a:prstGeom prst="rect">
            <a:avLst/>
          </a:prstGeom>
          <a:solidFill>
            <a:srgbClr val="0070C0"/>
          </a:solidFill>
          <a:ln w="12700" cap="sq">
            <a:solidFill>
              <a:srgbClr val="00206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6396" name="AutoShape 12"/>
          <p:cNvSpPr>
            <a:spLocks noChangeArrowheads="1"/>
          </p:cNvSpPr>
          <p:nvPr/>
        </p:nvSpPr>
        <p:spPr bwMode="auto">
          <a:xfrm rot="-2210926">
            <a:off x="4038600" y="3810000"/>
            <a:ext cx="914400" cy="2133600"/>
          </a:xfrm>
          <a:prstGeom prst="downArrow">
            <a:avLst>
              <a:gd name="adj1" fmla="val 50000"/>
              <a:gd name="adj2" fmla="val 58333"/>
            </a:avLst>
          </a:prstGeom>
          <a:solidFill>
            <a:srgbClr val="FF0000"/>
          </a:solidFill>
          <a:ln w="28575" cap="sq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52589" name="AutoShape 13"/>
          <p:cNvSpPr>
            <a:spLocks noChangeArrowheads="1"/>
          </p:cNvSpPr>
          <p:nvPr/>
        </p:nvSpPr>
        <p:spPr bwMode="auto">
          <a:xfrm rot="-1782377">
            <a:off x="5181600" y="5957888"/>
            <a:ext cx="790575" cy="976312"/>
          </a:xfrm>
          <a:prstGeom prst="downArrow">
            <a:avLst>
              <a:gd name="adj1" fmla="val 50000"/>
              <a:gd name="adj2" fmla="val 30873"/>
            </a:avLst>
          </a:prstGeom>
          <a:solidFill>
            <a:srgbClr val="0070C0"/>
          </a:solidFill>
          <a:ln w="12700" cap="sq">
            <a:solidFill>
              <a:srgbClr val="00206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52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83" grpId="0" animBg="1" autoUpdateAnimBg="0"/>
      <p:bldP spid="15258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356100" y="1196975"/>
            <a:ext cx="4419600" cy="51847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Князь Дмитрий в ходе битвы сражался в составе Передового полка. Его не заметили, он обменялся доспехами со своим боярином Бренком.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После битвы князя долго не могли отыскать и даже решили, что он погиб. Но к счастью Дмитрий оказался только ранен ему оказали помощь и он вновь возгла-вил войска.</a:t>
            </a:r>
          </a:p>
        </p:txBody>
      </p:sp>
      <p:pic>
        <p:nvPicPr>
          <p:cNvPr id="154628" name="Picture 4" descr="3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00034" y="1285860"/>
            <a:ext cx="3405182" cy="4618006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154629" name="Text Box 5"/>
          <p:cNvSpPr txBox="1">
            <a:spLocks noChangeArrowheads="1"/>
          </p:cNvSpPr>
          <p:nvPr/>
        </p:nvSpPr>
        <p:spPr bwMode="auto">
          <a:xfrm>
            <a:off x="544513" y="6064250"/>
            <a:ext cx="3536950" cy="461963"/>
          </a:xfrm>
          <a:prstGeom prst="rect">
            <a:avLst/>
          </a:prstGeom>
          <a:noFill/>
          <a:ln w="762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Георгий Победоносец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7" y="214290"/>
            <a:ext cx="8286808" cy="107157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b="1" smtClean="0">
                <a:solidFill>
                  <a:schemeClr val="tx2">
                    <a:lumMod val="75000"/>
                  </a:schemeClr>
                </a:solidFill>
              </a:rPr>
              <a:t>   </a:t>
            </a:r>
            <a:r>
              <a:rPr lang="ru-RU" sz="6000" b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Куликовская  битва </a:t>
            </a:r>
            <a:endParaRPr lang="ru-RU" sz="6000" b="1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571625"/>
            <a:ext cx="4495800" cy="5072063"/>
          </a:xfrm>
          <a:ln w="76200"/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800" dirty="0"/>
              <a:t>Огромную роль в </a:t>
            </a:r>
            <a:r>
              <a:rPr lang="ru-RU" sz="2800" dirty="0" smtClean="0"/>
              <a:t>победе </a:t>
            </a:r>
            <a:r>
              <a:rPr lang="ru-RU" sz="2800" dirty="0"/>
              <a:t>над монголами сыграла русская </a:t>
            </a:r>
            <a:r>
              <a:rPr lang="ru-RU" sz="2800" dirty="0" smtClean="0"/>
              <a:t>церковь</a:t>
            </a:r>
            <a:r>
              <a:rPr lang="ru-RU" sz="2800" dirty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800" dirty="0"/>
              <a:t>Митрополит Алексий и Сергий Радонежский призывали Русь к объединению.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800" dirty="0"/>
              <a:t>Накануне битвы </a:t>
            </a:r>
            <a:r>
              <a:rPr lang="ru-RU" sz="2800" dirty="0" smtClean="0"/>
              <a:t>Сергий </a:t>
            </a:r>
            <a:r>
              <a:rPr lang="ru-RU" sz="2800" dirty="0"/>
              <a:t>благословил </a:t>
            </a:r>
            <a:r>
              <a:rPr lang="ru-RU" sz="2800" dirty="0" smtClean="0"/>
              <a:t>князя </a:t>
            </a:r>
            <a:r>
              <a:rPr lang="ru-RU" sz="2800" dirty="0"/>
              <a:t>и отправил с ним 2 </a:t>
            </a:r>
            <a:r>
              <a:rPr lang="ru-RU" sz="2800" dirty="0" smtClean="0"/>
              <a:t>монахов- </a:t>
            </a:r>
            <a:r>
              <a:rPr lang="ru-RU" sz="2800" dirty="0" err="1" smtClean="0"/>
              <a:t>Ослябю</a:t>
            </a:r>
            <a:r>
              <a:rPr lang="ru-RU" sz="2800" dirty="0" smtClean="0"/>
              <a:t> </a:t>
            </a:r>
            <a:r>
              <a:rPr lang="ru-RU" sz="2800" dirty="0"/>
              <a:t>и </a:t>
            </a:r>
            <a:r>
              <a:rPr lang="ru-RU" sz="2800" dirty="0" err="1"/>
              <a:t>Пересвета</a:t>
            </a:r>
            <a:r>
              <a:rPr lang="ru-RU" sz="2800" dirty="0"/>
              <a:t> </a:t>
            </a:r>
            <a:r>
              <a:rPr lang="ru-RU" sz="2800" dirty="0" smtClean="0"/>
              <a:t> ставших </a:t>
            </a:r>
            <a:r>
              <a:rPr lang="ru-RU" sz="2800" dirty="0"/>
              <a:t>героями Битвы . </a:t>
            </a:r>
          </a:p>
        </p:txBody>
      </p:sp>
      <p:pic>
        <p:nvPicPr>
          <p:cNvPr id="155652" name="Picture 4" descr="28"/>
          <p:cNvPicPr>
            <a:picLocks noChangeAspect="1" noChangeArrowheads="1"/>
          </p:cNvPicPr>
          <p:nvPr/>
        </p:nvPicPr>
        <p:blipFill>
          <a:blip r:embed="rId3" cstate="screen">
            <a:lum bright="12000"/>
          </a:blip>
          <a:srcRect/>
          <a:stretch>
            <a:fillRect/>
          </a:stretch>
        </p:blipFill>
        <p:spPr bwMode="auto">
          <a:xfrm>
            <a:off x="597514" y="1357298"/>
            <a:ext cx="3698261" cy="397352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684213" y="5478463"/>
            <a:ext cx="3424237" cy="1200150"/>
          </a:xfrm>
          <a:prstGeom prst="rect">
            <a:avLst/>
          </a:prstGeom>
          <a:noFill/>
          <a:ln w="762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/>
                </a:solidFill>
                <a:latin typeface="+mn-lt"/>
                <a:cs typeface="+mn-cs"/>
              </a:rPr>
              <a:t>     </a:t>
            </a:r>
            <a:r>
              <a:rPr lang="ru-RU" sz="2400" b="1" dirty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М.Нестеров.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Труды преподобного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             Сергия.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376238"/>
            <a:ext cx="8713817" cy="90962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Князь Дмитрий и церковь</a:t>
            </a:r>
            <a:endParaRPr lang="ru-RU" sz="4800" b="1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674" name="Picture 2" descr="29"/>
          <p:cNvPicPr>
            <a:picLocks noChangeAspect="1" noChangeArrowheads="1"/>
          </p:cNvPicPr>
          <p:nvPr/>
        </p:nvPicPr>
        <p:blipFill>
          <a:blip r:embed="rId3" cstate="screen">
            <a:lum bright="6000" contrast="12000"/>
          </a:blip>
          <a:srcRect/>
          <a:stretch>
            <a:fillRect/>
          </a:stretch>
        </p:blipFill>
        <p:spPr bwMode="auto">
          <a:xfrm>
            <a:off x="4067175" y="841375"/>
            <a:ext cx="4465638" cy="316388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566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57188" y="4214813"/>
            <a:ext cx="8482012" cy="2319337"/>
          </a:xfrm>
          <a:solidFill>
            <a:schemeClr val="tx2">
              <a:lumMod val="90000"/>
            </a:schemeClr>
          </a:solidFill>
          <a:ln w="76200">
            <a:solidFill>
              <a:schemeClr val="tx2"/>
            </a:solidFill>
          </a:ln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8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После поражения</a:t>
            </a:r>
            <a:r>
              <a:rPr lang="ru-RU" sz="28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, Мамай </a:t>
            </a:r>
            <a:r>
              <a:rPr lang="ru-RU" sz="28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по возвращении в </a:t>
            </a:r>
            <a:r>
              <a:rPr lang="ru-RU" sz="28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Орду </a:t>
            </a:r>
            <a:r>
              <a:rPr lang="ru-RU" sz="28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был убит и ханом стал </a:t>
            </a:r>
            <a:r>
              <a:rPr lang="ru-RU" sz="2800" dirty="0" err="1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Тохтамыш.В</a:t>
            </a:r>
            <a:r>
              <a:rPr lang="ru-RU" sz="28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1382 г. он с большим войском появился под </a:t>
            </a:r>
            <a:r>
              <a:rPr lang="ru-RU" sz="28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Москвой. Дмитрий уехал </a:t>
            </a:r>
            <a:r>
              <a:rPr lang="ru-RU" sz="28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на Север собирать войска 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8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Осада города затянулась и нижегородцы </a:t>
            </a:r>
            <a:r>
              <a:rPr lang="ru-RU" sz="28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пришедшие </a:t>
            </a:r>
            <a:r>
              <a:rPr lang="ru-RU" sz="28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с монголами пошли на обман.</a:t>
            </a:r>
          </a:p>
        </p:txBody>
      </p:sp>
      <p:sp>
        <p:nvSpPr>
          <p:cNvPr id="156677" name="Rectangle 5"/>
          <p:cNvSpPr>
            <a:spLocks noChangeArrowheads="1"/>
          </p:cNvSpPr>
          <p:nvPr/>
        </p:nvSpPr>
        <p:spPr bwMode="auto">
          <a:xfrm>
            <a:off x="357188" y="4214813"/>
            <a:ext cx="8501062" cy="2286000"/>
          </a:xfrm>
          <a:prstGeom prst="rect">
            <a:avLst/>
          </a:prstGeom>
          <a:solidFill>
            <a:schemeClr val="tx2">
              <a:lumMod val="90000"/>
            </a:schemeClr>
          </a:solidFill>
          <a:ln w="762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2"/>
                </a:solidFill>
                <a:cs typeface="+mn-cs"/>
              </a:rPr>
              <a:t>Они заявили, что москвичей не тронут ,завершат дело миром и горожане открыли ворота. Москва была сожжена.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2"/>
                </a:solidFill>
                <a:cs typeface="+mn-cs"/>
              </a:rPr>
              <a:t>Монголы отправили отряды по стране, но вскоре к Москве подошли Дмитрий и Владимир и </a:t>
            </a:r>
            <a:r>
              <a:rPr lang="ru-RU" sz="2400" dirty="0" err="1">
                <a:solidFill>
                  <a:schemeClr val="bg2"/>
                </a:solidFill>
                <a:cs typeface="+mn-cs"/>
              </a:rPr>
              <a:t>Тохтамыш</a:t>
            </a:r>
            <a:r>
              <a:rPr lang="ru-RU" sz="2400" dirty="0">
                <a:solidFill>
                  <a:schemeClr val="bg2"/>
                </a:solidFill>
                <a:cs typeface="+mn-cs"/>
              </a:rPr>
              <a:t> ушел восвояси.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85720" y="285728"/>
            <a:ext cx="3643338" cy="176687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       </a:t>
            </a:r>
            <a:r>
              <a:rPr lang="ru-RU" sz="4400" b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Aharoni" pitchFamily="2" charset="-79"/>
              </a:rPr>
              <a:t>Набег </a:t>
            </a:r>
            <a:r>
              <a:rPr lang="ru-RU" sz="4400" b="1" err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Aharoni" pitchFamily="2" charset="-79"/>
              </a:rPr>
              <a:t>Тохтамыша</a:t>
            </a:r>
            <a:endParaRPr lang="ru-RU" sz="4400" b="1">
              <a:solidFill>
                <a:schemeClr val="tx2">
                  <a:lumMod val="75000"/>
                </a:schemeClr>
              </a:solidFill>
              <a:latin typeface="Georgia" pitchFamily="18" charset="0"/>
              <a:cs typeface="Aharoni" pitchFamily="2" charset="-79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1500" y="2643188"/>
            <a:ext cx="3000375" cy="1057275"/>
          </a:xfrm>
          <a:prstGeom prst="roundRect">
            <a:avLst/>
          </a:prstGeom>
          <a:solidFill>
            <a:schemeClr val="tx2">
              <a:lumMod val="9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А.Васнецов . Оборона города от хана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Тохтамыша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6" grpId="0" build="p" animBg="1" autoUpdateAnimBg="0"/>
      <p:bldP spid="156677" grpId="0" build="p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           </a:t>
            </a:r>
            <a:r>
              <a:rPr lang="ru-RU" sz="7200" b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Закрепление </a:t>
            </a:r>
            <a:endParaRPr lang="ru-RU" sz="7200" b="1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20483" name="Прямоугольник 3"/>
          <p:cNvSpPr>
            <a:spLocks noChangeArrowheads="1"/>
          </p:cNvSpPr>
          <p:nvPr/>
        </p:nvSpPr>
        <p:spPr bwMode="auto">
          <a:xfrm>
            <a:off x="357188" y="2714625"/>
            <a:ext cx="8501062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sz="4000" b="1">
                <a:latin typeface="Constantia" pitchFamily="18" charset="0"/>
              </a:rPr>
              <a:t>Правильно ответив на вопросы кроссворда, вы сможете прочи-тать в выделенном столбце прозвище, которое получил князь Дмитрий за победу в этой  битве </a:t>
            </a:r>
          </a:p>
        </p:txBody>
      </p:sp>
      <p:pic>
        <p:nvPicPr>
          <p:cNvPr id="20484" name="Picture 4" descr="D:\Program_Files\Office\Clipart\homeanim\ag00317_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714375"/>
            <a:ext cx="9493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 b="1" smtClean="0">
                <a:solidFill>
                  <a:schemeClr val="tx2">
                    <a:lumMod val="75000"/>
                  </a:schemeClr>
                </a:solidFill>
              </a:rPr>
              <a:t>Решите  кроссворд </a:t>
            </a:r>
            <a:endParaRPr lang="ru-RU" sz="6600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29188" y="3071813"/>
            <a:ext cx="428625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29188" y="2214563"/>
            <a:ext cx="428625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929188" y="1785938"/>
            <a:ext cx="428625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929188" y="2643188"/>
            <a:ext cx="428625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072313" y="26431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643688" y="26431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786438" y="22145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357813" y="22145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786063" y="22145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214688" y="22145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500563" y="22145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071938" y="22145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643313" y="22145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929188" y="4357688"/>
            <a:ext cx="428625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929188" y="3929063"/>
            <a:ext cx="428625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929188" y="3500438"/>
            <a:ext cx="428625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3643313" y="26431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4500563" y="26431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3214688" y="26431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4071938" y="26431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5357813" y="26431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5786438" y="26431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6215063" y="26431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2786063" y="35004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bg1"/>
                </a:solidFill>
              </a:rPr>
              <a:t>5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214688" y="35004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5786438" y="30718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4500563" y="35004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7500938" y="26431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3214688" y="30718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bg1"/>
                </a:solidFill>
              </a:rPr>
              <a:t>4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3643313" y="30718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4500563" y="30718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4071938" y="30718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5357813" y="30718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643313" y="35004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4500563" y="43576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6215063" y="30718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4071938" y="35004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3214688" y="43576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3643313" y="43576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4071938" y="43576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7072313" y="39290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7500938" y="39290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6643688" y="39290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6215063" y="39290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5786438" y="39290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5357813" y="39290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4500563" y="39290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5786438" y="17859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5357813" y="17859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2786063" y="17859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3214688" y="17859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3643313" y="17859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4071938" y="17859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4500563" y="17859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428625" y="4929188"/>
            <a:ext cx="3714750" cy="1285875"/>
          </a:xfrm>
          <a:prstGeom prst="roundRect">
            <a:avLst/>
          </a:prstGeom>
          <a:solidFill>
            <a:schemeClr val="tx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bg1"/>
                </a:solidFill>
              </a:rPr>
              <a:t>       Сражение произошло  </a:t>
            </a:r>
            <a:r>
              <a:rPr lang="ru-RU" sz="2800" dirty="0">
                <a:solidFill>
                  <a:schemeClr val="bg1"/>
                </a:solidFill>
              </a:rPr>
              <a:t>на реке 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07157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 b="1" smtClean="0">
                <a:solidFill>
                  <a:schemeClr val="tx2">
                    <a:lumMod val="75000"/>
                  </a:schemeClr>
                </a:solidFill>
              </a:rPr>
              <a:t>Решите  кроссворд </a:t>
            </a:r>
            <a:endParaRPr lang="ru-RU" sz="6600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29188" y="2928938"/>
            <a:ext cx="428625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29188" y="2071688"/>
            <a:ext cx="428625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929188" y="1643063"/>
            <a:ext cx="428625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tx1"/>
                </a:solidFill>
              </a:rPr>
              <a:t>д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29188" y="2500313"/>
            <a:ext cx="428625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072313" y="25003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643688" y="25003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786438" y="20716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357813" y="20716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786063" y="20716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214688" y="20716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500563" y="20716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071938" y="20716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643313" y="20716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929188" y="4214813"/>
            <a:ext cx="428625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929188" y="3786188"/>
            <a:ext cx="428625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929188" y="3357563"/>
            <a:ext cx="428625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00063" y="4857750"/>
            <a:ext cx="3429000" cy="1500188"/>
          </a:xfrm>
          <a:prstGeom prst="roundRect">
            <a:avLst/>
          </a:prstGeom>
          <a:solidFill>
            <a:schemeClr val="tx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bg1"/>
                </a:solidFill>
              </a:rPr>
              <a:t>Поле на котором состоялась битва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3643313" y="25003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4500563" y="25003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3214688" y="25003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4071938" y="25003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5357813" y="25003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5786438" y="25003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6215063" y="25003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2786063" y="33575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bg1"/>
                </a:solidFill>
              </a:rPr>
              <a:t>5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214688" y="33575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5786438" y="29289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4500563" y="33575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7500938" y="25003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3214688" y="29289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bg1"/>
                </a:solidFill>
              </a:rPr>
              <a:t>4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3643313" y="29289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4500563" y="29289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4071938" y="29289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5357813" y="29289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643313" y="33575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4500563" y="42148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6215063" y="29289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4071938" y="33575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3214688" y="42148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3643313" y="42148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4071938" y="42148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7072313" y="37861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7500938" y="37861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6643688" y="37861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6215063" y="37861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5786438" y="37861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5357813" y="37861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4500563" y="37861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5786438" y="16430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а</a:t>
            </a:r>
          </a:p>
        </p:txBody>
      </p:sp>
      <p:sp>
        <p:nvSpPr>
          <p:cNvPr id="79" name="Прямоугольник 78"/>
          <p:cNvSpPr/>
          <p:nvPr/>
        </p:nvSpPr>
        <p:spPr>
          <a:xfrm>
            <a:off x="5357813" y="16430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в</a:t>
            </a:r>
          </a:p>
        </p:txBody>
      </p:sp>
      <p:sp>
        <p:nvSpPr>
          <p:cNvPr id="80" name="Прямоугольник 79"/>
          <p:cNvSpPr/>
          <p:nvPr/>
        </p:nvSpPr>
        <p:spPr>
          <a:xfrm>
            <a:off x="2786063" y="16430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н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3214688" y="16430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е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3643313" y="16430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bg1"/>
                </a:solidFill>
              </a:rPr>
              <a:t>п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4071938" y="16430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bg1"/>
                </a:solidFill>
              </a:rPr>
              <a:t>р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4500563" y="16430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 b="1" smtClean="0">
                <a:solidFill>
                  <a:schemeClr val="tx2">
                    <a:lumMod val="75000"/>
                  </a:schemeClr>
                </a:solidFill>
              </a:rPr>
              <a:t>Решите  кроссворд </a:t>
            </a:r>
            <a:endParaRPr lang="ru-RU" sz="6600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625" y="2643188"/>
            <a:ext cx="428625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625" y="1785938"/>
            <a:ext cx="428625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00625" y="1357313"/>
            <a:ext cx="428625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tx1"/>
                </a:solidFill>
              </a:rPr>
              <a:t>д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625" y="2214563"/>
            <a:ext cx="428625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143750" y="22145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715125" y="22145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857875" y="17859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о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429250" y="17859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в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857500" y="17859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к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286125" y="17859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у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17859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к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143375" y="17859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714750" y="17859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000625" y="3929063"/>
            <a:ext cx="428625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000625" y="3500438"/>
            <a:ext cx="428625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000625" y="3071813"/>
            <a:ext cx="428625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57188" y="4857750"/>
            <a:ext cx="5000625" cy="1285875"/>
          </a:xfrm>
          <a:prstGeom prst="roundRect">
            <a:avLst/>
          </a:prstGeom>
          <a:solidFill>
            <a:schemeClr val="tx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</a:rPr>
              <a:t>Князя Дмитрия благословил на битву настоятель Троице – Сергиева монастыря 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3714750" y="22145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4572000" y="22145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3286125" y="22145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4143375" y="22145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5429250" y="22145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5857875" y="22145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6286500" y="22145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2857500" y="30718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bg1"/>
                </a:solidFill>
              </a:rPr>
              <a:t>5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286125" y="30718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5857875" y="26431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4572000" y="30718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7572375" y="22145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3286125" y="26431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bg1"/>
                </a:solidFill>
              </a:rPr>
              <a:t>4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3714750" y="26431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4572000" y="26431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4143375" y="26431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5429250" y="26431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714750" y="30718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4572000" y="39290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6286500" y="26431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4143375" y="30718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3714750" y="39290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4143375" y="39290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7143750" y="35004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7572375" y="35004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6715125" y="35004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6286500" y="35004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5857875" y="35004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5429250" y="35004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4572000" y="35004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5857875" y="13573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а</a:t>
            </a:r>
          </a:p>
        </p:txBody>
      </p:sp>
      <p:sp>
        <p:nvSpPr>
          <p:cNvPr id="79" name="Прямоугольник 78"/>
          <p:cNvSpPr/>
          <p:nvPr/>
        </p:nvSpPr>
        <p:spPr>
          <a:xfrm>
            <a:off x="5429250" y="13573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в</a:t>
            </a:r>
          </a:p>
        </p:txBody>
      </p:sp>
      <p:sp>
        <p:nvSpPr>
          <p:cNvPr id="80" name="Прямоугольник 79"/>
          <p:cNvSpPr/>
          <p:nvPr/>
        </p:nvSpPr>
        <p:spPr>
          <a:xfrm>
            <a:off x="2857500" y="13573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н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3286125" y="13573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е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3714750" y="13573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bg1"/>
                </a:solidFill>
              </a:rPr>
              <a:t>п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4143375" y="13573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bg1"/>
                </a:solidFill>
              </a:rPr>
              <a:t>р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4572000" y="13573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 b="1" smtClean="0">
                <a:solidFill>
                  <a:schemeClr val="tx2">
                    <a:lumMod val="75000"/>
                  </a:schemeClr>
                </a:solidFill>
              </a:rPr>
              <a:t>Решите  кроссворд </a:t>
            </a:r>
            <a:endParaRPr lang="ru-RU" sz="6600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625" y="2643188"/>
            <a:ext cx="428625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625" y="1785938"/>
            <a:ext cx="428625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00625" y="1357313"/>
            <a:ext cx="428625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tx1"/>
                </a:solidFill>
              </a:rPr>
              <a:t>д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625" y="2214563"/>
            <a:ext cx="428625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/>
              <a:t>н</a:t>
            </a:r>
            <a:endParaRPr lang="ru-RU" sz="28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143750" y="22145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715125" y="22145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к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857875" y="17859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о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429250" y="17859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в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857500" y="17859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к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286125" y="17859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у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17859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к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143375" y="17859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714750" y="17859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000625" y="3929063"/>
            <a:ext cx="428625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000625" y="3500438"/>
            <a:ext cx="428625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000625" y="3071813"/>
            <a:ext cx="428625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28625" y="4572000"/>
            <a:ext cx="5000625" cy="1571625"/>
          </a:xfrm>
          <a:prstGeom prst="roundRect">
            <a:avLst/>
          </a:prstGeom>
          <a:solidFill>
            <a:schemeClr val="tx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bg1"/>
                </a:solidFill>
              </a:rPr>
              <a:t>По преданию бой начался с поединка богатырей – </a:t>
            </a:r>
            <a:r>
              <a:rPr lang="ru-RU" sz="2800" dirty="0" err="1">
                <a:solidFill>
                  <a:schemeClr val="bg1"/>
                </a:solidFill>
              </a:rPr>
              <a:t>Челубея</a:t>
            </a:r>
            <a:r>
              <a:rPr lang="ru-RU" sz="2800" dirty="0">
                <a:solidFill>
                  <a:schemeClr val="bg1"/>
                </a:solidFill>
              </a:rPr>
              <a:t> и ……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3714750" y="22145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а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4572000" y="22145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о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3286125" y="22145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р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4143375" y="22145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bg1"/>
                </a:solidFill>
              </a:rPr>
              <a:t>д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429250" y="22145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е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5857875" y="22145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ж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6286500" y="22145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с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2857500" y="30718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bg1"/>
                </a:solidFill>
              </a:rPr>
              <a:t>5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286125" y="30718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5857875" y="26431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4572000" y="30718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7572375" y="22145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bg1"/>
                </a:solidFill>
              </a:rPr>
              <a:t>й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286125" y="26431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bg1"/>
                </a:solidFill>
              </a:rPr>
              <a:t>4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3714750" y="26431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4572000" y="26431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4143375" y="26431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5429250" y="26431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714750" y="30718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4572000" y="39290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6286500" y="26431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4143375" y="30718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3286125" y="39290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3714750" y="39290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4143375" y="39290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7143750" y="35004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7572375" y="35004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6715125" y="35004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6286500" y="35004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5857875" y="35004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5429250" y="35004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4572000" y="35004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5857875" y="13573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а</a:t>
            </a:r>
          </a:p>
        </p:txBody>
      </p:sp>
      <p:sp>
        <p:nvSpPr>
          <p:cNvPr id="79" name="Прямоугольник 78"/>
          <p:cNvSpPr/>
          <p:nvPr/>
        </p:nvSpPr>
        <p:spPr>
          <a:xfrm>
            <a:off x="5429250" y="13573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в</a:t>
            </a:r>
          </a:p>
        </p:txBody>
      </p:sp>
      <p:sp>
        <p:nvSpPr>
          <p:cNvPr id="80" name="Прямоугольник 79"/>
          <p:cNvSpPr/>
          <p:nvPr/>
        </p:nvSpPr>
        <p:spPr>
          <a:xfrm>
            <a:off x="2857500" y="13573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н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3286125" y="13573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е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3714750" y="13573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bg1"/>
                </a:solidFill>
              </a:rPr>
              <a:t>п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4143375" y="13573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bg1"/>
                </a:solidFill>
              </a:rPr>
              <a:t>р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4572000" y="13573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smtClean="0">
                <a:solidFill>
                  <a:schemeClr val="tx2">
                    <a:lumMod val="75000"/>
                  </a:schemeClr>
                </a:solidFill>
              </a:rPr>
              <a:t>                   </a:t>
            </a:r>
            <a:r>
              <a:rPr lang="ru-RU" sz="7200" b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План  урока </a:t>
            </a:r>
            <a:endParaRPr lang="ru-RU" sz="7200" b="1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714500"/>
            <a:ext cx="8186738" cy="43815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400" smtClean="0"/>
              <a:t>1.Московское княжество перед Куликовской битвой. </a:t>
            </a:r>
          </a:p>
          <a:p>
            <a:pPr eaLnBrk="1" hangingPunct="1">
              <a:buFontTx/>
              <a:buNone/>
            </a:pPr>
            <a:r>
              <a:rPr lang="ru-RU" sz="4400" smtClean="0"/>
              <a:t>2.Куликовская битва.</a:t>
            </a:r>
          </a:p>
          <a:p>
            <a:pPr eaLnBrk="1" hangingPunct="1">
              <a:buFontTx/>
              <a:buNone/>
            </a:pPr>
            <a:r>
              <a:rPr lang="ru-RU" sz="4400" smtClean="0"/>
              <a:t>3.Дмитрий Донской и церковь.</a:t>
            </a:r>
          </a:p>
          <a:p>
            <a:pPr eaLnBrk="1" hangingPunct="1">
              <a:buFontTx/>
              <a:buNone/>
            </a:pPr>
            <a:r>
              <a:rPr lang="ru-RU" sz="4400" smtClean="0"/>
              <a:t>4.Набег Тохтамыша.</a:t>
            </a:r>
          </a:p>
          <a:p>
            <a:pPr eaLnBrk="1" hangingPunct="1"/>
            <a:endParaRPr lang="ru-RU" sz="440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 b="1" smtClean="0">
                <a:solidFill>
                  <a:schemeClr val="tx2">
                    <a:lumMod val="75000"/>
                  </a:schemeClr>
                </a:solidFill>
              </a:rPr>
              <a:t>Решите  кроссворд </a:t>
            </a:r>
            <a:endParaRPr lang="ru-RU" sz="6600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625" y="2643188"/>
            <a:ext cx="428625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с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00625" y="1785938"/>
            <a:ext cx="428625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00625" y="1357313"/>
            <a:ext cx="428625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tx1"/>
                </a:solidFill>
              </a:rPr>
              <a:t>д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625" y="2214563"/>
            <a:ext cx="428625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/>
              <a:t>н</a:t>
            </a:r>
            <a:endParaRPr lang="ru-RU" sz="28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143750" y="22145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715125" y="22145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к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857875" y="17859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о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429250" y="17859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в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857500" y="17859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к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286125" y="17859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у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17859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к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143375" y="17859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714750" y="17859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000625" y="3929063"/>
            <a:ext cx="428625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000625" y="3500438"/>
            <a:ext cx="428625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000625" y="3071813"/>
            <a:ext cx="428625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28625" y="4643438"/>
            <a:ext cx="4500563" cy="1571625"/>
          </a:xfrm>
          <a:prstGeom prst="roundRect">
            <a:avLst/>
          </a:prstGeom>
          <a:solidFill>
            <a:schemeClr val="tx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bg1"/>
                </a:solidFill>
              </a:rPr>
              <a:t>Засадным  полком  руководил 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3714750" y="22145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а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4572000" y="22145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о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3286125" y="22145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р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4143375" y="22145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bg1"/>
                </a:solidFill>
              </a:rPr>
              <a:t>д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429250" y="22145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е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5857875" y="22145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ж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6286500" y="22145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с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2857500" y="30718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bg1"/>
                </a:solidFill>
              </a:rPr>
              <a:t>5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286125" y="30718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5857875" y="26431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е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4572000" y="30718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7572375" y="22145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bg1"/>
                </a:solidFill>
              </a:rPr>
              <a:t>й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286125" y="26431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bg1"/>
                </a:solidFill>
              </a:rPr>
              <a:t>п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3714750" y="26431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е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4572000" y="26431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е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4143375" y="26431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bg1"/>
                </a:solidFill>
              </a:rPr>
              <a:t>р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5429250" y="26431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в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3714750" y="30718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4572000" y="39290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6286500" y="26431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т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4143375" y="30718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3286125" y="39290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3714750" y="39290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4143375" y="39290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7143750" y="35004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7572375" y="35004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6715125" y="35004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6286500" y="35004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5857875" y="35004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5429250" y="35004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4572000" y="35004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5857875" y="13573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а</a:t>
            </a:r>
          </a:p>
        </p:txBody>
      </p:sp>
      <p:sp>
        <p:nvSpPr>
          <p:cNvPr id="79" name="Прямоугольник 78"/>
          <p:cNvSpPr/>
          <p:nvPr/>
        </p:nvSpPr>
        <p:spPr>
          <a:xfrm>
            <a:off x="5429250" y="13573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в</a:t>
            </a:r>
          </a:p>
        </p:txBody>
      </p:sp>
      <p:sp>
        <p:nvSpPr>
          <p:cNvPr id="80" name="Прямоугольник 79"/>
          <p:cNvSpPr/>
          <p:nvPr/>
        </p:nvSpPr>
        <p:spPr>
          <a:xfrm>
            <a:off x="2857500" y="13573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н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3286125" y="13573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е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3714750" y="13573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bg1"/>
                </a:solidFill>
              </a:rPr>
              <a:t>п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4143375" y="13573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bg1"/>
                </a:solidFill>
              </a:rPr>
              <a:t>р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4572000" y="13573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 b="1" smtClean="0">
                <a:solidFill>
                  <a:schemeClr val="tx2">
                    <a:lumMod val="75000"/>
                  </a:schemeClr>
                </a:solidFill>
              </a:rPr>
              <a:t>Решите  кроссворд </a:t>
            </a:r>
            <a:endParaRPr lang="ru-RU" sz="6600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625" y="2643188"/>
            <a:ext cx="428625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с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00625" y="1785938"/>
            <a:ext cx="428625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00625" y="1357313"/>
            <a:ext cx="428625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tx1"/>
                </a:solidFill>
              </a:rPr>
              <a:t>д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625" y="2214563"/>
            <a:ext cx="428625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/>
              <a:t>н</a:t>
            </a:r>
            <a:endParaRPr lang="ru-RU" sz="28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143750" y="22145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715125" y="22145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к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857875" y="17859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о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429250" y="17859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в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857500" y="17859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к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286125" y="17859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у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17859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к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143375" y="17859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714750" y="17859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000625" y="3929063"/>
            <a:ext cx="428625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000625" y="3500438"/>
            <a:ext cx="428625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о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000625" y="3071813"/>
            <a:ext cx="428625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к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00063" y="4714875"/>
            <a:ext cx="4500562" cy="1571625"/>
          </a:xfrm>
          <a:prstGeom prst="roundRect">
            <a:avLst/>
          </a:prstGeom>
          <a:solidFill>
            <a:schemeClr val="tx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bg1"/>
                </a:solidFill>
              </a:rPr>
              <a:t>Монгольские войска в битве  возглавил 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3714750" y="22145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а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4572000" y="22145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о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3286125" y="22145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р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4143375" y="22145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bg1"/>
                </a:solidFill>
              </a:rPr>
              <a:t>д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429250" y="22145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е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5857875" y="22145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ж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6286500" y="22145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с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2857500" y="30718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bg1"/>
                </a:solidFill>
              </a:rPr>
              <a:t>б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286125" y="30718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о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5857875" y="26431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е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4572000" y="30718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о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7572375" y="22145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bg1"/>
                </a:solidFill>
              </a:rPr>
              <a:t>й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286125" y="26431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bg1"/>
                </a:solidFill>
              </a:rPr>
              <a:t>п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3714750" y="26431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е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4572000" y="26431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е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4143375" y="26431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bg1"/>
                </a:solidFill>
              </a:rPr>
              <a:t>р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5429250" y="26431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в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3714750" y="30718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б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4572000" y="39290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6286500" y="264318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т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4143375" y="30718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bg1"/>
                </a:solidFill>
              </a:rPr>
              <a:t>р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3286125" y="39290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3714750" y="39290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4143375" y="392906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7143750" y="35004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bg1"/>
                </a:solidFill>
              </a:rPr>
              <a:t>ы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7572375" y="35004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bg1"/>
                </a:solidFill>
              </a:rPr>
              <a:t>ш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6715125" y="35004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м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6286500" y="35004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а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5857875" y="35004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т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5429250" y="35004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bg1"/>
                </a:solidFill>
              </a:rPr>
              <a:t>х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4572000" y="3500438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т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5857875" y="13573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а</a:t>
            </a:r>
          </a:p>
        </p:txBody>
      </p:sp>
      <p:sp>
        <p:nvSpPr>
          <p:cNvPr id="79" name="Прямоугольник 78"/>
          <p:cNvSpPr/>
          <p:nvPr/>
        </p:nvSpPr>
        <p:spPr>
          <a:xfrm>
            <a:off x="5429250" y="13573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в</a:t>
            </a:r>
          </a:p>
        </p:txBody>
      </p:sp>
      <p:sp>
        <p:nvSpPr>
          <p:cNvPr id="80" name="Прямоугольник 79"/>
          <p:cNvSpPr/>
          <p:nvPr/>
        </p:nvSpPr>
        <p:spPr>
          <a:xfrm>
            <a:off x="2857500" y="13573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н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3286125" y="13573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е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3714750" y="13573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bg1"/>
                </a:solidFill>
              </a:rPr>
              <a:t>п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4143375" y="13573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bg1"/>
                </a:solidFill>
              </a:rPr>
              <a:t>р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4572000" y="1357313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 b="1" smtClean="0">
                <a:solidFill>
                  <a:schemeClr val="tx2">
                    <a:lumMod val="75000"/>
                  </a:schemeClr>
                </a:solidFill>
              </a:rPr>
              <a:t>Решите  кроссворд </a:t>
            </a:r>
            <a:endParaRPr lang="ru-RU" sz="6600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29125" y="3429000"/>
            <a:ext cx="428625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с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29125" y="2571750"/>
            <a:ext cx="428625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429125" y="2143125"/>
            <a:ext cx="428625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tx1"/>
                </a:solidFill>
              </a:rPr>
              <a:t>д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29125" y="3000375"/>
            <a:ext cx="428625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/>
              <a:t>н</a:t>
            </a:r>
            <a:endParaRPr lang="ru-RU" sz="28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572250" y="3000375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143625" y="3000375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к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286375" y="2571750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о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857750" y="2571750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в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286000" y="2571750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к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714625" y="2571750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у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000500" y="2571750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к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571875" y="2571750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143250" y="2571750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429125" y="4714875"/>
            <a:ext cx="428625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/>
              <a:t>й</a:t>
            </a:r>
            <a:endParaRPr lang="ru-RU" sz="28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429125" y="4286250"/>
            <a:ext cx="428625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о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429125" y="3857625"/>
            <a:ext cx="428625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к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3143250" y="3000375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а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4000500" y="3000375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о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2714625" y="3000375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р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3571875" y="3000375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bg1"/>
                </a:solidFill>
              </a:rPr>
              <a:t>д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857750" y="3000375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е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5286375" y="3000375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ж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5715000" y="3000375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с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2286000" y="3857625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bg1"/>
                </a:solidFill>
              </a:rPr>
              <a:t>б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714625" y="3857625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о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5286375" y="3429000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е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4000500" y="3857625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о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7000875" y="3000375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bg1"/>
                </a:solidFill>
              </a:rPr>
              <a:t>й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714625" y="3429000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bg1"/>
                </a:solidFill>
              </a:rPr>
              <a:t>п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3143250" y="3429000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е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4000500" y="3429000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е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3571875" y="3429000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bg1"/>
                </a:solidFill>
              </a:rPr>
              <a:t>р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857750" y="3429000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в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3143250" y="3857625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б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4000500" y="4714875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а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5715000" y="3429000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т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3571875" y="3857625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bg1"/>
                </a:solidFill>
              </a:rPr>
              <a:t>р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2714625" y="4714875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м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3143250" y="4714875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а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3571875" y="4714875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м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6572250" y="4286250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bg1"/>
                </a:solidFill>
              </a:rPr>
              <a:t>ы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7000875" y="4286250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bg1"/>
                </a:solidFill>
              </a:rPr>
              <a:t>ш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6143625" y="4286250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м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5715000" y="4286250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а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5286375" y="4286250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т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4857750" y="4286250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bg1"/>
                </a:solidFill>
              </a:rPr>
              <a:t>х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4000500" y="4286250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т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5286375" y="2143125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а</a:t>
            </a:r>
          </a:p>
        </p:txBody>
      </p:sp>
      <p:sp>
        <p:nvSpPr>
          <p:cNvPr id="79" name="Прямоугольник 78"/>
          <p:cNvSpPr/>
          <p:nvPr/>
        </p:nvSpPr>
        <p:spPr>
          <a:xfrm>
            <a:off x="4857750" y="2143125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в</a:t>
            </a:r>
          </a:p>
        </p:txBody>
      </p:sp>
      <p:sp>
        <p:nvSpPr>
          <p:cNvPr id="80" name="Прямоугольник 79"/>
          <p:cNvSpPr/>
          <p:nvPr/>
        </p:nvSpPr>
        <p:spPr>
          <a:xfrm>
            <a:off x="2286000" y="2143125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н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2714625" y="2143125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е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3143250" y="2143125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bg1"/>
                </a:solidFill>
              </a:rPr>
              <a:t>п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3571875" y="2143125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bg1"/>
                </a:solidFill>
              </a:rPr>
              <a:t>р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4000500" y="2143125"/>
            <a:ext cx="428625" cy="428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2500313"/>
            <a:ext cx="8229600" cy="364331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5400" dirty="0" smtClean="0">
                <a:solidFill>
                  <a:schemeClr val="tx1">
                    <a:lumMod val="95000"/>
                  </a:schemeClr>
                </a:solidFill>
              </a:rPr>
              <a:t>Что позволило Дмитрию Донскому одержать победу над монголами?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5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 b="1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6600" b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Задание  на   урок</a:t>
            </a:r>
            <a:endParaRPr lang="ru-RU" sz="6600" b="1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714500"/>
            <a:ext cx="8229600" cy="4429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5400" dirty="0" smtClean="0">
                <a:solidFill>
                  <a:schemeClr val="tx1">
                    <a:lumMod val="95000"/>
                  </a:schemeClr>
                </a:solidFill>
              </a:rPr>
              <a:t>Что позволило Дмитрию Донскому одержать победу над монголами?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5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 b="1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6600" b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Задание  на   урок</a:t>
            </a:r>
            <a:endParaRPr lang="ru-RU" sz="6600" b="1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advTm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35732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/>
              <a:t> </a:t>
            </a:r>
            <a:r>
              <a:rPr lang="ru-RU" sz="4900" b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Московское княжество перед Куликовской битвой </a:t>
            </a:r>
            <a:endParaRPr lang="ru-RU" sz="4900" b="1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pic>
        <p:nvPicPr>
          <p:cNvPr id="4" name="Picture 7" descr="31"/>
          <p:cNvPicPr>
            <a:picLocks noChangeAspect="1" noChangeArrowheads="1"/>
          </p:cNvPicPr>
          <p:nvPr/>
        </p:nvPicPr>
        <p:blipFill>
          <a:blip r:embed="rId3" cstate="screen">
            <a:lum bright="6000"/>
          </a:blip>
          <a:srcRect/>
          <a:stretch>
            <a:fillRect/>
          </a:stretch>
        </p:blipFill>
        <p:spPr bwMode="auto">
          <a:xfrm>
            <a:off x="3857625" y="1643063"/>
            <a:ext cx="4784725" cy="2497137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428625" y="2357438"/>
            <a:ext cx="3214688" cy="1214437"/>
          </a:xfrm>
          <a:prstGeom prst="roundRect">
            <a:avLst/>
          </a:prstGeom>
          <a:solidFill>
            <a:schemeClr val="tx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993300"/>
                </a:solidFill>
              </a:rPr>
              <a:t> </a:t>
            </a:r>
            <a:r>
              <a:rPr lang="ru-RU" sz="2400" dirty="0">
                <a:solidFill>
                  <a:srgbClr val="993300"/>
                </a:solidFill>
              </a:rPr>
              <a:t>У.Бубнов. Утро на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993300"/>
                </a:solidFill>
              </a:rPr>
              <a:t>Куликовом  поле.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idx="1"/>
          </p:nvPr>
        </p:nvSpPr>
        <p:spPr>
          <a:xfrm>
            <a:off x="500063" y="4429125"/>
            <a:ext cx="8358187" cy="2071688"/>
          </a:xfrm>
          <a:solidFill>
            <a:schemeClr val="tx2">
              <a:lumMod val="90000"/>
            </a:schemeClr>
          </a:solidFill>
          <a:ln w="76200">
            <a:solidFill>
              <a:schemeClr val="tx1"/>
            </a:solidFill>
          </a:ln>
        </p:spPr>
        <p:txBody>
          <a:bodyPr lIns="92075" tIns="46038" rIns="92075" bIns="46038">
            <a:normAutofit fontScale="85000" lnSpcReduction="10000"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bg2"/>
                </a:solidFill>
                <a:latin typeface="Arial" charset="0"/>
              </a:rPr>
              <a:t>    В </a:t>
            </a:r>
            <a:r>
              <a:rPr lang="ru-RU" sz="2800" dirty="0">
                <a:solidFill>
                  <a:schemeClr val="bg2"/>
                </a:solidFill>
                <a:latin typeface="Arial" charset="0"/>
              </a:rPr>
              <a:t>августе 1380 г. под стягами Дмитрия </a:t>
            </a:r>
            <a:r>
              <a:rPr lang="ru-RU" sz="2800" dirty="0" smtClean="0">
                <a:solidFill>
                  <a:schemeClr val="bg2"/>
                </a:solidFill>
                <a:latin typeface="Arial" charset="0"/>
              </a:rPr>
              <a:t>собрались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bg2"/>
                </a:solidFill>
                <a:latin typeface="Arial" charset="0"/>
              </a:rPr>
              <a:t>почти </a:t>
            </a:r>
            <a:r>
              <a:rPr lang="ru-RU" sz="2800" dirty="0">
                <a:solidFill>
                  <a:schemeClr val="bg2"/>
                </a:solidFill>
                <a:latin typeface="Arial" charset="0"/>
              </a:rPr>
              <a:t>150 тысяч человек во главе с Дмитрием </a:t>
            </a:r>
            <a:r>
              <a:rPr lang="ru-RU" sz="2800" dirty="0" smtClean="0">
                <a:solidFill>
                  <a:schemeClr val="bg2"/>
                </a:solidFill>
                <a:latin typeface="Arial" charset="0"/>
              </a:rPr>
              <a:t>и </a:t>
            </a:r>
            <a:r>
              <a:rPr lang="ru-RU" sz="2800" dirty="0" err="1" smtClean="0">
                <a:solidFill>
                  <a:schemeClr val="bg2"/>
                </a:solidFill>
                <a:latin typeface="Arial" charset="0"/>
              </a:rPr>
              <a:t>Влади</a:t>
            </a:r>
            <a:r>
              <a:rPr lang="ru-RU" sz="2800" dirty="0" smtClean="0">
                <a:solidFill>
                  <a:schemeClr val="bg2"/>
                </a:solidFill>
                <a:latin typeface="Arial" charset="0"/>
              </a:rPr>
              <a:t>-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bg2"/>
                </a:solidFill>
                <a:latin typeface="Arial" charset="0"/>
              </a:rPr>
              <a:t>миром </a:t>
            </a:r>
            <a:r>
              <a:rPr lang="ru-RU" sz="2800" dirty="0">
                <a:solidFill>
                  <a:schemeClr val="bg2"/>
                </a:solidFill>
                <a:latin typeface="Arial" charset="0"/>
              </a:rPr>
              <a:t>Серпуховским.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bg2"/>
                </a:solidFill>
                <a:latin typeface="Arial" charset="0"/>
              </a:rPr>
              <a:t>    Русское войско </a:t>
            </a:r>
            <a:r>
              <a:rPr lang="ru-RU" sz="2800" dirty="0">
                <a:solidFill>
                  <a:schemeClr val="bg2"/>
                </a:solidFill>
                <a:latin typeface="Arial" charset="0"/>
              </a:rPr>
              <a:t>испугало литовцев и </a:t>
            </a:r>
            <a:r>
              <a:rPr lang="ru-RU" sz="2800" dirty="0" smtClean="0">
                <a:solidFill>
                  <a:schemeClr val="bg2"/>
                </a:solidFill>
                <a:latin typeface="Arial" charset="0"/>
              </a:rPr>
              <a:t>те отступили . 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bg2"/>
                </a:solidFill>
                <a:latin typeface="Arial" charset="0"/>
              </a:rPr>
              <a:t>Рязанцы тоже </a:t>
            </a:r>
            <a:r>
              <a:rPr lang="ru-RU" sz="2800" dirty="0">
                <a:solidFill>
                  <a:schemeClr val="bg2"/>
                </a:solidFill>
                <a:latin typeface="Arial" charset="0"/>
              </a:rPr>
              <a:t>не спешили.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28596" y="1142985"/>
            <a:ext cx="4068792" cy="857256"/>
          </a:xfr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</a:t>
            </a:r>
            <a:r>
              <a:rPr lang="ru-RU" sz="2800" b="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Князь Дмитрий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b="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осматривает поле боя.</a:t>
            </a:r>
            <a:endParaRPr lang="ru-RU" sz="2800" b="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2">
                  <a:lumMod val="9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9788" y="2201863"/>
            <a:ext cx="4038600" cy="3913187"/>
          </a:xfrm>
        </p:spPr>
        <p:txBody>
          <a:bodyPr>
            <a:normAutofit fontScale="92500" lnSpcReduction="1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400" dirty="0" smtClean="0"/>
              <a:t>Соперники встретились  на</a:t>
            </a:r>
          </a:p>
          <a:p>
            <a:pPr marL="274320" indent="-274320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400" dirty="0" err="1" smtClean="0"/>
              <a:t>р.Непрядва</a:t>
            </a:r>
            <a:r>
              <a:rPr lang="ru-RU" sz="2400" dirty="0" smtClean="0"/>
              <a:t>(приток Дона).По </a:t>
            </a:r>
          </a:p>
          <a:p>
            <a:pPr marL="274320" indent="-274320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400" dirty="0" smtClean="0"/>
              <a:t>настоянию князя русское </a:t>
            </a:r>
          </a:p>
          <a:p>
            <a:pPr marL="274320" indent="-274320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400" dirty="0" smtClean="0"/>
              <a:t>войско форсировало Дон, что </a:t>
            </a:r>
          </a:p>
          <a:p>
            <a:pPr marL="274320" indent="-274320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400" dirty="0" smtClean="0"/>
              <a:t>бы отрезать себе пути к </a:t>
            </a:r>
          </a:p>
          <a:p>
            <a:pPr marL="274320" indent="-274320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400" dirty="0" smtClean="0"/>
              <a:t>отступлению.</a:t>
            </a:r>
          </a:p>
          <a:p>
            <a:pPr marL="274320" indent="-274320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400" dirty="0" smtClean="0"/>
              <a:t>Дмитрий стал строить войска</a:t>
            </a:r>
          </a:p>
          <a:p>
            <a:pPr marL="274320" indent="-274320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400" dirty="0" smtClean="0"/>
              <a:t> таким образом, чтобы не дать</a:t>
            </a:r>
          </a:p>
          <a:p>
            <a:pPr marL="274320" indent="-274320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400" dirty="0" smtClean="0"/>
              <a:t>монголам использовать свою </a:t>
            </a:r>
          </a:p>
          <a:p>
            <a:pPr marL="274320" indent="-274320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400" dirty="0" smtClean="0"/>
              <a:t>грозную конницу.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36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 b="1" dirty="0" smtClean="0">
                <a:solidFill>
                  <a:schemeClr val="tx2">
                    <a:lumMod val="75000"/>
                  </a:schemeClr>
                </a:solidFill>
              </a:rPr>
              <a:t>Куликовская битва</a:t>
            </a:r>
            <a:endParaRPr lang="ru-RU" sz="6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" name="Picture 5" descr="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00034" y="2428868"/>
            <a:ext cx="3929090" cy="4095779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6" descr="Рисунок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41317" name="Rectangle 5"/>
          <p:cNvSpPr>
            <a:spLocks noChangeArrowheads="1"/>
          </p:cNvSpPr>
          <p:nvPr/>
        </p:nvSpPr>
        <p:spPr bwMode="auto">
          <a:xfrm rot="-2005067">
            <a:off x="3733800" y="4648200"/>
            <a:ext cx="914400" cy="228600"/>
          </a:xfrm>
          <a:prstGeom prst="rect">
            <a:avLst/>
          </a:prstGeom>
          <a:solidFill>
            <a:srgbClr val="FF0000"/>
          </a:solidFill>
          <a:ln w="38100" cap="sq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41318" name="Rectangle 6"/>
          <p:cNvSpPr>
            <a:spLocks noChangeArrowheads="1"/>
          </p:cNvSpPr>
          <p:nvPr/>
        </p:nvSpPr>
        <p:spPr bwMode="auto">
          <a:xfrm rot="-2005067">
            <a:off x="3581400" y="4419600"/>
            <a:ext cx="914400" cy="228600"/>
          </a:xfrm>
          <a:prstGeom prst="rect">
            <a:avLst/>
          </a:prstGeom>
          <a:solidFill>
            <a:srgbClr val="FF0000"/>
          </a:solidFill>
          <a:ln w="38100" cap="sq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41319" name="Text Box 7"/>
          <p:cNvSpPr txBox="1">
            <a:spLocks noChangeArrowheads="1"/>
          </p:cNvSpPr>
          <p:nvPr/>
        </p:nvSpPr>
        <p:spPr bwMode="auto">
          <a:xfrm>
            <a:off x="214313" y="571500"/>
            <a:ext cx="3143250" cy="461963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sq">
            <a:solidFill>
              <a:srgbClr val="9933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Сторожевой полк</a:t>
            </a:r>
          </a:p>
        </p:txBody>
      </p:sp>
      <p:sp>
        <p:nvSpPr>
          <p:cNvPr id="141320" name="Text Box 8"/>
          <p:cNvSpPr txBox="1">
            <a:spLocks noChangeArrowheads="1"/>
          </p:cNvSpPr>
          <p:nvPr/>
        </p:nvSpPr>
        <p:spPr bwMode="auto">
          <a:xfrm>
            <a:off x="214313" y="571500"/>
            <a:ext cx="3143250" cy="461963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sq">
            <a:solidFill>
              <a:srgbClr val="9933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Передовой    полк</a:t>
            </a:r>
          </a:p>
        </p:txBody>
      </p:sp>
      <p:sp>
        <p:nvSpPr>
          <p:cNvPr id="141321" name="Rectangle 9"/>
          <p:cNvSpPr>
            <a:spLocks noChangeArrowheads="1"/>
          </p:cNvSpPr>
          <p:nvPr/>
        </p:nvSpPr>
        <p:spPr bwMode="auto">
          <a:xfrm rot="-2005067">
            <a:off x="3048000" y="3581400"/>
            <a:ext cx="1219200" cy="609600"/>
          </a:xfrm>
          <a:prstGeom prst="rect">
            <a:avLst/>
          </a:prstGeom>
          <a:solidFill>
            <a:srgbClr val="FF0000"/>
          </a:solidFill>
          <a:ln w="38100" cap="sq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41322" name="Text Box 10"/>
          <p:cNvSpPr txBox="1">
            <a:spLocks noChangeArrowheads="1"/>
          </p:cNvSpPr>
          <p:nvPr/>
        </p:nvSpPr>
        <p:spPr bwMode="auto">
          <a:xfrm>
            <a:off x="214313" y="571500"/>
            <a:ext cx="3143250" cy="461963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sq">
            <a:solidFill>
              <a:srgbClr val="9933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Большой       полк</a:t>
            </a:r>
          </a:p>
        </p:txBody>
      </p:sp>
      <p:sp>
        <p:nvSpPr>
          <p:cNvPr id="141323" name="Rectangle 11"/>
          <p:cNvSpPr>
            <a:spLocks noChangeArrowheads="1"/>
          </p:cNvSpPr>
          <p:nvPr/>
        </p:nvSpPr>
        <p:spPr bwMode="auto">
          <a:xfrm rot="-2005067">
            <a:off x="1828800" y="4495800"/>
            <a:ext cx="990600" cy="381000"/>
          </a:xfrm>
          <a:prstGeom prst="rect">
            <a:avLst/>
          </a:prstGeom>
          <a:solidFill>
            <a:srgbClr val="FF0000"/>
          </a:solidFill>
          <a:ln w="38100" cap="sq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41324" name="Text Box 12"/>
          <p:cNvSpPr txBox="1">
            <a:spLocks noChangeArrowheads="1"/>
          </p:cNvSpPr>
          <p:nvPr/>
        </p:nvSpPr>
        <p:spPr bwMode="auto">
          <a:xfrm>
            <a:off x="214313" y="571500"/>
            <a:ext cx="3143250" cy="466725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sq">
            <a:solidFill>
              <a:srgbClr val="9933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Полк правой руки</a:t>
            </a:r>
          </a:p>
        </p:txBody>
      </p:sp>
      <p:sp>
        <p:nvSpPr>
          <p:cNvPr id="141325" name="Rectangle 13"/>
          <p:cNvSpPr>
            <a:spLocks noChangeArrowheads="1"/>
          </p:cNvSpPr>
          <p:nvPr/>
        </p:nvSpPr>
        <p:spPr bwMode="auto">
          <a:xfrm rot="-2005067">
            <a:off x="4419600" y="2819400"/>
            <a:ext cx="990600" cy="381000"/>
          </a:xfrm>
          <a:prstGeom prst="rect">
            <a:avLst/>
          </a:prstGeom>
          <a:solidFill>
            <a:srgbClr val="FF0000"/>
          </a:solidFill>
          <a:ln w="38100" cap="sq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41326" name="Text Box 14"/>
          <p:cNvSpPr txBox="1">
            <a:spLocks noChangeArrowheads="1"/>
          </p:cNvSpPr>
          <p:nvPr/>
        </p:nvSpPr>
        <p:spPr bwMode="auto">
          <a:xfrm>
            <a:off x="214313" y="571500"/>
            <a:ext cx="3143250" cy="461963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sq">
            <a:solidFill>
              <a:srgbClr val="9933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Полк   левой  руки</a:t>
            </a:r>
          </a:p>
        </p:txBody>
      </p:sp>
      <p:sp>
        <p:nvSpPr>
          <p:cNvPr id="141327" name="Rectangle 15"/>
          <p:cNvSpPr>
            <a:spLocks noChangeArrowheads="1"/>
          </p:cNvSpPr>
          <p:nvPr/>
        </p:nvSpPr>
        <p:spPr bwMode="auto">
          <a:xfrm rot="-2005067">
            <a:off x="2665413" y="3027363"/>
            <a:ext cx="990600" cy="381000"/>
          </a:xfrm>
          <a:prstGeom prst="rect">
            <a:avLst/>
          </a:prstGeom>
          <a:solidFill>
            <a:srgbClr val="FF0000"/>
          </a:solidFill>
          <a:ln w="38100" cap="sq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41328" name="Text Box 16"/>
          <p:cNvSpPr txBox="1">
            <a:spLocks noChangeArrowheads="1"/>
          </p:cNvSpPr>
          <p:nvPr/>
        </p:nvSpPr>
        <p:spPr bwMode="auto">
          <a:xfrm>
            <a:off x="214313" y="571500"/>
            <a:ext cx="3143250" cy="461963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sq">
            <a:solidFill>
              <a:srgbClr val="9933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 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Резервный  полк </a:t>
            </a:r>
          </a:p>
        </p:txBody>
      </p:sp>
      <p:sp>
        <p:nvSpPr>
          <p:cNvPr id="141329" name="Rectangle 17"/>
          <p:cNvSpPr>
            <a:spLocks noChangeArrowheads="1"/>
          </p:cNvSpPr>
          <p:nvPr/>
        </p:nvSpPr>
        <p:spPr bwMode="auto">
          <a:xfrm rot="-7059931">
            <a:off x="6019800" y="2438400"/>
            <a:ext cx="990600" cy="381000"/>
          </a:xfrm>
          <a:prstGeom prst="rect">
            <a:avLst/>
          </a:prstGeom>
          <a:solidFill>
            <a:srgbClr val="FF0000"/>
          </a:solidFill>
          <a:ln w="38100" cap="sq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41330" name="Text Box 18"/>
          <p:cNvSpPr txBox="1">
            <a:spLocks noChangeArrowheads="1"/>
          </p:cNvSpPr>
          <p:nvPr/>
        </p:nvSpPr>
        <p:spPr bwMode="auto">
          <a:xfrm>
            <a:off x="214313" y="571500"/>
            <a:ext cx="3143250" cy="461963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sq">
            <a:solidFill>
              <a:srgbClr val="9933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Засадный      полк </a:t>
            </a:r>
          </a:p>
        </p:txBody>
      </p:sp>
      <p:sp>
        <p:nvSpPr>
          <p:cNvPr id="141332" name="Rectangle 20"/>
          <p:cNvSpPr>
            <a:spLocks noChangeArrowheads="1"/>
          </p:cNvSpPr>
          <p:nvPr/>
        </p:nvSpPr>
        <p:spPr bwMode="auto">
          <a:xfrm rot="-2022421">
            <a:off x="3733800" y="5181600"/>
            <a:ext cx="1570038" cy="339725"/>
          </a:xfrm>
          <a:prstGeom prst="rect">
            <a:avLst/>
          </a:prstGeom>
          <a:solidFill>
            <a:schemeClr val="accent1"/>
          </a:solidFill>
          <a:ln w="28575" cap="sq">
            <a:solidFill>
              <a:srgbClr val="333399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41334" name="Text Box 22"/>
          <p:cNvSpPr txBox="1">
            <a:spLocks noChangeArrowheads="1"/>
          </p:cNvSpPr>
          <p:nvPr/>
        </p:nvSpPr>
        <p:spPr bwMode="auto">
          <a:xfrm>
            <a:off x="5000625" y="6215063"/>
            <a:ext cx="3286125" cy="461962"/>
          </a:xfrm>
          <a:prstGeom prst="rect">
            <a:avLst/>
          </a:prstGeom>
          <a:solidFill>
            <a:schemeClr val="accent2"/>
          </a:solidFill>
          <a:ln w="28575" cap="sq">
            <a:solidFill>
              <a:schemeClr val="accent2">
                <a:lumMod val="50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Генуэзская пехота</a:t>
            </a:r>
          </a:p>
        </p:txBody>
      </p:sp>
      <p:sp>
        <p:nvSpPr>
          <p:cNvPr id="141335" name="Rectangle 23"/>
          <p:cNvSpPr>
            <a:spLocks noChangeArrowheads="1"/>
          </p:cNvSpPr>
          <p:nvPr/>
        </p:nvSpPr>
        <p:spPr bwMode="auto">
          <a:xfrm rot="-2022421">
            <a:off x="2819400" y="5410200"/>
            <a:ext cx="879475" cy="533400"/>
          </a:xfrm>
          <a:prstGeom prst="rect">
            <a:avLst/>
          </a:prstGeom>
          <a:solidFill>
            <a:srgbClr val="0070C0"/>
          </a:solidFill>
          <a:ln w="28575" cap="sq">
            <a:solidFill>
              <a:srgbClr val="333399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41336" name="Rectangle 24"/>
          <p:cNvSpPr>
            <a:spLocks noChangeArrowheads="1"/>
          </p:cNvSpPr>
          <p:nvPr/>
        </p:nvSpPr>
        <p:spPr bwMode="auto">
          <a:xfrm rot="-2022421">
            <a:off x="4835525" y="4038600"/>
            <a:ext cx="879475" cy="533400"/>
          </a:xfrm>
          <a:prstGeom prst="rect">
            <a:avLst/>
          </a:prstGeom>
          <a:solidFill>
            <a:srgbClr val="0070C0"/>
          </a:solidFill>
          <a:ln w="28575" cap="sq">
            <a:solidFill>
              <a:srgbClr val="333399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41337" name="Text Box 25"/>
          <p:cNvSpPr txBox="1">
            <a:spLocks noChangeArrowheads="1"/>
          </p:cNvSpPr>
          <p:nvPr/>
        </p:nvSpPr>
        <p:spPr bwMode="auto">
          <a:xfrm>
            <a:off x="5000625" y="6215063"/>
            <a:ext cx="3289300" cy="461962"/>
          </a:xfrm>
          <a:prstGeom prst="rect">
            <a:avLst/>
          </a:prstGeom>
          <a:solidFill>
            <a:schemeClr val="accent2"/>
          </a:solidFill>
          <a:ln w="28575" cap="sq">
            <a:solidFill>
              <a:schemeClr val="accent2">
                <a:lumMod val="50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Монгольская конница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7" grpId="0" animBg="1"/>
      <p:bldP spid="141318" grpId="0" animBg="1"/>
      <p:bldP spid="141319" grpId="0" animBg="1" autoUpdateAnimBg="0"/>
      <p:bldP spid="141320" grpId="0" animBg="1" autoUpdateAnimBg="0"/>
      <p:bldP spid="141321" grpId="0" animBg="1"/>
      <p:bldP spid="141322" grpId="0" animBg="1" autoUpdateAnimBg="0"/>
      <p:bldP spid="141323" grpId="0" animBg="1"/>
      <p:bldP spid="141324" grpId="0" animBg="1" autoUpdateAnimBg="0"/>
      <p:bldP spid="141325" grpId="0" animBg="1"/>
      <p:bldP spid="141326" grpId="0" animBg="1" autoUpdateAnimBg="0"/>
      <p:bldP spid="141327" grpId="0" animBg="1"/>
      <p:bldP spid="141328" grpId="0" animBg="1" autoUpdateAnimBg="0"/>
      <p:bldP spid="141329" grpId="0" animBg="1"/>
      <p:bldP spid="141330" grpId="0" animBg="1" autoUpdateAnimBg="0"/>
      <p:bldP spid="141332" grpId="0" animBg="1"/>
      <p:bldP spid="141334" grpId="0" animBg="1" autoUpdateAnimBg="0"/>
      <p:bldP spid="141335" grpId="0" animBg="1"/>
      <p:bldP spid="141336" grpId="0" animBg="1"/>
      <p:bldP spid="141337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b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Куликовская битва </a:t>
            </a:r>
            <a:endParaRPr lang="ru-RU" sz="6000" b="1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pic>
        <p:nvPicPr>
          <p:cNvPr id="12291" name="Picture 9" descr="30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>
            <a:lum bright="12000" contrast="24000"/>
          </a:blip>
          <a:srcRect/>
          <a:stretch>
            <a:fillRect/>
          </a:stretch>
        </p:blipFill>
        <p:spPr>
          <a:xfrm>
            <a:off x="3857625" y="1285875"/>
            <a:ext cx="4883150" cy="2714625"/>
          </a:xfrm>
          <a:noFill/>
          <a:ln w="76200">
            <a:solidFill>
              <a:schemeClr val="tx2"/>
            </a:solidFill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28600" y="4267200"/>
            <a:ext cx="8763000" cy="2514600"/>
          </a:xfrm>
          <a:prstGeom prst="rect">
            <a:avLst/>
          </a:prstGeom>
          <a:solidFill>
            <a:schemeClr val="tx2">
              <a:lumMod val="90000"/>
            </a:schemeClr>
          </a:solidFill>
          <a:ln w="76200">
            <a:solidFill>
              <a:schemeClr val="tx2"/>
            </a:solidFill>
          </a:ln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defRPr/>
            </a:pPr>
            <a:r>
              <a:rPr lang="ru-RU" sz="2800" dirty="0">
                <a:solidFill>
                  <a:schemeClr val="bg2"/>
                </a:solidFill>
                <a:latin typeface="+mn-lt"/>
                <a:cs typeface="+mn-cs"/>
              </a:rPr>
              <a:t>Рано утром 8 сентября перед выстроившимися 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defRPr/>
            </a:pPr>
            <a:r>
              <a:rPr lang="ru-RU" sz="2800" dirty="0">
                <a:solidFill>
                  <a:schemeClr val="bg2"/>
                </a:solidFill>
                <a:latin typeface="+mn-lt"/>
                <a:cs typeface="+mn-cs"/>
              </a:rPr>
              <a:t>полками навстречу друг другу выехали два </a:t>
            </a:r>
            <a:r>
              <a:rPr lang="ru-RU" sz="2800" dirty="0" err="1">
                <a:solidFill>
                  <a:schemeClr val="bg2"/>
                </a:solidFill>
                <a:latin typeface="+mn-lt"/>
                <a:cs typeface="+mn-cs"/>
              </a:rPr>
              <a:t>богатыря</a:t>
            </a:r>
            <a:endParaRPr lang="ru-RU" sz="2800" dirty="0">
              <a:solidFill>
                <a:schemeClr val="bg2"/>
              </a:solidFill>
              <a:latin typeface="+mn-lt"/>
              <a:cs typeface="+mn-cs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defRPr/>
            </a:pPr>
            <a:r>
              <a:rPr lang="ru-RU" sz="2800" dirty="0" err="1">
                <a:solidFill>
                  <a:schemeClr val="bg2"/>
                </a:solidFill>
                <a:latin typeface="+mn-lt"/>
                <a:cs typeface="+mn-cs"/>
              </a:rPr>
              <a:t>Пересвет</a:t>
            </a:r>
            <a:r>
              <a:rPr lang="ru-RU" sz="2800" dirty="0">
                <a:solidFill>
                  <a:schemeClr val="bg2"/>
                </a:solidFill>
                <a:latin typeface="+mn-lt"/>
                <a:cs typeface="+mn-cs"/>
              </a:rPr>
              <a:t> и </a:t>
            </a:r>
            <a:r>
              <a:rPr lang="ru-RU" sz="2800" dirty="0" err="1">
                <a:solidFill>
                  <a:schemeClr val="bg2"/>
                </a:solidFill>
                <a:latin typeface="+mn-lt"/>
                <a:cs typeface="+mn-cs"/>
              </a:rPr>
              <a:t>Челубей</a:t>
            </a:r>
            <a:r>
              <a:rPr lang="ru-RU" sz="2800" dirty="0">
                <a:solidFill>
                  <a:schemeClr val="bg2"/>
                </a:solidFill>
                <a:latin typeface="+mn-lt"/>
                <a:cs typeface="+mn-cs"/>
              </a:rPr>
              <a:t>. Их поединок был недолог 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defRPr/>
            </a:pPr>
            <a:r>
              <a:rPr lang="ru-RU" sz="2800" dirty="0">
                <a:solidFill>
                  <a:schemeClr val="bg2"/>
                </a:solidFill>
                <a:latin typeface="+mn-lt"/>
                <a:cs typeface="+mn-cs"/>
              </a:rPr>
              <a:t>сблизившись , они нанесли друг другу смертельные 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defRPr/>
            </a:pPr>
            <a:r>
              <a:rPr lang="ru-RU" sz="2800" dirty="0">
                <a:solidFill>
                  <a:schemeClr val="bg2"/>
                </a:solidFill>
                <a:latin typeface="+mn-lt"/>
                <a:cs typeface="+mn-cs"/>
              </a:rPr>
              <a:t>удары копьями.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88" y="2000250"/>
            <a:ext cx="3286125" cy="1071563"/>
          </a:xfrm>
          <a:prstGeom prst="roundRect">
            <a:avLst/>
          </a:prstGeom>
          <a:solidFill>
            <a:schemeClr val="tx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М.Авилов 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Поединок на Куликовом поле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4" descr="Рисунок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588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 rot="-2005067">
            <a:off x="3733800" y="4572000"/>
            <a:ext cx="914400" cy="228600"/>
          </a:xfrm>
          <a:prstGeom prst="rect">
            <a:avLst/>
          </a:prstGeom>
          <a:solidFill>
            <a:srgbClr val="FF0000"/>
          </a:solidFill>
          <a:ln w="38100" cap="sq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 rot="-2005067">
            <a:off x="3581400" y="4343400"/>
            <a:ext cx="914400" cy="228600"/>
          </a:xfrm>
          <a:prstGeom prst="rect">
            <a:avLst/>
          </a:prstGeom>
          <a:solidFill>
            <a:srgbClr val="FF0000"/>
          </a:solidFill>
          <a:ln w="38100" cap="sq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3317" name="Rectangle 7"/>
          <p:cNvSpPr>
            <a:spLocks noChangeArrowheads="1"/>
          </p:cNvSpPr>
          <p:nvPr/>
        </p:nvSpPr>
        <p:spPr bwMode="auto">
          <a:xfrm rot="-2005067">
            <a:off x="3048000" y="3581400"/>
            <a:ext cx="1219200" cy="609600"/>
          </a:xfrm>
          <a:prstGeom prst="rect">
            <a:avLst/>
          </a:prstGeom>
          <a:solidFill>
            <a:srgbClr val="FF0000"/>
          </a:solidFill>
          <a:ln w="38100" cap="sq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3318" name="Rectangle 9"/>
          <p:cNvSpPr>
            <a:spLocks noChangeArrowheads="1"/>
          </p:cNvSpPr>
          <p:nvPr/>
        </p:nvSpPr>
        <p:spPr bwMode="auto">
          <a:xfrm rot="-2005067">
            <a:off x="1828800" y="4495800"/>
            <a:ext cx="990600" cy="381000"/>
          </a:xfrm>
          <a:prstGeom prst="rect">
            <a:avLst/>
          </a:prstGeom>
          <a:solidFill>
            <a:srgbClr val="FF0000"/>
          </a:solidFill>
          <a:ln w="38100" cap="sq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3319" name="Rectangle 11"/>
          <p:cNvSpPr>
            <a:spLocks noChangeArrowheads="1"/>
          </p:cNvSpPr>
          <p:nvPr/>
        </p:nvSpPr>
        <p:spPr bwMode="auto">
          <a:xfrm rot="-2005067">
            <a:off x="4419600" y="2819400"/>
            <a:ext cx="990600" cy="381000"/>
          </a:xfrm>
          <a:prstGeom prst="rect">
            <a:avLst/>
          </a:prstGeom>
          <a:solidFill>
            <a:srgbClr val="FF0000"/>
          </a:solidFill>
          <a:ln w="38100" cap="sq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3320" name="Rectangle 13"/>
          <p:cNvSpPr>
            <a:spLocks noChangeArrowheads="1"/>
          </p:cNvSpPr>
          <p:nvPr/>
        </p:nvSpPr>
        <p:spPr bwMode="auto">
          <a:xfrm rot="-2005067">
            <a:off x="2743200" y="2971800"/>
            <a:ext cx="990600" cy="381000"/>
          </a:xfrm>
          <a:prstGeom prst="rect">
            <a:avLst/>
          </a:prstGeom>
          <a:solidFill>
            <a:srgbClr val="FF0000"/>
          </a:solidFill>
          <a:ln w="38100" cap="sq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3321" name="Rectangle 15"/>
          <p:cNvSpPr>
            <a:spLocks noChangeArrowheads="1"/>
          </p:cNvSpPr>
          <p:nvPr/>
        </p:nvSpPr>
        <p:spPr bwMode="auto">
          <a:xfrm rot="-7059931">
            <a:off x="6019800" y="2438400"/>
            <a:ext cx="990600" cy="381000"/>
          </a:xfrm>
          <a:prstGeom prst="rect">
            <a:avLst/>
          </a:prstGeom>
          <a:solidFill>
            <a:srgbClr val="FF0000"/>
          </a:solidFill>
          <a:ln w="38100" cap="sq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3322" name="Rectangle 17"/>
          <p:cNvSpPr>
            <a:spLocks noChangeArrowheads="1"/>
          </p:cNvSpPr>
          <p:nvPr/>
        </p:nvSpPr>
        <p:spPr bwMode="auto">
          <a:xfrm rot="-2022421">
            <a:off x="3810000" y="5105400"/>
            <a:ext cx="1570038" cy="339725"/>
          </a:xfrm>
          <a:prstGeom prst="rect">
            <a:avLst/>
          </a:prstGeom>
          <a:solidFill>
            <a:schemeClr val="accent1"/>
          </a:solidFill>
          <a:ln w="28575" cap="sq">
            <a:solidFill>
              <a:srgbClr val="333399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3323" name="Rectangle 19"/>
          <p:cNvSpPr>
            <a:spLocks noChangeArrowheads="1"/>
          </p:cNvSpPr>
          <p:nvPr/>
        </p:nvSpPr>
        <p:spPr bwMode="auto">
          <a:xfrm rot="-2022421">
            <a:off x="2895600" y="5334000"/>
            <a:ext cx="879475" cy="533400"/>
          </a:xfrm>
          <a:prstGeom prst="rect">
            <a:avLst/>
          </a:prstGeom>
          <a:solidFill>
            <a:srgbClr val="0070C0"/>
          </a:solidFill>
          <a:ln w="28575" cap="sq">
            <a:solidFill>
              <a:srgbClr val="333399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3324" name="Rectangle 20"/>
          <p:cNvSpPr>
            <a:spLocks noChangeArrowheads="1"/>
          </p:cNvSpPr>
          <p:nvPr/>
        </p:nvSpPr>
        <p:spPr bwMode="auto">
          <a:xfrm rot="-2022421">
            <a:off x="4911725" y="3962400"/>
            <a:ext cx="879475" cy="533400"/>
          </a:xfrm>
          <a:prstGeom prst="rect">
            <a:avLst/>
          </a:prstGeom>
          <a:solidFill>
            <a:srgbClr val="0070C0"/>
          </a:solidFill>
          <a:ln w="28575" cap="sq">
            <a:solidFill>
              <a:srgbClr val="333399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43382" name="Text Box 22"/>
          <p:cNvSpPr txBox="1">
            <a:spLocks noChangeArrowheads="1"/>
          </p:cNvSpPr>
          <p:nvPr/>
        </p:nvSpPr>
        <p:spPr bwMode="auto">
          <a:xfrm>
            <a:off x="285750" y="571500"/>
            <a:ext cx="8528050" cy="954088"/>
          </a:xfrm>
          <a:prstGeom prst="rect">
            <a:avLst/>
          </a:prstGeom>
          <a:solidFill>
            <a:schemeClr val="tx2">
              <a:lumMod val="75000"/>
            </a:schemeClr>
          </a:solidFill>
          <a:ln w="76200" cap="sq">
            <a:solidFill>
              <a:schemeClr val="accent2">
                <a:lumMod val="50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  <a:cs typeface="+mn-cs"/>
              </a:rPr>
              <a:t>Монголы атаковали Сторожевой полк. Вскоре он 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  <a:cs typeface="+mn-cs"/>
              </a:rPr>
              <a:t>Передовой полк были уничтожены. </a:t>
            </a:r>
          </a:p>
        </p:txBody>
      </p:sp>
      <p:sp>
        <p:nvSpPr>
          <p:cNvPr id="143383" name="AutoShape 23"/>
          <p:cNvSpPr>
            <a:spLocks noChangeArrowheads="1"/>
          </p:cNvSpPr>
          <p:nvPr/>
        </p:nvSpPr>
        <p:spPr bwMode="auto">
          <a:xfrm rot="-1985658">
            <a:off x="3557588" y="4375150"/>
            <a:ext cx="1592262" cy="1143000"/>
          </a:xfrm>
          <a:prstGeom prst="upArrowCallout">
            <a:avLst>
              <a:gd name="adj1" fmla="val 22521"/>
              <a:gd name="adj2" fmla="val 34826"/>
              <a:gd name="adj3" fmla="val 22681"/>
              <a:gd name="adj4" fmla="val 28306"/>
            </a:avLst>
          </a:prstGeom>
          <a:solidFill>
            <a:srgbClr val="00B0F0"/>
          </a:solidFill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" dur="500"/>
                                        <p:tgtEl>
                                          <p:spTgt spid="143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2" grpId="0" animBg="1" autoUpdateAnimBg="0"/>
      <p:bldP spid="14338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 rot="-2005067">
            <a:off x="3048000" y="3581400"/>
            <a:ext cx="1219200" cy="609600"/>
          </a:xfrm>
          <a:prstGeom prst="rect">
            <a:avLst/>
          </a:prstGeom>
          <a:solidFill>
            <a:srgbClr val="FF0000"/>
          </a:solidFill>
          <a:ln w="38100" cap="sq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 rot="-2005067">
            <a:off x="1828800" y="4495800"/>
            <a:ext cx="990600" cy="381000"/>
          </a:xfrm>
          <a:prstGeom prst="rect">
            <a:avLst/>
          </a:prstGeom>
          <a:solidFill>
            <a:srgbClr val="FF0000"/>
          </a:solidFill>
          <a:ln w="38100" cap="sq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 rot="-2005067">
            <a:off x="4419600" y="2819400"/>
            <a:ext cx="990600" cy="381000"/>
          </a:xfrm>
          <a:prstGeom prst="rect">
            <a:avLst/>
          </a:prstGeom>
          <a:solidFill>
            <a:srgbClr val="FF0000"/>
          </a:solidFill>
          <a:ln w="38100" cap="sq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 rot="-2005067">
            <a:off x="2743200" y="2971800"/>
            <a:ext cx="990600" cy="381000"/>
          </a:xfrm>
          <a:prstGeom prst="rect">
            <a:avLst/>
          </a:prstGeom>
          <a:solidFill>
            <a:srgbClr val="FF0000"/>
          </a:solidFill>
          <a:ln w="38100" cap="sq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 rot="-7059931">
            <a:off x="6019800" y="2438400"/>
            <a:ext cx="990600" cy="381000"/>
          </a:xfrm>
          <a:prstGeom prst="rect">
            <a:avLst/>
          </a:prstGeom>
          <a:solidFill>
            <a:srgbClr val="FF0000"/>
          </a:solidFill>
          <a:ln w="38100" cap="sq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 rot="-2022421">
            <a:off x="2895600" y="5334000"/>
            <a:ext cx="879475" cy="533400"/>
          </a:xfrm>
          <a:prstGeom prst="rect">
            <a:avLst/>
          </a:prstGeom>
          <a:solidFill>
            <a:srgbClr val="0070C0"/>
          </a:solidFill>
          <a:ln w="28575" cap="sq">
            <a:solidFill>
              <a:srgbClr val="333399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 rot="-2022421">
            <a:off x="4911725" y="3962400"/>
            <a:ext cx="879475" cy="533400"/>
          </a:xfrm>
          <a:prstGeom prst="rect">
            <a:avLst/>
          </a:prstGeom>
          <a:solidFill>
            <a:srgbClr val="0070C0"/>
          </a:solidFill>
          <a:ln w="28575" cap="sq">
            <a:solidFill>
              <a:srgbClr val="333399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49514" name="Text Box 10"/>
          <p:cNvSpPr txBox="1">
            <a:spLocks noChangeArrowheads="1"/>
          </p:cNvSpPr>
          <p:nvPr/>
        </p:nvSpPr>
        <p:spPr bwMode="auto">
          <a:xfrm>
            <a:off x="671513" y="457200"/>
            <a:ext cx="7956550" cy="1022350"/>
          </a:xfrm>
          <a:prstGeom prst="rect">
            <a:avLst/>
          </a:prstGeom>
          <a:solidFill>
            <a:schemeClr val="tx2">
              <a:lumMod val="75000"/>
            </a:schemeClr>
          </a:solidFill>
          <a:ln w="76200" cap="sq">
            <a:solidFill>
              <a:schemeClr val="accent2">
                <a:lumMod val="50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  <a:cs typeface="+mn-cs"/>
              </a:rPr>
              <a:t>Монголы атаковали Большой </a:t>
            </a:r>
            <a:r>
              <a:rPr lang="ru-RU" sz="2800" dirty="0" err="1">
                <a:latin typeface="+mn-lt"/>
                <a:cs typeface="+mn-cs"/>
              </a:rPr>
              <a:t>полк.Но</a:t>
            </a:r>
            <a:r>
              <a:rPr lang="ru-RU" sz="2800" dirty="0">
                <a:latin typeface="+mn-lt"/>
                <a:cs typeface="+mn-cs"/>
              </a:rPr>
              <a:t> он стой-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  <a:cs typeface="+mn-cs"/>
              </a:rPr>
              <a:t>ко отражал атаки противника . </a:t>
            </a:r>
          </a:p>
        </p:txBody>
      </p:sp>
      <p:sp>
        <p:nvSpPr>
          <p:cNvPr id="14347" name="AutoShape 11"/>
          <p:cNvSpPr>
            <a:spLocks noChangeArrowheads="1"/>
          </p:cNvSpPr>
          <p:nvPr/>
        </p:nvSpPr>
        <p:spPr bwMode="auto">
          <a:xfrm rot="-1985658">
            <a:off x="3200400" y="3810000"/>
            <a:ext cx="1592263" cy="1143000"/>
          </a:xfrm>
          <a:prstGeom prst="upArrowCallout">
            <a:avLst>
              <a:gd name="adj1" fmla="val 22521"/>
              <a:gd name="adj2" fmla="val 34826"/>
              <a:gd name="adj3" fmla="val 22681"/>
              <a:gd name="adj4" fmla="val 28306"/>
            </a:avLst>
          </a:prstGeom>
          <a:solidFill>
            <a:srgbClr val="00B0F0"/>
          </a:solidFill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49516" name="Text Box 12"/>
          <p:cNvSpPr txBox="1">
            <a:spLocks noChangeArrowheads="1"/>
          </p:cNvSpPr>
          <p:nvPr/>
        </p:nvSpPr>
        <p:spPr bwMode="auto">
          <a:xfrm>
            <a:off x="642938" y="428625"/>
            <a:ext cx="8031162" cy="1449388"/>
          </a:xfrm>
          <a:prstGeom prst="rect">
            <a:avLst/>
          </a:prstGeom>
          <a:solidFill>
            <a:schemeClr val="tx2">
              <a:lumMod val="75000"/>
            </a:schemeClr>
          </a:solidFill>
          <a:ln w="76200" cap="sq">
            <a:solidFill>
              <a:schemeClr val="accent2">
                <a:lumMod val="50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  <a:cs typeface="+mn-cs"/>
              </a:rPr>
              <a:t>И тогда монголы атаковали Полк левой руки 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  <a:cs typeface="+mn-cs"/>
              </a:rPr>
              <a:t>стали теснить его к Дону, угрожая русским </a:t>
            </a:r>
            <a:r>
              <a:rPr lang="ru-RU" sz="2800" dirty="0" err="1">
                <a:latin typeface="+mn-lt"/>
                <a:cs typeface="+mn-cs"/>
              </a:rPr>
              <a:t>ра</a:t>
            </a:r>
            <a:r>
              <a:rPr lang="ru-RU" sz="2800" dirty="0">
                <a:latin typeface="+mn-lt"/>
                <a:cs typeface="+mn-cs"/>
              </a:rPr>
              <a:t>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err="1">
                <a:latin typeface="+mn-lt"/>
                <a:cs typeface="+mn-cs"/>
              </a:rPr>
              <a:t>тям</a:t>
            </a:r>
            <a:r>
              <a:rPr lang="ru-RU" sz="2800" dirty="0">
                <a:latin typeface="+mn-lt"/>
                <a:cs typeface="+mn-cs"/>
              </a:rPr>
              <a:t>  полным окружением.</a:t>
            </a:r>
          </a:p>
        </p:txBody>
      </p:sp>
      <p:sp>
        <p:nvSpPr>
          <p:cNvPr id="149517" name="AutoShape 13"/>
          <p:cNvSpPr>
            <a:spLocks noChangeArrowheads="1"/>
          </p:cNvSpPr>
          <p:nvPr/>
        </p:nvSpPr>
        <p:spPr bwMode="auto">
          <a:xfrm rot="2877042" flipH="1">
            <a:off x="3581400" y="2438400"/>
            <a:ext cx="2576513" cy="1814513"/>
          </a:xfrm>
          <a:custGeom>
            <a:avLst/>
            <a:gdLst>
              <a:gd name="T0" fmla="*/ 2147483647 w 21600"/>
              <a:gd name="T1" fmla="*/ 4742263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787" y="11288"/>
                </a:moveTo>
                <a:cubicBezTo>
                  <a:pt x="16800" y="11126"/>
                  <a:pt x="16807" y="10963"/>
                  <a:pt x="16807" y="10800"/>
                </a:cubicBezTo>
                <a:cubicBezTo>
                  <a:pt x="16807" y="7482"/>
                  <a:pt x="14117" y="4793"/>
                  <a:pt x="10800" y="4793"/>
                </a:cubicBezTo>
                <a:cubicBezTo>
                  <a:pt x="7482" y="4793"/>
                  <a:pt x="4793" y="7482"/>
                  <a:pt x="4793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1093"/>
                  <a:pt x="21588" y="11386"/>
                  <a:pt x="21564" y="11679"/>
                </a:cubicBezTo>
                <a:lnTo>
                  <a:pt x="24255" y="11898"/>
                </a:lnTo>
                <a:lnTo>
                  <a:pt x="18761" y="16564"/>
                </a:lnTo>
                <a:lnTo>
                  <a:pt x="14096" y="11069"/>
                </a:lnTo>
                <a:lnTo>
                  <a:pt x="16787" y="11288"/>
                </a:lnTo>
                <a:close/>
              </a:path>
            </a:pathLst>
          </a:custGeom>
          <a:solidFill>
            <a:srgbClr val="0070C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49518" name="AutoShape 14"/>
          <p:cNvSpPr>
            <a:spLocks noChangeArrowheads="1"/>
          </p:cNvSpPr>
          <p:nvPr/>
        </p:nvSpPr>
        <p:spPr bwMode="auto">
          <a:xfrm rot="-1868296">
            <a:off x="2438400" y="4662488"/>
            <a:ext cx="485775" cy="976312"/>
          </a:xfrm>
          <a:prstGeom prst="upArrow">
            <a:avLst>
              <a:gd name="adj1" fmla="val 50000"/>
              <a:gd name="adj2" fmla="val 50245"/>
            </a:avLst>
          </a:prstGeom>
          <a:solidFill>
            <a:srgbClr val="0070C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49519" name="Text Box 15"/>
          <p:cNvSpPr txBox="1">
            <a:spLocks noChangeArrowheads="1"/>
          </p:cNvSpPr>
          <p:nvPr/>
        </p:nvSpPr>
        <p:spPr bwMode="auto">
          <a:xfrm>
            <a:off x="571500" y="428625"/>
            <a:ext cx="8220075" cy="1449388"/>
          </a:xfrm>
          <a:prstGeom prst="rect">
            <a:avLst/>
          </a:prstGeom>
          <a:solidFill>
            <a:schemeClr val="tx2">
              <a:lumMod val="75000"/>
            </a:schemeClr>
          </a:solidFill>
          <a:ln w="76200" cap="sq">
            <a:solidFill>
              <a:schemeClr val="accent2">
                <a:lumMod val="50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  <a:cs typeface="+mn-cs"/>
              </a:rPr>
              <a:t>Но в этот решающий момент битвы по монголам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  <a:cs typeface="+mn-cs"/>
              </a:rPr>
              <a:t>ударил Засадный полк Владимира Серпуховско-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  <a:cs typeface="+mn-cs"/>
              </a:rPr>
              <a:t>го и Дмитрия </a:t>
            </a:r>
            <a:r>
              <a:rPr lang="ru-RU" sz="2800" dirty="0" err="1">
                <a:latin typeface="+mn-lt"/>
                <a:cs typeface="+mn-cs"/>
              </a:rPr>
              <a:t>Боброка</a:t>
            </a:r>
            <a:r>
              <a:rPr lang="ru-RU" sz="2800" dirty="0">
                <a:latin typeface="+mn-lt"/>
                <a:cs typeface="+mn-cs"/>
              </a:rPr>
              <a:t>.</a:t>
            </a:r>
          </a:p>
        </p:txBody>
      </p:sp>
      <p:sp>
        <p:nvSpPr>
          <p:cNvPr id="149520" name="AutoShape 16"/>
          <p:cNvSpPr>
            <a:spLocks noChangeArrowheads="1"/>
          </p:cNvSpPr>
          <p:nvPr/>
        </p:nvSpPr>
        <p:spPr bwMode="auto">
          <a:xfrm>
            <a:off x="3886200" y="2133600"/>
            <a:ext cx="2347913" cy="485775"/>
          </a:xfrm>
          <a:prstGeom prst="leftArrow">
            <a:avLst>
              <a:gd name="adj1" fmla="val 50000"/>
              <a:gd name="adj2" fmla="val 120833"/>
            </a:avLst>
          </a:prstGeom>
          <a:solidFill>
            <a:srgbClr val="FF0000"/>
          </a:solidFill>
          <a:ln w="28575" cap="sq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" dur="500"/>
                                        <p:tgtEl>
                                          <p:spTgt spid="149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0" dur="500"/>
                                        <p:tgtEl>
                                          <p:spTgt spid="14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9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9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9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9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14" grpId="0" animBg="1" autoUpdateAnimBg="0"/>
      <p:bldP spid="149516" grpId="0" animBg="1" autoUpdateAnimBg="0"/>
      <p:bldP spid="149517" grpId="0" animBg="1"/>
      <p:bldP spid="149518" grpId="0" animBg="1"/>
      <p:bldP spid="149519" grpId="0" animBg="1" autoUpdateAnimBg="0"/>
      <p:bldP spid="149520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821</Words>
  <Application>Microsoft Office PowerPoint</Application>
  <PresentationFormat>Экран (4:3)</PresentationFormat>
  <Paragraphs>333</Paragraphs>
  <Slides>23</Slides>
  <Notes>23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Бумажная</vt:lpstr>
      <vt:lpstr> КУЛИКОВСКАЯ            БИТВА   8 сентября 1380</vt:lpstr>
      <vt:lpstr>                   План  урока </vt:lpstr>
      <vt:lpstr> Задание  на   урок</vt:lpstr>
      <vt:lpstr> Московское княжество перед Куликовской битвой </vt:lpstr>
      <vt:lpstr>Куликовская битва</vt:lpstr>
      <vt:lpstr>Слайд 6</vt:lpstr>
      <vt:lpstr>Куликовская битва </vt:lpstr>
      <vt:lpstr>Слайд 8</vt:lpstr>
      <vt:lpstr>Слайд 9</vt:lpstr>
      <vt:lpstr>Слайд 10</vt:lpstr>
      <vt:lpstr>Слайд 11</vt:lpstr>
      <vt:lpstr>   Куликовская  битва </vt:lpstr>
      <vt:lpstr>Князь Дмитрий и церковь</vt:lpstr>
      <vt:lpstr>       Набег Тохтамыша</vt:lpstr>
      <vt:lpstr>           Закрепление </vt:lpstr>
      <vt:lpstr>Решите  кроссворд </vt:lpstr>
      <vt:lpstr>Решите  кроссворд </vt:lpstr>
      <vt:lpstr>Решите  кроссворд </vt:lpstr>
      <vt:lpstr>Решите  кроссворд </vt:lpstr>
      <vt:lpstr>Решите  кроссворд </vt:lpstr>
      <vt:lpstr>Решите  кроссворд </vt:lpstr>
      <vt:lpstr>Решите  кроссворд </vt:lpstr>
      <vt:lpstr> Задание  на   урок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КУЛИКОВСКАЯ            БИТВА   8 сентября 1380</dc:title>
  <dc:creator>Toshiba</dc:creator>
  <cp:lastModifiedBy>Toshiba</cp:lastModifiedBy>
  <cp:revision>1</cp:revision>
  <dcterms:created xsi:type="dcterms:W3CDTF">2009-12-23T03:20:09Z</dcterms:created>
  <dcterms:modified xsi:type="dcterms:W3CDTF">2009-12-23T03:20:42Z</dcterms:modified>
</cp:coreProperties>
</file>