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A24C4-F8FC-4EA8-A35D-F925F352EE20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BE50-A25E-4A55-8D2E-B39A00FF6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5643570" y="1714488"/>
            <a:ext cx="3143272" cy="2928958"/>
          </a:xfrm>
          <a:prstGeom prst="ellipse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2">
                <a:lumMod val="40000"/>
                <a:lumOff val="6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57554" y="2786058"/>
            <a:ext cx="3357586" cy="3214710"/>
          </a:xfrm>
          <a:prstGeom prst="ellipse">
            <a:avLst/>
          </a:prstGeom>
          <a:gradFill>
            <a:gsLst>
              <a:gs pos="0">
                <a:srgbClr val="5E9EFF">
                  <a:alpha val="2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00100" y="1857364"/>
            <a:ext cx="3286148" cy="3071834"/>
          </a:xfrm>
          <a:prstGeom prst="ellipse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2">
                <a:lumMod val="20000"/>
                <a:lumOff val="8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1457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Игра – конференция</a:t>
            </a: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sz="6000" b="1" i="1" dirty="0" smtClean="0">
                <a:solidFill>
                  <a:srgbClr val="002060"/>
                </a:solidFill>
                <a:latin typeface="Monotype Corsiva" pitchFamily="66" charset="0"/>
              </a:rPr>
              <a:t>«Жемчужное ожерелье планеты» </a:t>
            </a:r>
            <a:r>
              <a:rPr lang="ru-RU" sz="6000" b="1" i="1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429264"/>
            <a:ext cx="7786742" cy="1428736"/>
          </a:xfrm>
        </p:spPr>
        <p:txBody>
          <a:bodyPr>
            <a:normAutofit lnSpcReduction="10000"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Новикова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Н.Н., учитель географии МОУ «СОШ №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9»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Великие Луки Псковской области</a:t>
            </a:r>
            <a:endParaRPr lang="ru-RU" sz="28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4" name="Picture 6" descr="C:\Documents and Settings\Катя\Рабочий стол\пппп\1244623867_kartinka269-b4a20afde5d30860fa1f8f10fa0cd7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357430"/>
            <a:ext cx="2333618" cy="1750214"/>
          </a:xfrm>
          <a:prstGeom prst="rect">
            <a:avLst/>
          </a:prstGeom>
          <a:noFill/>
        </p:spPr>
      </p:pic>
      <p:pic>
        <p:nvPicPr>
          <p:cNvPr id="2050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1285860"/>
            <a:ext cx="1792689" cy="2714644"/>
          </a:xfrm>
          <a:prstGeom prst="rect">
            <a:avLst/>
          </a:prstGeom>
          <a:noFill/>
        </p:spPr>
      </p:pic>
      <p:pic>
        <p:nvPicPr>
          <p:cNvPr id="2056" name="Picture 8" descr="C:\Documents and Settings\Катя\Рабочий стол\пппп\гидросфе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9" y="2285992"/>
            <a:ext cx="2357454" cy="1857388"/>
          </a:xfrm>
          <a:prstGeom prst="rect">
            <a:avLst/>
          </a:prstGeom>
          <a:noFill/>
        </p:spPr>
      </p:pic>
      <p:pic>
        <p:nvPicPr>
          <p:cNvPr id="2055" name="Picture 7" descr="C:\Documents and Settings\Катя\Рабочий стол\пппп\1244623874_kartinka339-e762d34b53cec8a89484723a95fa237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3571876"/>
            <a:ext cx="2500330" cy="1875248"/>
          </a:xfrm>
          <a:prstGeom prst="rect">
            <a:avLst/>
          </a:prstGeom>
          <a:noFill/>
        </p:spPr>
      </p:pic>
      <p:sp>
        <p:nvSpPr>
          <p:cNvPr id="15" name="Половина рамки 14"/>
          <p:cNvSpPr/>
          <p:nvPr/>
        </p:nvSpPr>
        <p:spPr>
          <a:xfrm>
            <a:off x="0" y="0"/>
            <a:ext cx="3071802" cy="1785926"/>
          </a:xfrm>
          <a:prstGeom prst="halfFram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20000"/>
                <a:lumOff val="8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7429520" y="4000504"/>
            <a:ext cx="1714480" cy="2857496"/>
          </a:xfrm>
          <a:prstGeom prst="halfFram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4">
                <a:lumMod val="20000"/>
                <a:lumOff val="8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Негативные явления. Способы борьбы с ними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715404" cy="4168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1.Как  </a:t>
            </a:r>
            <a:r>
              <a:rPr lang="ru-RU" b="1" dirty="0">
                <a:latin typeface="Monotype Corsiva" pitchFamily="66" charset="0"/>
              </a:rPr>
              <a:t>бороться с зимними  заморами?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2.Как  </a:t>
            </a:r>
            <a:r>
              <a:rPr lang="ru-RU" b="1" dirty="0">
                <a:latin typeface="Monotype Corsiva" pitchFamily="66" charset="0"/>
              </a:rPr>
              <a:t>бороться с  цветением  воды?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3</a:t>
            </a:r>
            <a:r>
              <a:rPr lang="ru-RU" b="1" dirty="0">
                <a:latin typeface="Monotype Corsiva" pitchFamily="66" charset="0"/>
              </a:rPr>
              <a:t>. Как  улучшить  водный  режим?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4</a:t>
            </a:r>
            <a:r>
              <a:rPr lang="ru-RU" b="1" dirty="0">
                <a:latin typeface="Monotype Corsiva" pitchFamily="66" charset="0"/>
              </a:rPr>
              <a:t>. Как  оздоровить  мелкие  водоёмы?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 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4" name="Picture 4" descr="F:\пппп\Проект\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72008"/>
            <a:ext cx="1670458" cy="1643074"/>
          </a:xfrm>
          <a:prstGeom prst="rect">
            <a:avLst/>
          </a:prstGeom>
          <a:noFill/>
        </p:spPr>
      </p:pic>
      <p:pic>
        <p:nvPicPr>
          <p:cNvPr id="5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1792689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71472" y="1071546"/>
            <a:ext cx="4214842" cy="4071966"/>
          </a:xfrm>
          <a:prstGeom prst="ellipse">
            <a:avLst/>
          </a:prstGeom>
          <a:gradFill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2">
                <a:lumMod val="20000"/>
                <a:lumOff val="8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226196"/>
          </a:xfrm>
          <a:noFill/>
        </p:spPr>
        <p:txBody>
          <a:bodyPr>
            <a:no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                         </a:t>
            </a:r>
            <a:r>
              <a:rPr lang="ru-RU" sz="2800" b="1" dirty="0">
                <a:latin typeface="Monotype Corsiva" pitchFamily="66" charset="0"/>
              </a:rPr>
              <a:t/>
            </a:r>
            <a:br>
              <a:rPr lang="ru-RU" sz="2800" b="1" dirty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   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Окаймлённое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кустами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Молодых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ракит,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Разноцветными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огнями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Озеро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блестит.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Тишине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и  солнцу  радо,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По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равнине  вод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Лебедей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ручное  стадо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Медленно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плывёт;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Вот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один  взмахнул  лениво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Крыльями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-  и  вдруг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Влага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брызнула   игриво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 Жемчугом  </a:t>
            </a: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вокруг.</a:t>
            </a:r>
            <a: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И.С.Никитин  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  </a:t>
            </a:r>
            <a:endParaRPr lang="ru-RU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озеро 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643050"/>
            <a:ext cx="3000396" cy="2933244"/>
          </a:xfrm>
          <a:prstGeom prst="rect">
            <a:avLst/>
          </a:prstGeom>
        </p:spPr>
      </p:pic>
      <p:sp>
        <p:nvSpPr>
          <p:cNvPr id="7" name="Половина рамки 6"/>
          <p:cNvSpPr/>
          <p:nvPr/>
        </p:nvSpPr>
        <p:spPr>
          <a:xfrm>
            <a:off x="0" y="0"/>
            <a:ext cx="2500330" cy="1500198"/>
          </a:xfrm>
          <a:prstGeom prst="halfFram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4">
                <a:lumMod val="20000"/>
                <a:lumOff val="80000"/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16200000">
            <a:off x="-500066" y="4857736"/>
            <a:ext cx="2500330" cy="1500198"/>
          </a:xfrm>
          <a:prstGeom prst="halfFram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4">
                <a:lumMod val="20000"/>
                <a:lumOff val="8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10800000">
            <a:off x="6643670" y="5357802"/>
            <a:ext cx="2500330" cy="1500198"/>
          </a:xfrm>
          <a:prstGeom prst="halfFram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4">
                <a:lumMod val="20000"/>
                <a:lumOff val="8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>
            <a:off x="7143736" y="500066"/>
            <a:ext cx="2500330" cy="1500198"/>
          </a:xfrm>
          <a:prstGeom prst="halfFram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4">
                <a:lumMod val="20000"/>
                <a:lumOff val="8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1714488"/>
            <a:ext cx="1792689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пппп\Проект\neznayka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857628"/>
            <a:ext cx="1085049" cy="164307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14292"/>
          <a:ext cx="8715436" cy="642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643074"/>
                <a:gridCol w="4429156"/>
                <a:gridCol w="1428760"/>
              </a:tblGrid>
              <a:tr h="1554293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Туры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Раунды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Название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Monotype Corsiva" pitchFamily="66" charset="0"/>
                        </a:rPr>
                        <a:t>Баллы</a:t>
                      </a:r>
                      <a:endParaRPr lang="ru-RU" sz="2800" dirty="0"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550831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pPr algn="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ru-RU" sz="24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r"/>
                      <a:endParaRPr lang="ru-RU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                       2</a:t>
                      </a:r>
                    </a:p>
                    <a:p>
                      <a:endParaRPr lang="ru-RU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                       3</a:t>
                      </a:r>
                    </a:p>
                    <a:p>
                      <a:endParaRPr lang="ru-RU" sz="20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Эрудит – лото</a:t>
                      </a:r>
                      <a:r>
                        <a:rPr lang="ru-RU" sz="2800" b="1" i="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«</a:t>
                      </a:r>
                      <a:r>
                        <a:rPr lang="ru-RU" sz="2800" b="1" i="0" dirty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Самое,  самое,  самое…»</a:t>
                      </a:r>
                      <a:endParaRPr lang="ru-RU" sz="2800" b="1" i="1" dirty="0">
                        <a:solidFill>
                          <a:srgbClr val="0070C0"/>
                        </a:solidFill>
                        <a:latin typeface="Monotype Corsiva" pitchFamily="66" charset="0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 </a:t>
                      </a:r>
                      <a:r>
                        <a:rPr lang="ru-RU" sz="2800" b="1" i="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«</a:t>
                      </a:r>
                      <a:r>
                        <a:rPr lang="ru-RU" sz="2800" b="1" i="0" dirty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Третий  лишний»</a:t>
                      </a:r>
                      <a:endParaRPr lang="ru-RU" sz="2800" b="1" i="1" dirty="0">
                        <a:solidFill>
                          <a:srgbClr val="0070C0"/>
                        </a:solidFill>
                        <a:latin typeface="Monotype Corsiva" pitchFamily="66" charset="0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«</a:t>
                      </a:r>
                      <a:r>
                        <a:rPr lang="ru-RU" sz="2800" b="1" i="0" dirty="0">
                          <a:solidFill>
                            <a:srgbClr val="0070C0"/>
                          </a:solidFill>
                          <a:latin typeface="Monotype Corsiva" pitchFamily="66" charset="0"/>
                          <a:ea typeface="Calibri"/>
                        </a:rPr>
                        <a:t>Что в имени твоем…»</a:t>
                      </a:r>
                      <a:endParaRPr lang="ru-RU" sz="2800" b="1" i="1" dirty="0">
                        <a:solidFill>
                          <a:srgbClr val="0070C0"/>
                        </a:solidFill>
                        <a:latin typeface="Monotype Corsiva" pitchFamily="66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162147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«</a:t>
                      </a:r>
                      <a:r>
                        <a:rPr lang="ru-RU" sz="2800" b="1" kern="12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Мир тайн и загадок» </a:t>
                      </a:r>
                      <a:endParaRPr lang="ru-RU" sz="2800" b="1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162147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«</a:t>
                      </a: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Озёрный  край России»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6" name="Picture 2" descr="F:\пппп\Проект\neznayka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928670"/>
            <a:ext cx="943521" cy="1428760"/>
          </a:xfrm>
          <a:prstGeom prst="rect">
            <a:avLst/>
          </a:prstGeom>
          <a:noFill/>
        </p:spPr>
      </p:pic>
      <p:pic>
        <p:nvPicPr>
          <p:cNvPr id="9" name="Picture 2" descr="F:\пппп\Проект\neznayka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786322"/>
            <a:ext cx="943537" cy="1428784"/>
          </a:xfrm>
          <a:prstGeom prst="rect">
            <a:avLst/>
          </a:prstGeom>
          <a:noFill/>
        </p:spPr>
      </p:pic>
      <p:pic>
        <p:nvPicPr>
          <p:cNvPr id="10" name="Picture 2" descr="F:\пппп\Проект\neznayka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00438"/>
            <a:ext cx="943537" cy="1428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Раунд 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 1 </a:t>
            </a:r>
            <a:r>
              <a:rPr lang="ru-RU" sz="4900" b="1" i="1" dirty="0" smtClean="0">
                <a:solidFill>
                  <a:srgbClr val="FF0000"/>
                </a:solidFill>
                <a:latin typeface="Monotype Corsiva" pitchFamily="66" charset="0"/>
              </a:rPr>
              <a:t>«Самое</a:t>
            </a:r>
            <a:r>
              <a:rPr lang="ru-RU" sz="4900" b="1" i="1" dirty="0" smtClean="0">
                <a:solidFill>
                  <a:srgbClr val="FF0000"/>
                </a:solidFill>
                <a:latin typeface="Monotype Corsiva" pitchFamily="66" charset="0"/>
              </a:rPr>
              <a:t>,  самое,  самое…»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           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Раунд  2</a:t>
            </a:r>
            <a:r>
              <a:rPr lang="ru-RU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  </a:t>
            </a:r>
            <a:r>
              <a:rPr lang="ru-RU" sz="4900" b="1" i="1" dirty="0" smtClean="0">
                <a:solidFill>
                  <a:srgbClr val="FF0000"/>
                </a:solidFill>
                <a:latin typeface="Monotype Corsiva" pitchFamily="66" charset="0"/>
              </a:rPr>
              <a:t>«</a:t>
            </a:r>
            <a:r>
              <a:rPr lang="ru-RU" sz="4900" b="1" i="1" dirty="0">
                <a:solidFill>
                  <a:srgbClr val="FF0000"/>
                </a:solidFill>
                <a:latin typeface="Monotype Corsiva" pitchFamily="66" charset="0"/>
              </a:rPr>
              <a:t>Третий лишний»</a:t>
            </a:r>
            <a:endParaRPr lang="ru-RU" sz="49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latin typeface="Monotype Corsiva" pitchFamily="66" charset="0"/>
              </a:rPr>
              <a:t> </a:t>
            </a:r>
            <a:r>
              <a:rPr lang="ru-RU" sz="2800" b="1" i="1" dirty="0" smtClean="0"/>
              <a:t> </a:t>
            </a:r>
            <a:r>
              <a:rPr lang="ru-RU" sz="2800" i="1" dirty="0" smtClean="0"/>
              <a:t>                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1.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Танганьика 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– Байкал  – 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Эйр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2. Виннипег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– Верхнее – Гурон </a:t>
            </a:r>
            <a:endParaRPr lang="ru-RU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3. Чад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– Титикака –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Эйр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4.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Виктория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– Верхнее –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Лобнор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5. Мертвое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– Титикака –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Сарезское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  6. Финляндия 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</a:rPr>
              <a:t>–  Саудовская Аравия  – Швеция </a:t>
            </a:r>
          </a:p>
        </p:txBody>
      </p:sp>
      <p:pic>
        <p:nvPicPr>
          <p:cNvPr id="5" name="Picture 4" descr="F:\пппп\Проект\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4056" y="5357826"/>
            <a:ext cx="1379944" cy="1357322"/>
          </a:xfrm>
          <a:prstGeom prst="rect">
            <a:avLst/>
          </a:prstGeom>
          <a:noFill/>
        </p:spPr>
      </p:pic>
      <p:pic>
        <p:nvPicPr>
          <p:cNvPr id="6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1792689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     </a:t>
            </a:r>
            <a:r>
              <a:rPr lang="ru-RU" sz="4000" b="1" i="1" dirty="0" smtClean="0">
                <a:solidFill>
                  <a:srgbClr val="FF0000"/>
                </a:solidFill>
                <a:latin typeface="Monotype Corsiva" pitchFamily="66" charset="0"/>
              </a:rPr>
              <a:t>Раунд  3</a:t>
            </a:r>
            <a:r>
              <a:rPr lang="ru-RU" sz="4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«Что </a:t>
            </a:r>
            <a:r>
              <a:rPr lang="ru-RU" sz="4800" b="1" dirty="0">
                <a:solidFill>
                  <a:srgbClr val="FF0000"/>
                </a:solidFill>
                <a:latin typeface="Monotype Corsiva" pitchFamily="66" charset="0"/>
              </a:rPr>
              <a:t>в имени твоем…»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          1</a:t>
            </a:r>
            <a:r>
              <a:rPr lang="ru-RU" sz="3600" b="1" dirty="0">
                <a:latin typeface="Monotype Corsiva" pitchFamily="66" charset="0"/>
              </a:rPr>
              <a:t>. </a:t>
            </a:r>
            <a:r>
              <a:rPr lang="ru-RU" sz="3600" b="1" dirty="0" smtClean="0">
                <a:latin typeface="Monotype Corsiva" pitchFamily="66" charset="0"/>
              </a:rPr>
              <a:t>Телецкое             7 .Аральское</a:t>
            </a:r>
            <a:endParaRPr lang="ru-RU" sz="3600" b="1" i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2</a:t>
            </a:r>
            <a:r>
              <a:rPr lang="ru-RU" sz="3600" b="1" dirty="0">
                <a:latin typeface="Monotype Corsiva" pitchFamily="66" charset="0"/>
              </a:rPr>
              <a:t>. </a:t>
            </a:r>
            <a:r>
              <a:rPr lang="ru-RU" sz="3600" b="1" dirty="0" smtClean="0">
                <a:latin typeface="Monotype Corsiva" pitchFamily="66" charset="0"/>
              </a:rPr>
              <a:t>Лобнор               8.Мёртвое</a:t>
            </a:r>
            <a:endParaRPr lang="ru-RU" sz="3600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3</a:t>
            </a:r>
            <a:r>
              <a:rPr lang="ru-RU" sz="3600" b="1" dirty="0">
                <a:latin typeface="Monotype Corsiva" pitchFamily="66" charset="0"/>
              </a:rPr>
              <a:t>. </a:t>
            </a:r>
            <a:r>
              <a:rPr lang="ru-RU" sz="3600" b="1" dirty="0" smtClean="0">
                <a:latin typeface="Monotype Corsiva" pitchFamily="66" charset="0"/>
              </a:rPr>
              <a:t>Ньяса                   9. Балхаш 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4. Чад                      10.Иссык – Куль 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5.Ладожское          11.Онежское</a:t>
            </a:r>
            <a:endParaRPr lang="ru-RU" sz="3600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6.Виннипег </a:t>
            </a:r>
            <a:r>
              <a:rPr lang="ru-RU" sz="3600" b="1" dirty="0">
                <a:latin typeface="Monotype Corsiva" pitchFamily="66" charset="0"/>
              </a:rPr>
              <a:t> </a:t>
            </a:r>
            <a:r>
              <a:rPr lang="ru-RU" sz="3600" b="1" dirty="0" smtClean="0">
                <a:latin typeface="Monotype Corsiva" pitchFamily="66" charset="0"/>
              </a:rPr>
              <a:t>           12.Селигер 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4" name="Picture 4" descr="F:\пппп\Проект\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14950"/>
            <a:ext cx="1428760" cy="1405338"/>
          </a:xfrm>
          <a:prstGeom prst="rect">
            <a:avLst/>
          </a:prstGeom>
          <a:noFill/>
        </p:spPr>
      </p:pic>
      <p:pic>
        <p:nvPicPr>
          <p:cNvPr id="5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1578343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«</a:t>
            </a: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Мир тайн и загадок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smtClean="0">
                <a:latin typeface="Monotype Corsiva" pitchFamily="66" charset="0"/>
              </a:rPr>
              <a:t>   </a:t>
            </a:r>
            <a:r>
              <a:rPr lang="ru-RU" sz="2800" b="1" dirty="0" smtClean="0">
                <a:latin typeface="Monotype Corsiva" pitchFamily="66" charset="0"/>
              </a:rPr>
              <a:t>            1. Телецкое </a:t>
            </a:r>
            <a:r>
              <a:rPr lang="ru-RU" sz="2800" b="1" dirty="0">
                <a:latin typeface="Monotype Corsiva" pitchFamily="66" charset="0"/>
              </a:rPr>
              <a:t>– Байкал – Хубсугул. </a:t>
            </a:r>
            <a:r>
              <a:rPr lang="ru-RU" sz="2800" b="1" dirty="0" smtClean="0">
                <a:latin typeface="Monotype Corsiva" pitchFamily="66" charset="0"/>
              </a:rPr>
              <a:t> Что  </a:t>
            </a:r>
            <a:r>
              <a:rPr lang="ru-RU" sz="2800" b="1" dirty="0">
                <a:latin typeface="Monotype Corsiva" pitchFamily="66" charset="0"/>
              </a:rPr>
              <a:t>объединяет  </a:t>
            </a:r>
            <a:r>
              <a:rPr lang="ru-RU" sz="2800" b="1" dirty="0" smtClean="0">
                <a:latin typeface="Monotype Corsiva" pitchFamily="66" charset="0"/>
              </a:rPr>
              <a:t>  </a:t>
            </a:r>
          </a:p>
          <a:p>
            <a:pPr lvl="0" algn="ctr">
              <a:buNone/>
            </a:pPr>
            <a:r>
              <a:rPr lang="ru-RU" sz="2800" b="1" dirty="0" smtClean="0">
                <a:latin typeface="Monotype Corsiva" pitchFamily="66" charset="0"/>
              </a:rPr>
              <a:t>               Байкал  </a:t>
            </a:r>
            <a:r>
              <a:rPr lang="ru-RU" sz="2800" b="1" dirty="0">
                <a:latin typeface="Monotype Corsiva" pitchFamily="66" charset="0"/>
              </a:rPr>
              <a:t>с  этими  двумя  озёрами?</a:t>
            </a:r>
            <a:endParaRPr lang="ru-RU" sz="2800" b="1" i="1" dirty="0">
              <a:latin typeface="Monotype Corsiva" pitchFamily="66" charset="0"/>
            </a:endParaRP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        2.Байкал  </a:t>
            </a:r>
            <a:r>
              <a:rPr lang="ru-RU" sz="2800" b="1" dirty="0">
                <a:latin typeface="Monotype Corsiva" pitchFamily="66" charset="0"/>
              </a:rPr>
              <a:t>прозрачен  и  чист.  Кто  поддерживает  </a:t>
            </a:r>
            <a:r>
              <a:rPr lang="ru-RU" sz="2800" b="1" dirty="0" smtClean="0">
                <a:latin typeface="Monotype Corsiva" pitchFamily="66" charset="0"/>
              </a:rPr>
              <a:t>             </a:t>
            </a: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smtClean="0">
                <a:latin typeface="Monotype Corsiva" pitchFamily="66" charset="0"/>
              </a:rPr>
              <a:t>              </a:t>
            </a:r>
            <a:r>
              <a:rPr lang="ru-RU" sz="2800" b="1" dirty="0" smtClean="0">
                <a:latin typeface="Monotype Corsiva" pitchFamily="66" charset="0"/>
              </a:rPr>
              <a:t>экологическое  </a:t>
            </a:r>
            <a:r>
              <a:rPr lang="ru-RU" sz="2800" b="1" dirty="0">
                <a:latin typeface="Monotype Corsiva" pitchFamily="66" charset="0"/>
              </a:rPr>
              <a:t>равновесие  в  </a:t>
            </a:r>
            <a:r>
              <a:rPr lang="ru-RU" sz="2800" b="1" dirty="0" smtClean="0">
                <a:latin typeface="Monotype Corsiva" pitchFamily="66" charset="0"/>
              </a:rPr>
              <a:t>Байкале</a:t>
            </a:r>
            <a:r>
              <a:rPr lang="ru-RU" sz="2800" b="1" dirty="0">
                <a:latin typeface="Monotype Corsiva" pitchFamily="66" charset="0"/>
              </a:rPr>
              <a:t>?  С  какими  </a:t>
            </a:r>
            <a:r>
              <a:rPr lang="ru-RU" sz="2800" b="1" dirty="0" smtClean="0">
                <a:latin typeface="Monotype Corsiva" pitchFamily="66" charset="0"/>
              </a:rPr>
              <a:t>    </a:t>
            </a: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           живыми  </a:t>
            </a:r>
            <a:r>
              <a:rPr lang="ru-RU" sz="2800" b="1" dirty="0">
                <a:latin typeface="Monotype Corsiva" pitchFamily="66" charset="0"/>
              </a:rPr>
              <a:t>организмами  это  связано?</a:t>
            </a:r>
            <a:endParaRPr lang="ru-RU" sz="2800" b="1" i="1" dirty="0">
              <a:latin typeface="Monotype Corsiva" pitchFamily="66" charset="0"/>
            </a:endParaRP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3. Лобнор </a:t>
            </a:r>
            <a:r>
              <a:rPr lang="ru-RU" sz="2800" b="1" dirty="0">
                <a:latin typeface="Monotype Corsiva" pitchFamily="66" charset="0"/>
              </a:rPr>
              <a:t>-  «кочующее»  озеро.  Почему  его  так  </a:t>
            </a:r>
            <a:r>
              <a:rPr lang="ru-RU" sz="2800" b="1" dirty="0" smtClean="0">
                <a:latin typeface="Monotype Corsiva" pitchFamily="66" charset="0"/>
              </a:rPr>
              <a:t> называют</a:t>
            </a:r>
            <a:r>
              <a:rPr lang="ru-RU" sz="2800" b="1" dirty="0">
                <a:latin typeface="Monotype Corsiva" pitchFamily="66" charset="0"/>
              </a:rPr>
              <a:t>?</a:t>
            </a:r>
            <a:endParaRPr lang="ru-RU" sz="2800" b="1" i="1" dirty="0">
              <a:latin typeface="Monotype Corsiva" pitchFamily="66" charset="0"/>
            </a:endParaRP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4. Самотлор </a:t>
            </a:r>
            <a:r>
              <a:rPr lang="ru-RU" sz="2800" b="1" dirty="0">
                <a:latin typeface="Monotype Corsiva" pitchFamily="66" charset="0"/>
              </a:rPr>
              <a:t>– Маракайбо:  их  особенность   и  проблема  </a:t>
            </a:r>
            <a:r>
              <a:rPr lang="ru-RU" sz="2800" b="1" dirty="0" smtClean="0">
                <a:latin typeface="Monotype Corsiva" pitchFamily="66" charset="0"/>
              </a:rPr>
              <a:t>    </a:t>
            </a: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освоения</a:t>
            </a:r>
            <a:r>
              <a:rPr lang="ru-RU" sz="2800" b="1" dirty="0">
                <a:latin typeface="Monotype Corsiva" pitchFamily="66" charset="0"/>
              </a:rPr>
              <a:t>?</a:t>
            </a:r>
            <a:endParaRPr lang="ru-RU" sz="2800" b="1" i="1" dirty="0">
              <a:latin typeface="Monotype Corsiva" pitchFamily="66" charset="0"/>
            </a:endParaRP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5. На  </a:t>
            </a:r>
            <a:r>
              <a:rPr lang="ru-RU" sz="2800" b="1" dirty="0">
                <a:latin typeface="Monotype Corsiva" pitchFamily="66" charset="0"/>
              </a:rPr>
              <a:t>карте  Балхаш  сине-сиреневый. Почему?  С  чем  </a:t>
            </a:r>
            <a:r>
              <a:rPr lang="ru-RU" sz="2800" b="1" dirty="0" smtClean="0">
                <a:latin typeface="Monotype Corsiva" pitchFamily="66" charset="0"/>
              </a:rPr>
              <a:t>          </a:t>
            </a: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связано  </a:t>
            </a:r>
            <a:r>
              <a:rPr lang="ru-RU" sz="2800" b="1" dirty="0">
                <a:latin typeface="Monotype Corsiva" pitchFamily="66" charset="0"/>
              </a:rPr>
              <a:t>нарушение  его  водного  режима?</a:t>
            </a:r>
            <a:endParaRPr lang="ru-RU" sz="2800" b="1" i="1" dirty="0">
              <a:latin typeface="Monotype Corsiva" pitchFamily="66" charset="0"/>
            </a:endParaRP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 6. Чаны </a:t>
            </a:r>
            <a:r>
              <a:rPr lang="ru-RU" sz="2800" b="1" dirty="0">
                <a:latin typeface="Monotype Corsiva" pitchFamily="66" charset="0"/>
              </a:rPr>
              <a:t>– «пульсирующее»  озеро.  Объясните,  что  это  </a:t>
            </a:r>
            <a:r>
              <a:rPr lang="ru-RU" sz="2800" b="1" dirty="0" smtClean="0">
                <a:latin typeface="Monotype Corsiva" pitchFamily="66" charset="0"/>
              </a:rPr>
              <a:t>         </a:t>
            </a:r>
          </a:p>
          <a:p>
            <a:pPr lvl="0">
              <a:buNone/>
            </a:pPr>
            <a:r>
              <a:rPr lang="ru-RU" sz="2800" b="1" dirty="0" smtClean="0">
                <a:latin typeface="Monotype Corsiva" pitchFamily="66" charset="0"/>
              </a:rPr>
              <a:t>      значит</a:t>
            </a:r>
            <a:r>
              <a:rPr lang="ru-RU" sz="2800" b="1" dirty="0">
                <a:latin typeface="Monotype Corsiva" pitchFamily="66" charset="0"/>
              </a:rPr>
              <a:t>?</a:t>
            </a:r>
            <a:endParaRPr lang="ru-RU" sz="2800" b="1" i="1" dirty="0">
              <a:latin typeface="Monotype Corsiva" pitchFamily="66" charset="0"/>
            </a:endParaRPr>
          </a:p>
          <a:p>
            <a:pPr>
              <a:buNone/>
            </a:pPr>
            <a:endParaRPr lang="ru-RU" sz="2800" b="1" i="1" dirty="0">
              <a:latin typeface="Monotype Corsiva" pitchFamily="66" charset="0"/>
            </a:endParaRPr>
          </a:p>
        </p:txBody>
      </p:sp>
      <p:pic>
        <p:nvPicPr>
          <p:cNvPr id="4" name="Picture 2" descr="F:\пппп\Проект\neznayka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51161" cy="2500330"/>
          </a:xfrm>
          <a:prstGeom prst="rect">
            <a:avLst/>
          </a:prstGeom>
          <a:noFill/>
        </p:spPr>
      </p:pic>
      <p:pic>
        <p:nvPicPr>
          <p:cNvPr id="5" name="Picture 4" descr="F:\пппп\Проект\6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9313" y="4929198"/>
            <a:ext cx="1234687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Monotype Corsiva" pitchFamily="66" charset="0"/>
              </a:rPr>
              <a:t>«Озерный край России»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64360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/>
              <a:t>                    </a:t>
            </a:r>
            <a:r>
              <a:rPr lang="ru-RU" b="1" dirty="0" smtClean="0">
                <a:latin typeface="Monotype Corsiva" pitchFamily="66" charset="0"/>
              </a:rPr>
              <a:t>1. Северо-запад  России - «озёрный край»?</a:t>
            </a:r>
            <a:endParaRPr lang="ru-RU" b="1" dirty="0" smtClean="0">
              <a:latin typeface="Monotype Corsiva" pitchFamily="66" charset="0"/>
            </a:endParaRPr>
          </a:p>
          <a:p>
            <a:pPr marL="514350" indent="-514350">
              <a:buNone/>
            </a:pPr>
            <a:r>
              <a:rPr lang="ru-RU" b="1" dirty="0" smtClean="0">
                <a:latin typeface="Monotype Corsiva" pitchFamily="66" charset="0"/>
              </a:rPr>
              <a:t>       </a:t>
            </a:r>
            <a:r>
              <a:rPr lang="ru-RU" b="1" dirty="0" smtClean="0">
                <a:latin typeface="Monotype Corsiva" pitchFamily="66" charset="0"/>
              </a:rPr>
              <a:t>           2. Озёрная  </a:t>
            </a:r>
            <a:r>
              <a:rPr lang="ru-RU" b="1" dirty="0">
                <a:latin typeface="Monotype Corsiva" pitchFamily="66" charset="0"/>
              </a:rPr>
              <a:t>система из трех  </a:t>
            </a:r>
            <a:r>
              <a:rPr lang="ru-RU" b="1" dirty="0" smtClean="0">
                <a:latin typeface="Monotype Corsiva" pitchFamily="66" charset="0"/>
              </a:rPr>
              <a:t>озер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на </a:t>
            </a:r>
            <a:r>
              <a:rPr lang="ru-RU" b="1" dirty="0">
                <a:latin typeface="Monotype Corsiva" pitchFamily="66" charset="0"/>
              </a:rPr>
              <a:t>юге </a:t>
            </a:r>
            <a:r>
              <a:rPr lang="ru-RU" b="1" dirty="0" smtClean="0">
                <a:latin typeface="Monotype Corsiva" pitchFamily="66" charset="0"/>
              </a:rPr>
              <a:t>     </a:t>
            </a:r>
          </a:p>
          <a:p>
            <a:pPr marL="514350" indent="-514350">
              <a:buNone/>
            </a:pP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                    </a:t>
            </a:r>
            <a:r>
              <a:rPr lang="ru-RU" b="1" dirty="0" smtClean="0">
                <a:latin typeface="Monotype Corsiva" pitchFamily="66" charset="0"/>
              </a:rPr>
              <a:t>области ?</a:t>
            </a:r>
            <a:endParaRPr lang="ru-RU" b="1" dirty="0" smtClean="0">
              <a:latin typeface="Monotype Corsiva" pitchFamily="66" charset="0"/>
            </a:endParaRPr>
          </a:p>
          <a:p>
            <a:pPr marL="514350" indent="-514350">
              <a:buNone/>
            </a:pPr>
            <a:r>
              <a:rPr lang="ru-RU" b="1" dirty="0" smtClean="0">
                <a:latin typeface="Monotype Corsiva" pitchFamily="66" charset="0"/>
              </a:rPr>
              <a:t>  </a:t>
            </a:r>
            <a:r>
              <a:rPr lang="ru-RU" b="1" dirty="0" smtClean="0">
                <a:latin typeface="Monotype Corsiva" pitchFamily="66" charset="0"/>
              </a:rPr>
              <a:t>3</a:t>
            </a:r>
            <a:r>
              <a:rPr lang="ru-RU" b="1" dirty="0" smtClean="0">
                <a:latin typeface="Monotype Corsiva" pitchFamily="66" charset="0"/>
              </a:rPr>
              <a:t>.  </a:t>
            </a:r>
            <a:r>
              <a:rPr lang="ru-RU" b="1" dirty="0" smtClean="0">
                <a:latin typeface="Monotype Corsiva" pitchFamily="66" charset="0"/>
              </a:rPr>
              <a:t>Отец  </a:t>
            </a:r>
            <a:r>
              <a:rPr lang="ru-RU" b="1" dirty="0">
                <a:latin typeface="Monotype Corsiva" pitchFamily="66" charset="0"/>
              </a:rPr>
              <a:t>русской  лимнологии (учение  об  </a:t>
            </a:r>
            <a:r>
              <a:rPr lang="ru-RU" b="1" dirty="0" smtClean="0">
                <a:latin typeface="Monotype Corsiva" pitchFamily="66" charset="0"/>
              </a:rPr>
              <a:t>озёрах</a:t>
            </a:r>
            <a:r>
              <a:rPr lang="ru-RU" b="1" dirty="0" smtClean="0">
                <a:latin typeface="Monotype Corsiva" pitchFamily="66" charset="0"/>
              </a:rPr>
              <a:t>)?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4. Озеро  </a:t>
            </a:r>
            <a:r>
              <a:rPr lang="ru-RU" b="1" dirty="0" smtClean="0">
                <a:latin typeface="Monotype Corsiva" pitchFamily="66" charset="0"/>
              </a:rPr>
              <a:t>более  чем  с  20-ю   островами высадили  </a:t>
            </a:r>
            <a:r>
              <a:rPr lang="ru-RU" b="1" dirty="0" smtClean="0">
                <a:latin typeface="Monotype Corsiva" pitchFamily="66" charset="0"/>
              </a:rPr>
              <a:t>обезьян?</a:t>
            </a:r>
            <a:endParaRPr lang="ru-RU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5. Какое  </a:t>
            </a:r>
            <a:r>
              <a:rPr lang="ru-RU" b="1" dirty="0" smtClean="0">
                <a:latin typeface="Monotype Corsiva" pitchFamily="66" charset="0"/>
              </a:rPr>
              <a:t>озеро в  области  самое  прозрачное? </a:t>
            </a: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6. Примечательным  </a:t>
            </a:r>
            <a:r>
              <a:rPr lang="ru-RU" b="1" dirty="0" smtClean="0">
                <a:latin typeface="Monotype Corsiva" pitchFamily="66" charset="0"/>
              </a:rPr>
              <a:t>данное  озеро  делает  водяной  </a:t>
            </a:r>
            <a:r>
              <a:rPr lang="ru-RU" b="1" dirty="0" smtClean="0">
                <a:latin typeface="Monotype Corsiva" pitchFamily="66" charset="0"/>
              </a:rPr>
              <a:t>орех?</a:t>
            </a:r>
            <a:endParaRPr lang="ru-RU" b="1" i="1" dirty="0" smtClean="0">
              <a:latin typeface="Monotype Corsiva" pitchFamily="66" charset="0"/>
            </a:endParaRPr>
          </a:p>
          <a:p>
            <a:pPr marL="514350" indent="-514350">
              <a:buNone/>
            </a:pPr>
            <a:endParaRPr lang="ru-RU" b="1" dirty="0" smtClean="0">
              <a:latin typeface="Monotype Corsiva" pitchFamily="66" charset="0"/>
            </a:endParaRPr>
          </a:p>
        </p:txBody>
      </p:sp>
      <p:pic>
        <p:nvPicPr>
          <p:cNvPr id="4" name="Picture 2" descr="F:\пппп\Проект\neznayka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745497" cy="2643182"/>
          </a:xfrm>
          <a:prstGeom prst="rect">
            <a:avLst/>
          </a:prstGeom>
          <a:noFill/>
        </p:spPr>
      </p:pic>
      <p:pic>
        <p:nvPicPr>
          <p:cNvPr id="5" name="Picture 4" descr="F:\пппп\Проект\6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286365"/>
            <a:ext cx="1597829" cy="1571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Monotype Corsiva" pitchFamily="66" charset="0"/>
              </a:rPr>
              <a:t>Псковско-Чудской  водоём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1</a:t>
            </a:r>
            <a:r>
              <a:rPr lang="ru-RU" b="1" dirty="0">
                <a:latin typeface="Monotype Corsiva" pitchFamily="66" charset="0"/>
              </a:rPr>
              <a:t>. Какова его длина?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2</a:t>
            </a:r>
            <a:r>
              <a:rPr lang="ru-RU" b="1" dirty="0">
                <a:latin typeface="Monotype Corsiva" pitchFamily="66" charset="0"/>
              </a:rPr>
              <a:t>. Наибольшая  ширина?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3</a:t>
            </a:r>
            <a:r>
              <a:rPr lang="ru-RU" b="1" dirty="0">
                <a:latin typeface="Monotype Corsiva" pitchFamily="66" charset="0"/>
              </a:rPr>
              <a:t>. Оно  занимает  в  Европе …   место?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4. В Европе по </a:t>
            </a:r>
            <a:r>
              <a:rPr lang="ru-RU" b="1" dirty="0">
                <a:latin typeface="Monotype Corsiva" pitchFamily="66" charset="0"/>
              </a:rPr>
              <a:t>площади </a:t>
            </a:r>
            <a:r>
              <a:rPr lang="ru-RU" b="1" dirty="0" smtClean="0">
                <a:latin typeface="Monotype Corsiva" pitchFamily="66" charset="0"/>
              </a:rPr>
              <a:t> оно  </a:t>
            </a:r>
            <a:r>
              <a:rPr lang="ru-RU" b="1" dirty="0">
                <a:latin typeface="Monotype Corsiva" pitchFamily="66" charset="0"/>
              </a:rPr>
              <a:t>уступает  озёрам..?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5. Какое  из  озёр  глубже:  Псковское  или  Чудское? 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6. Какое  озеро  их  соединяет? 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7. Какая  рыба  проникает  в  озеро,  её  называют  «вечным  скитальцем»?  </a:t>
            </a:r>
            <a:endParaRPr lang="ru-RU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8. Какое  событие  произошло  здесь  в </a:t>
            </a:r>
            <a:r>
              <a:rPr lang="ru-RU" b="1" dirty="0" smtClean="0">
                <a:latin typeface="Monotype Corsiva" pitchFamily="66" charset="0"/>
              </a:rPr>
              <a:t>1242 </a:t>
            </a:r>
            <a:r>
              <a:rPr lang="ru-RU" b="1" dirty="0">
                <a:latin typeface="Monotype Corsiva" pitchFamily="66" charset="0"/>
              </a:rPr>
              <a:t>году?  </a:t>
            </a:r>
            <a:endParaRPr lang="ru-RU" b="1" i="1" dirty="0">
              <a:latin typeface="Monotype Corsiva" pitchFamily="66" charset="0"/>
            </a:endParaRPr>
          </a:p>
          <a:p>
            <a:endParaRPr lang="ru-RU" b="1" dirty="0">
              <a:latin typeface="Monotype Corsiva" pitchFamily="66" charset="0"/>
            </a:endParaRPr>
          </a:p>
        </p:txBody>
      </p:sp>
      <p:pic>
        <p:nvPicPr>
          <p:cNvPr id="4" name="Picture 4" descr="F:\пппп\Проект\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1428" y="5429240"/>
            <a:ext cx="1452572" cy="1428760"/>
          </a:xfrm>
          <a:prstGeom prst="rect">
            <a:avLst/>
          </a:prstGeom>
          <a:noFill/>
        </p:spPr>
      </p:pic>
      <p:pic>
        <p:nvPicPr>
          <p:cNvPr id="5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92689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Полистовский </a:t>
            </a:r>
            <a:r>
              <a:rPr lang="ru-RU" sz="5400" b="1" dirty="0">
                <a:latin typeface="Monotype Corsiva" pitchFamily="66" charset="0"/>
              </a:rPr>
              <a:t>болотный  край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</a:t>
            </a:r>
            <a:r>
              <a:rPr lang="ru-RU" sz="3600" b="1" dirty="0" smtClean="0">
                <a:latin typeface="Monotype Corsiva" pitchFamily="66" charset="0"/>
              </a:rPr>
              <a:t>1. На  </a:t>
            </a:r>
            <a:r>
              <a:rPr lang="ru-RU" sz="3600" b="1" dirty="0">
                <a:latin typeface="Monotype Corsiva" pitchFamily="66" charset="0"/>
              </a:rPr>
              <a:t>какой  низменности  </a:t>
            </a:r>
            <a:r>
              <a:rPr lang="ru-RU" sz="3600" b="1" dirty="0" smtClean="0">
                <a:latin typeface="Monotype Corsiva" pitchFamily="66" charset="0"/>
              </a:rPr>
              <a:t>     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       расположены полистовские озера?</a:t>
            </a: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      2. Полисто</a:t>
            </a:r>
            <a:r>
              <a:rPr lang="ru-RU" sz="3600" b="1" dirty="0">
                <a:latin typeface="Monotype Corsiva" pitchFamily="66" charset="0"/>
              </a:rPr>
              <a:t>,  Дубец,  Дулово,  Алё, </a:t>
            </a:r>
            <a:r>
              <a:rPr lang="ru-RU" sz="3600" b="1" dirty="0" smtClean="0">
                <a:latin typeface="Monotype Corsiva" pitchFamily="66" charset="0"/>
              </a:rPr>
              <a:t>    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           Цевло</a:t>
            </a:r>
            <a:r>
              <a:rPr lang="ru-RU" sz="3600" b="1" dirty="0" smtClean="0">
                <a:latin typeface="Monotype Corsiva" pitchFamily="66" charset="0"/>
              </a:rPr>
              <a:t>.</a:t>
            </a:r>
            <a:r>
              <a:rPr lang="ru-RU" sz="3600" b="1" dirty="0">
                <a:latin typeface="Monotype Corsiva" pitchFamily="66" charset="0"/>
              </a:rPr>
              <a:t> Какое  лишнее? </a:t>
            </a: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3. Только  </a:t>
            </a:r>
            <a:r>
              <a:rPr lang="ru-RU" sz="3600" b="1" dirty="0">
                <a:latin typeface="Monotype Corsiva" pitchFamily="66" charset="0"/>
              </a:rPr>
              <a:t>в  озере  Полисто  водится  </a:t>
            </a:r>
            <a:r>
              <a:rPr lang="ru-RU" sz="3600" b="1" dirty="0" smtClean="0">
                <a:latin typeface="Monotype Corsiva" pitchFamily="66" charset="0"/>
              </a:rPr>
              <a:t> рыба</a:t>
            </a:r>
            <a:r>
              <a:rPr lang="ru-RU" sz="3600" b="1" dirty="0">
                <a:latin typeface="Monotype Corsiva" pitchFamily="66" charset="0"/>
              </a:rPr>
              <a:t>? </a:t>
            </a: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4. </a:t>
            </a:r>
            <a:r>
              <a:rPr lang="ru-RU" sz="3600" b="1" dirty="0" smtClean="0">
                <a:latin typeface="Monotype Corsiva" pitchFamily="66" charset="0"/>
              </a:rPr>
              <a:t>С</a:t>
            </a:r>
            <a:r>
              <a:rPr lang="ru-RU" sz="3600" b="1" dirty="0" smtClean="0">
                <a:latin typeface="Monotype Corsiva" pitchFamily="66" charset="0"/>
              </a:rPr>
              <a:t>амое  большое по глубине  из Полистовских     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озёр</a:t>
            </a:r>
            <a:r>
              <a:rPr lang="ru-RU" sz="3600" b="1" dirty="0">
                <a:latin typeface="Monotype Corsiva" pitchFamily="66" charset="0"/>
              </a:rPr>
              <a:t>? </a:t>
            </a: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F:\пппп\Проект\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500678"/>
            <a:ext cx="1379944" cy="1357322"/>
          </a:xfrm>
          <a:prstGeom prst="rect">
            <a:avLst/>
          </a:prstGeom>
          <a:noFill/>
        </p:spPr>
      </p:pic>
      <p:pic>
        <p:nvPicPr>
          <p:cNvPr id="5" name="Picture 2" descr="F:\пппп\Проект\neznayka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1792689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Озе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Озера</Template>
  <TotalTime>351</TotalTime>
  <Words>463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 Озера</vt:lpstr>
      <vt:lpstr>Игра – конференция «Жемчужное ожерелье планеты»   </vt:lpstr>
      <vt:lpstr>                                                                   Окаймлённое  кустами                                 Молодых  ракит,                                             Разноцветными  огнями                              Озеро  блестит.                                             Тишине  и  солнцу  радо,                               По  равнине  вод                                          Лебедей  ручное  стадо                                    Медленно  плывёт;                                                   Вот  один  взмахнул  лениво                                        Крыльями -  и  вдруг                                              Влага  брызнула   игриво                                    Жемчугом  вокруг.                                                 И.С.Никитин      </vt:lpstr>
      <vt:lpstr>Слайд 3</vt:lpstr>
      <vt:lpstr>  Раунд  1 «Самое,  самое,  самое…»              Раунд  2   «Третий лишний»</vt:lpstr>
      <vt:lpstr>      Раунд  3 «Что в имени твоем…»</vt:lpstr>
      <vt:lpstr>  «Мир тайн и загадок»  </vt:lpstr>
      <vt:lpstr>«Озерный край России»</vt:lpstr>
      <vt:lpstr>Псковско-Чудской  водоём</vt:lpstr>
      <vt:lpstr>Полистовский болотный  край</vt:lpstr>
      <vt:lpstr>Негативные явления. Способы борьбы с ними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Окаймлённое  кустами                                 Молодых  ракит,                                             Разноцветными  огнями                              Озеро  блестит.                                             Тишине  и  солнцу  радо,                               По  равнине  вод                                          Лебедей  ручное  стадо                                    Медленно  плывёт;                                                   Вот  один  взмахнул  лениво                                        Крыльями -  и  вдруг                                              Влага  брызнула   игриво                                    Жемчугом  вокруг.                                                 И.С.Никитин      </dc:title>
  <dc:creator>Екатерина</dc:creator>
  <cp:lastModifiedBy>Екатерина</cp:lastModifiedBy>
  <cp:revision>31</cp:revision>
  <dcterms:created xsi:type="dcterms:W3CDTF">2009-11-27T13:28:29Z</dcterms:created>
  <dcterms:modified xsi:type="dcterms:W3CDTF">2009-11-27T19:19:57Z</dcterms:modified>
</cp:coreProperties>
</file>