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80" r:id="rId3"/>
    <p:sldId id="284" r:id="rId4"/>
    <p:sldId id="285" r:id="rId5"/>
    <p:sldId id="272" r:id="rId6"/>
    <p:sldId id="286" r:id="rId7"/>
    <p:sldId id="287" r:id="rId8"/>
    <p:sldId id="273" r:id="rId9"/>
    <p:sldId id="275" r:id="rId10"/>
    <p:sldId id="282" r:id="rId11"/>
    <p:sldId id="283" r:id="rId12"/>
    <p:sldId id="276" r:id="rId13"/>
    <p:sldId id="290" r:id="rId14"/>
    <p:sldId id="281" r:id="rId15"/>
    <p:sldId id="291" r:id="rId16"/>
    <p:sldId id="292" r:id="rId17"/>
    <p:sldId id="277" r:id="rId18"/>
    <p:sldId id="278" r:id="rId19"/>
    <p:sldId id="289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06" autoAdjust="0"/>
    <p:restoredTop sz="94175" autoAdjust="0"/>
  </p:normalViewPr>
  <p:slideViewPr>
    <p:cSldViewPr>
      <p:cViewPr varScale="1">
        <p:scale>
          <a:sx n="108" d="100"/>
          <a:sy n="108" d="100"/>
        </p:scale>
        <p:origin x="-90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440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BC3E282-E2DA-4CF6-9B95-9CD2AAEF2CE4}" type="datetimeFigureOut">
              <a:rPr lang="ru-RU"/>
              <a:pPr>
                <a:defRPr/>
              </a:pPr>
              <a:t>15.12.2009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1512F08-2C65-4A73-B7AA-22AD49E1E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44E4E-85C5-468E-BB61-EF33F9601D21}" type="datetimeFigureOut">
              <a:rPr lang="ru-RU"/>
              <a:pPr>
                <a:defRPr/>
              </a:pPr>
              <a:t>15.12.2009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680A2-FBBB-4F46-A9AE-A4BBE66065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F3DF4-B57B-4E65-A0D5-7CC4F9324BE1}" type="datetimeFigureOut">
              <a:rPr lang="ru-RU"/>
              <a:pPr>
                <a:defRPr/>
              </a:pPr>
              <a:t>15.12.2009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8655D-B105-4F8E-B43C-58ABDD6683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AB4CF-2F04-4EFA-A1D9-CC7F1BCB8F7F}" type="datetimeFigureOut">
              <a:rPr lang="ru-RU"/>
              <a:pPr>
                <a:defRPr/>
              </a:pPr>
              <a:t>15.12.2009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AB85A-5CAA-4B39-B981-7F1348095A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87069-4C3A-4750-BD90-FD1C30ED3BA3}" type="datetimeFigureOut">
              <a:rPr lang="ru-RU"/>
              <a:pPr>
                <a:defRPr/>
              </a:pPr>
              <a:t>15.12.2009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54E68-77F6-47C1-878D-7E47F99A25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82069-EA7A-4E69-8383-931DB07DE9BA}" type="datetimeFigureOut">
              <a:rPr lang="ru-RU"/>
              <a:pPr>
                <a:defRPr/>
              </a:pPr>
              <a:t>15.12.2009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F317F-9D3C-4234-B557-A095324610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02223-C7F1-46D1-9EB1-88E75783A7FA}" type="datetimeFigureOut">
              <a:rPr lang="ru-RU"/>
              <a:pPr>
                <a:defRPr/>
              </a:pPr>
              <a:t>15.12.2009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16CEF-3B41-40A7-BE7F-9FB92BA336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D4A0A-1FA7-4030-A1A8-40A39368E4B7}" type="datetimeFigureOut">
              <a:rPr lang="ru-RU"/>
              <a:pPr>
                <a:defRPr/>
              </a:pPr>
              <a:t>15.12.2009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2DB54-07A1-477A-B215-40A2441796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69F63-5FB6-45D6-868E-C6578040480F}" type="datetimeFigureOut">
              <a:rPr lang="ru-RU"/>
              <a:pPr>
                <a:defRPr/>
              </a:pPr>
              <a:t>15.12.2009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1EB7B-A744-461D-9F70-D68B0AFA5D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C5B5-3C30-4CD5-960D-CC604876FE0E}" type="datetimeFigureOut">
              <a:rPr lang="ru-RU"/>
              <a:pPr>
                <a:defRPr/>
              </a:pPr>
              <a:t>15.12.2009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68E7C-D2E7-4DC3-B68C-43FE9ED919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26CE2-E49F-459B-9114-02F89AF38F42}" type="datetimeFigureOut">
              <a:rPr lang="ru-RU"/>
              <a:pPr>
                <a:defRPr/>
              </a:pPr>
              <a:t>15.12.2009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87E0F-F873-4AF1-A8E6-5DA413AC0C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29EF1-14E5-4D5C-B4E7-DB6984BDC99D}" type="datetimeFigureOut">
              <a:rPr lang="ru-RU"/>
              <a:pPr>
                <a:defRPr/>
              </a:pPr>
              <a:t>15.12.2009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FDF3C-5543-49F2-83C0-2EA0CE3AD6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4CDDAB-1EA3-41CD-BAEE-7601BB29C4F2}" type="datetimeFigureOut">
              <a:rPr lang="ru-RU"/>
              <a:pPr>
                <a:defRPr/>
              </a:pPr>
              <a:t>15.12.2009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40D36D6-CEC2-4B38-ADFB-3001FE0875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heel spokes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1500188" y="857250"/>
            <a:ext cx="7415212" cy="2552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endParaRPr lang="ru-RU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  <p:pic>
        <p:nvPicPr>
          <p:cNvPr id="3075" name="Рисунок 1" descr="1ф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690813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28596" y="2571744"/>
            <a:ext cx="8358246" cy="25545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  <a:r>
              <a:rPr lang="ru-RU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ВЯЗЬ СЛОВ В</a:t>
            </a:r>
          </a:p>
          <a:p>
            <a:pPr algn="ctr">
              <a:defRPr/>
            </a:pPr>
            <a:r>
              <a:rPr lang="ru-RU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СЛОВОСОЧЕТАНИИ</a:t>
            </a:r>
          </a:p>
          <a:p>
            <a:pPr algn="ctr">
              <a:defRPr/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Автор: </a:t>
            </a:r>
            <a:r>
              <a:rPr lang="ru-RU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Ишмухаметова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Н.И.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285728"/>
            <a:ext cx="6214072" cy="258532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ПР…ЛЕЖАНИЕ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5400" b="1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ПР…ПОДАВАТЬ</a:t>
            </a:r>
          </a:p>
          <a:p>
            <a:pPr algn="ctr">
              <a:defRPr/>
            </a:pPr>
            <a:r>
              <a:rPr lang="ru-RU" sz="5400" b="1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ПОДЛИ(Н, НН)ЫЙ</a:t>
            </a:r>
            <a:endParaRPr lang="ru-RU" sz="5400" b="1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488" y="3714752"/>
            <a:ext cx="5481436" cy="258532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</a:t>
            </a:r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</a:t>
            </a:r>
            <a:r>
              <a:rPr lang="ru-RU" sz="5400" b="1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ЛЕЖАНИЕ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5400" b="1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</a:t>
            </a:r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Е</a:t>
            </a:r>
            <a:r>
              <a:rPr lang="ru-RU" sz="5400" b="1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ПОДАВАТЬ</a:t>
            </a:r>
          </a:p>
          <a:p>
            <a:pPr algn="ctr">
              <a:defRPr/>
            </a:pPr>
            <a:r>
              <a:rPr lang="ru-RU" sz="5400" b="1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ПОДЛИ</a:t>
            </a:r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НН</a:t>
            </a:r>
            <a:r>
              <a:rPr lang="ru-RU" sz="5400" b="1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ЫЙ</a:t>
            </a:r>
            <a:endParaRPr lang="ru-RU" sz="5400" b="1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50" y="1071546"/>
            <a:ext cx="8929750" cy="390876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ПРИЛЕЖАНИЕ - 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УСЕРДИЕ В ТРУДЕ, УЧЕНИИ;ВОСХОДИТ </a:t>
            </a:r>
            <a:r>
              <a:rPr lang="ru-RU" sz="36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 «ПРИЛЕГАТЬ </a:t>
            </a:r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 ЧЕМУ -ЛИБО»</a:t>
            </a:r>
          </a:p>
          <a:p>
            <a:pPr>
              <a:defRPr/>
            </a:pPr>
            <a:endParaRPr lang="ru-RU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defRPr/>
            </a:pPr>
            <a:endParaRPr lang="ru-RU" sz="44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defRPr/>
            </a:pPr>
            <a:endParaRPr lang="ru-RU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3286124"/>
            <a:ext cx="8439683" cy="298543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ru-RU" sz="4400" b="1" i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ПОДЛИННЫЙ </a:t>
            </a:r>
            <a:r>
              <a:rPr lang="ru-RU" sz="3200" b="1" i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– </a:t>
            </a:r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«НАСТОЯЩИЙ, </a:t>
            </a:r>
          </a:p>
          <a:p>
            <a:pPr>
              <a:defRPr/>
            </a:pPr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ДЕЙСТВИТЕЛЬНЫЙ»; ОТ СЛОВА</a:t>
            </a:r>
          </a:p>
          <a:p>
            <a:pPr>
              <a:defRPr/>
            </a:pPr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«ПОДЛИННИК» – ДЛИННЫЕ ПАЛКИ</a:t>
            </a:r>
          </a:p>
          <a:p>
            <a:pPr>
              <a:defRPr/>
            </a:pPr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КОТОРЫМИ БИЛИ ПРИ ДОПРОСЕ, </a:t>
            </a:r>
          </a:p>
          <a:p>
            <a:pPr>
              <a:defRPr/>
            </a:pPr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ДОПЫТЫВАЯСЬ ИСТИНЫ</a:t>
            </a:r>
            <a:endParaRPr lang="ru-RU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9220" name="Рисунок 6" descr="21M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357158" y="142852"/>
            <a:ext cx="928688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785918" y="0"/>
            <a:ext cx="51110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ЭТИМОЛОГИЯ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1285860"/>
            <a:ext cx="706360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СКОМБИНИРОВАТЬ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14678" y="2500306"/>
            <a:ext cx="554318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60 ЭЛЕМЕНТОВ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857884" y="3714752"/>
            <a:ext cx="251703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35 ЛЕТ</a:t>
            </a:r>
          </a:p>
        </p:txBody>
      </p:sp>
      <p:pic>
        <p:nvPicPr>
          <p:cNvPr id="10245" name="Рисунок 6" descr="21M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0" y="114300"/>
            <a:ext cx="928688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571744"/>
            <a:ext cx="2428892" cy="3461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2786050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 smtClean="0"/>
              <a:t>Так выглядел первый вариант таблицы элементов, составленный Менделеевым в 1869 году.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428604"/>
            <a:ext cx="706360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СКОМБИНИРОВАТЬ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5028" y="1500174"/>
            <a:ext cx="88889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- СОЕДИНИТЬ, СОБРАТЬ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2857496"/>
            <a:ext cx="75070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СКОМБИНИРОВАТЬ РЕЗУЛЬТАТ</a:t>
            </a:r>
            <a:endParaRPr lang="ru-RU" sz="3600" b="1" cap="none" spc="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3571876"/>
            <a:ext cx="646529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ХОТЕЛ СКОМБИНИРОВАТЬ</a:t>
            </a:r>
            <a:endParaRPr lang="ru-RU" sz="3600" b="1" cap="none" spc="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4286256"/>
            <a:ext cx="830939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СКОМБИНИРОВАННЫЙ </a:t>
            </a:r>
          </a:p>
          <a:p>
            <a:pPr algn="ctr"/>
            <a:r>
              <a:rPr lang="ru-RU" sz="3600" b="1" cap="none" spc="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                                РЕЗУЛЬТАТ</a:t>
            </a:r>
            <a:endParaRPr lang="ru-RU" sz="3600" b="1" cap="none" spc="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1357298"/>
            <a:ext cx="600079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ШЕСТЬДЕСЯТ ЭЛЕМЕНТОВ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714612" y="928670"/>
            <a:ext cx="571504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000496" y="142852"/>
            <a:ext cx="1203342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ЧЕГО?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000364" y="642918"/>
            <a:ext cx="3143261" cy="1607"/>
          </a:xfrm>
          <a:prstGeom prst="line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5858669" y="927894"/>
            <a:ext cx="571500" cy="1588"/>
          </a:xfrm>
          <a:prstGeom prst="straightConnector1">
            <a:avLst/>
          </a:prstGeom>
          <a:ln w="76200">
            <a:headEnd type="none"/>
            <a:tailEnd type="stealt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2820988" y="820738"/>
            <a:ext cx="357187" cy="1587"/>
          </a:xfrm>
          <a:prstGeom prst="line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2786050" y="2000240"/>
            <a:ext cx="825867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 .  П 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500166" y="4572008"/>
            <a:ext cx="6124625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ШЕСТИДЕСЯТИ ЭЛЕМЕНТОВ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857884" y="4071942"/>
            <a:ext cx="571504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</a:t>
            </a: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3143250" y="3786188"/>
            <a:ext cx="3000375" cy="1587"/>
          </a:xfrm>
          <a:prstGeom prst="line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endCxn id="17" idx="0"/>
          </p:cNvCxnSpPr>
          <p:nvPr/>
        </p:nvCxnSpPr>
        <p:spPr>
          <a:xfrm rot="5400000">
            <a:off x="6002337" y="3929063"/>
            <a:ext cx="284163" cy="1588"/>
          </a:xfrm>
          <a:prstGeom prst="line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5400000">
            <a:off x="2892425" y="4037013"/>
            <a:ext cx="500063" cy="1587"/>
          </a:xfrm>
          <a:prstGeom prst="straightConnector1">
            <a:avLst/>
          </a:prstGeom>
          <a:ln w="76200">
            <a:tailEnd type="stealt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3643306" y="3214686"/>
            <a:ext cx="2065309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СКОЛЬКИХ?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2928926" y="5357826"/>
            <a:ext cx="756938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 . П 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643438" y="5500702"/>
            <a:ext cx="342279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согласование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643438" y="1857364"/>
            <a:ext cx="3643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управление</a:t>
            </a:r>
            <a:endParaRPr lang="ru-RU" sz="36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7" grpId="0"/>
      <p:bldP spid="46" grpId="0"/>
      <p:bldP spid="4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643050"/>
            <a:ext cx="7629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ТРИДЦАТЬ ПЯТЬ ЛЕТ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3858414" y="1070752"/>
            <a:ext cx="428628" cy="1588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000496" y="857232"/>
            <a:ext cx="3500462" cy="1588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7180281" y="1177909"/>
            <a:ext cx="642942" cy="1588"/>
          </a:xfrm>
          <a:prstGeom prst="straightConnector1">
            <a:avLst/>
          </a:prstGeom>
          <a:ln w="762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4500562" y="214290"/>
            <a:ext cx="123540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ЧЕГО?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28662" y="5072074"/>
            <a:ext cx="7629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ТРИДЦАТИ ПЯТИ ЛЕТ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928926" y="3929066"/>
            <a:ext cx="4714908" cy="1588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2286778" y="4499776"/>
            <a:ext cx="1285884" cy="1588"/>
          </a:xfrm>
          <a:prstGeom prst="straightConnector1">
            <a:avLst/>
          </a:prstGeom>
          <a:ln w="762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7323157" y="4249743"/>
            <a:ext cx="642942" cy="1588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4143372" y="3429000"/>
            <a:ext cx="228601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СКОЛЬКИХ</a:t>
            </a:r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 flipH="1">
            <a:off x="3786182" y="1214422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chemeClr val="accent2">
                    <a:lumMod val="75000"/>
                  </a:schemeClr>
                </a:solidFill>
              </a:rPr>
              <a:t>х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86248" y="2500306"/>
            <a:ext cx="1000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И.п.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29124" y="5929330"/>
            <a:ext cx="8733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Р.п.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flipH="1">
            <a:off x="7429520" y="457200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chemeClr val="accent2">
                    <a:lumMod val="75000"/>
                  </a:schemeClr>
                </a:solidFill>
              </a:rPr>
              <a:t>х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/>
      <p:bldP spid="19" grpId="0"/>
      <p:bldP spid="21" grpId="0"/>
      <p:bldP spid="22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500230" y="1357298"/>
            <a:ext cx="8501122" cy="5078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№1 –г</a:t>
            </a:r>
          </a:p>
          <a:p>
            <a:pPr algn="ctr"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№2 –б</a:t>
            </a:r>
          </a:p>
          <a:p>
            <a:pPr algn="ctr"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№3 – б</a:t>
            </a:r>
          </a:p>
          <a:p>
            <a:pPr algn="ctr"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№4 – в</a:t>
            </a:r>
          </a:p>
          <a:p>
            <a:pPr algn="ctr"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№5 – в</a:t>
            </a:r>
          </a:p>
          <a:p>
            <a:pPr algn="ctr"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№6 - 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214290"/>
            <a:ext cx="588020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ОТВЕТЫ ТЕСТА: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25104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ДОМАШНЕЕ ЗАДАНИЕ: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00125" y="1714500"/>
            <a:ext cx="6715125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ВЫПОЛНИТЬ  УПРАЖНЕНИЕ 74</a:t>
            </a:r>
          </a:p>
          <a:p>
            <a:pPr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ИЛИ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СОСТАВИТЬ 5 ПРЕДЛОЖЕНИЙ О ДЕЯТЕЛЬНОСТИ  </a:t>
            </a:r>
          </a:p>
          <a:p>
            <a:pPr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Д.И. МЕНДЕЛЕЕВА, ИСПОЛЬЗУЯ  СЛОВОСОЧЕТАНИЯ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 РАЗНЫМИ ВИДАМИ СВЯЗИ (УПРАВЛЕНИЕ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, СОГЛАСОВАНИЕ,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ПРИМЫКАНИЕ)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00150"/>
            <a:ext cx="9144000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3357554" y="35716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…Как </a:t>
            </a:r>
            <a:r>
              <a:rPr lang="ru-RU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чудо природы, является гений</a:t>
            </a:r>
          </a:p>
          <a:p>
            <a:pPr>
              <a:defRPr/>
            </a:pPr>
            <a:r>
              <a:rPr lang="ru-RU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в хаосе этом наводит порядок</a:t>
            </a:r>
            <a:endParaRPr lang="ru-RU" dirty="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71472" y="1285860"/>
            <a:ext cx="871543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Мир </a:t>
            </a:r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сложен</a:t>
            </a:r>
            <a:r>
              <a:rPr lang="ru-RU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</a:t>
            </a:r>
          </a:p>
          <a:p>
            <a:pPr>
              <a:defRPr/>
            </a:pPr>
            <a:r>
              <a:rPr lang="ru-RU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Он </a:t>
            </a:r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полон событий, сомнений,</a:t>
            </a:r>
          </a:p>
          <a:p>
            <a:pPr>
              <a:defRPr/>
            </a:pPr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тайн бесконечных</a:t>
            </a:r>
            <a:r>
              <a:rPr lang="ru-RU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и </a:t>
            </a:r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смелых загадок,</a:t>
            </a:r>
          </a:p>
          <a:p>
            <a:pPr>
              <a:defRPr/>
            </a:pPr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чудо природы, </a:t>
            </a:r>
            <a:r>
              <a:rPr lang="ru-RU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является </a:t>
            </a:r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гений</a:t>
            </a:r>
          </a:p>
          <a:p>
            <a:pPr>
              <a:defRPr/>
            </a:pPr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в хаосе этом наводит </a:t>
            </a:r>
            <a:r>
              <a:rPr lang="ru-RU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порядок</a:t>
            </a:r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>
              <a:defRPr/>
            </a:pPr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            </a:t>
            </a:r>
            <a:r>
              <a:rPr lang="ru-RU" sz="32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О.Н.Смолякова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57686" y="142852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Мир сложен,</a:t>
            </a:r>
          </a:p>
          <a:p>
            <a:pPr>
              <a:defRPr/>
            </a:pPr>
            <a:r>
              <a:rPr lang="ru-RU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Он полон событий, сомнений,</a:t>
            </a:r>
          </a:p>
          <a:p>
            <a:pPr>
              <a:defRPr/>
            </a:pPr>
            <a:r>
              <a:rPr lang="ru-RU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тайн бесконечных, и смелых загадок,</a:t>
            </a:r>
          </a:p>
          <a:p>
            <a:pPr>
              <a:defRPr/>
            </a:pPr>
            <a:r>
              <a:rPr lang="ru-RU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чудо природы, является гений</a:t>
            </a:r>
          </a:p>
          <a:p>
            <a:pPr>
              <a:defRPr/>
            </a:pPr>
            <a:r>
              <a:rPr lang="ru-RU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в хаосе этом наводит порядок.</a:t>
            </a:r>
          </a:p>
          <a:p>
            <a:pPr algn="r">
              <a:defRPr/>
            </a:pPr>
            <a:r>
              <a:rPr lang="ru-RU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                       </a:t>
            </a:r>
            <a:r>
              <a:rPr lang="ru-RU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О.Н.Смолякова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2500306"/>
            <a:ext cx="42632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НАЗОВИТЕ:</a:t>
            </a:r>
            <a:endParaRPr lang="ru-RU" sz="5400" b="1" cap="none" spc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3571876"/>
            <a:ext cx="4383316" cy="923330"/>
          </a:xfrm>
          <a:prstGeom prst="rect">
            <a:avLst/>
          </a:prstGeom>
          <a:solidFill>
            <a:schemeClr val="accent2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АНТОНИМЫ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4714884"/>
            <a:ext cx="4475905" cy="923330"/>
          </a:xfrm>
          <a:prstGeom prst="rect">
            <a:avLst/>
          </a:prstGeom>
          <a:solidFill>
            <a:schemeClr val="accent2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СИНОНИМЫ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57131" y="3714752"/>
            <a:ext cx="448686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ХАОС  ПОРЯДОК</a:t>
            </a:r>
            <a:endParaRPr lang="ru-RU" sz="4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55226" y="4857760"/>
            <a:ext cx="488877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ТАЙНЫ   ЗАГАДКИ</a:t>
            </a:r>
            <a:endParaRPr lang="ru-RU" sz="4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357166"/>
            <a:ext cx="787311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ЛЕКСИЧЕСКИЙ ДИКТАНТ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285860"/>
            <a:ext cx="679487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 СЛОВА, БЛИЗКИЕ ПО ЗНАЧЕНИЮ.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857364"/>
            <a:ext cx="845603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 НЕСКОЛЬКО ПРЕДЛОЖЕНИЙ, СВЯЗАННЫХ </a:t>
            </a:r>
          </a:p>
          <a:p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ПО СМЫСЛУ И ГРАММАТИЧЕСКИ.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00" y="3714752"/>
            <a:ext cx="914090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4. НАУКА, ИЗУЧАЮЩАЯ ПРОИСХОЖДЕНИЕ СЛОВ.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2786058"/>
            <a:ext cx="7269554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3. ЧЕЛОВЕК, ОБЛАДАЮЩИЙ ВЫСШЕЙ </a:t>
            </a:r>
          </a:p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ТВОРЧЕСКОЙ СПОСОБНОСТЬЮ.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4357694"/>
            <a:ext cx="8763361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5. ДВА ИЛИ НЕСКОЛЬКО САМОСТОЯТЕЛЬНЫХ </a:t>
            </a:r>
          </a:p>
          <a:p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СЛОВ, ОБЪЕДИНЕННЫХ ПО СМЫСЛУ И </a:t>
            </a:r>
          </a:p>
          <a:p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ГРАММАТИЧЕСКИ.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5786454"/>
            <a:ext cx="7607339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6. ФАМИЛИЯ ЧЕЛОВЕКА, ОТКРЫВШЕГО </a:t>
            </a:r>
          </a:p>
          <a:p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ПЕРИОДИЧЕСКУЮ ТАБЛИЦУ.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68095" y="1000108"/>
            <a:ext cx="4475905" cy="923330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СИНОНИМЫ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572132" y="1857364"/>
            <a:ext cx="2389693" cy="923330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ТЕКСТ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572132" y="2857496"/>
            <a:ext cx="2536272" cy="923330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ГЕНИЙ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032921" y="3643314"/>
            <a:ext cx="5111079" cy="923330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ЭТИМОЛОГИЯ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120089" y="4643446"/>
            <a:ext cx="7023911" cy="923330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СЛОВОСОЧЕТАНИЕ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643174" y="5715016"/>
            <a:ext cx="5965096" cy="923330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Д.И.МЕНДЕЛЕЕВ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600" b="1" i="1"/>
              <a:t>Дмитрий Иванович Менделеев</a:t>
            </a:r>
            <a:br>
              <a:rPr lang="ru-RU" sz="1600" b="1" i="1"/>
            </a:br>
            <a:r>
              <a:rPr lang="ru-RU" sz="1600" b="1" i="1"/>
              <a:t>(1834-1907)</a:t>
            </a:r>
            <a:r>
              <a:rPr lang="ru-RU" sz="900"/>
              <a:t/>
            </a:r>
            <a:br>
              <a:rPr lang="ru-RU" sz="900"/>
            </a:br>
            <a:r>
              <a:rPr lang="ru-RU"/>
              <a:t>  </a:t>
            </a:r>
            <a:r>
              <a:rPr lang="ru-RU" sz="40700"/>
              <a:t> </a:t>
            </a:r>
            <a:endParaRPr lang="ru-RU"/>
          </a:p>
        </p:txBody>
      </p:sp>
      <p:pic>
        <p:nvPicPr>
          <p:cNvPr id="5123" name="Picture 2" descr="Д.И.Менделеев (JPEG Image 110Kb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3473450" cy="589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000500" y="857232"/>
            <a:ext cx="51435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прославившийся  энциклопедическими </a:t>
            </a:r>
          </a:p>
          <a:p>
            <a:pPr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знаниями.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29058" y="428604"/>
            <a:ext cx="14605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Менделеев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286380" y="214290"/>
            <a:ext cx="1071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00694" y="428604"/>
            <a:ext cx="314325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великий русский ученый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8286776" y="-142900"/>
            <a:ext cx="4286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14282" y="5929330"/>
            <a:ext cx="342900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200" b="1" i="1" dirty="0">
                <a:solidFill>
                  <a:schemeClr val="accent2">
                    <a:lumMod val="50000"/>
                  </a:schemeClr>
                </a:solidFill>
              </a:rPr>
              <a:t>Дмитрий Иванович Менделеев</a:t>
            </a:r>
            <a:br>
              <a:rPr lang="ru-RU" sz="1200" b="1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200" b="1" i="1" dirty="0" smtClean="0">
                <a:solidFill>
                  <a:schemeClr val="accent2">
                    <a:lumMod val="50000"/>
                  </a:schemeClr>
                </a:solidFill>
              </a:rPr>
              <a:t>                      (</a:t>
            </a:r>
            <a:r>
              <a:rPr lang="ru-RU" sz="1200" b="1" i="1" dirty="0">
                <a:solidFill>
                  <a:schemeClr val="accent2">
                    <a:lumMod val="50000"/>
                  </a:schemeClr>
                </a:solidFill>
              </a:rPr>
              <a:t>1834-1907)</a:t>
            </a:r>
            <a:endParaRPr lang="ru-RU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2428868"/>
            <a:ext cx="2634593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357166"/>
            <a:ext cx="70607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СЛОВОСОЧЕТАНИЯ</a:t>
            </a:r>
            <a:endParaRPr lang="ru-RU" sz="5400" b="1" cap="none" spc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428736"/>
            <a:ext cx="459132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ВЕЛИКИЙ УЧЕНЫЙ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2143116"/>
            <a:ext cx="45499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РУССКИЙ УЧЕНЫЙ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14414" y="2857496"/>
            <a:ext cx="72395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ПРОСЛАВИВШИЙСЯ  УЧЕНЫЙ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3643314"/>
            <a:ext cx="75009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ЭНЦИКЛОПЕДИЧЕСКИМИ </a:t>
            </a:r>
          </a:p>
          <a:p>
            <a:pPr algn="ctr"/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  </a:t>
            </a:r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ЗНАНИЯМИ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214290"/>
            <a:ext cx="99298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Виды словосочетаний по способу связи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 rot="10800000">
            <a:off x="0" y="2500306"/>
            <a:ext cx="3059113" cy="3024188"/>
          </a:xfrm>
          <a:prstGeom prst="wedgeRoundRectCallout">
            <a:avLst>
              <a:gd name="adj1" fmla="val -70606"/>
              <a:gd name="adj2" fmla="val 108792"/>
              <a:gd name="adj3" fmla="val 16667"/>
            </a:avLst>
          </a:prstGeom>
          <a:ln w="38100">
            <a:solidFill>
              <a:schemeClr val="accent2">
                <a:lumMod val="75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10800000"/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Comic Sans MS" pitchFamily="66" charset="0"/>
              </a:rPr>
              <a:t>Согласование</a:t>
            </a:r>
          </a:p>
          <a:p>
            <a:pPr algn="ctr"/>
            <a:r>
              <a:rPr lang="ru-RU" sz="2800" b="1" dirty="0">
                <a:solidFill>
                  <a:srgbClr val="000000"/>
                </a:solidFill>
                <a:latin typeface="Comic Sans MS" pitchFamily="66" charset="0"/>
              </a:rPr>
              <a:t>Зависимое слово отвечает на вопросы Какой? Чей?</a:t>
            </a:r>
          </a:p>
          <a:p>
            <a:pPr algn="ctr"/>
            <a:endParaRPr lang="ru-RU" sz="28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 rot="10800000">
            <a:off x="3214678" y="3143248"/>
            <a:ext cx="2519362" cy="3573462"/>
          </a:xfrm>
          <a:prstGeom prst="wedgeRoundRectCallout">
            <a:avLst>
              <a:gd name="adj1" fmla="val 278"/>
              <a:gd name="adj2" fmla="val 117315"/>
              <a:gd name="adj3" fmla="val 16667"/>
            </a:avLst>
          </a:prstGeom>
          <a:ln w="38100">
            <a:solidFill>
              <a:schemeClr val="accent2">
                <a:lumMod val="75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10800000"/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Comic Sans MS" pitchFamily="66" charset="0"/>
              </a:rPr>
              <a:t>Управление</a:t>
            </a:r>
          </a:p>
          <a:p>
            <a:pPr algn="ctr"/>
            <a:r>
              <a:rPr lang="ru-RU" sz="2800" b="1" dirty="0">
                <a:solidFill>
                  <a:srgbClr val="000000"/>
                </a:solidFill>
                <a:latin typeface="Comic Sans MS" pitchFamily="66" charset="0"/>
              </a:rPr>
              <a:t>Зависимое слово отвечает на вопросы косвенных падежей</a:t>
            </a:r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auto">
          <a:xfrm rot="10800000">
            <a:off x="6000760" y="2357430"/>
            <a:ext cx="3143240" cy="3455987"/>
          </a:xfrm>
          <a:prstGeom prst="wedgeRoundRectCallout">
            <a:avLst>
              <a:gd name="adj1" fmla="val 71200"/>
              <a:gd name="adj2" fmla="val 94569"/>
              <a:gd name="adj3" fmla="val 16667"/>
            </a:avLst>
          </a:prstGeom>
          <a:solidFill>
            <a:srgbClr val="CCFFFF"/>
          </a:solidFill>
          <a:ln w="381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endParaRPr lang="ru-RU" sz="2800" b="1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ru-RU" sz="2800" b="1" dirty="0">
                <a:solidFill>
                  <a:srgbClr val="FF0000"/>
                </a:solidFill>
                <a:latin typeface="Comic Sans MS" pitchFamily="66" charset="0"/>
              </a:rPr>
              <a:t>Примыкание</a:t>
            </a:r>
          </a:p>
          <a:p>
            <a:pPr algn="ctr"/>
            <a:r>
              <a:rPr lang="ru-RU" sz="2800" b="1" dirty="0">
                <a:solidFill>
                  <a:srgbClr val="000000"/>
                </a:solidFill>
                <a:latin typeface="Comic Sans MS" pitchFamily="66" charset="0"/>
              </a:rPr>
              <a:t>Зависимое слово – неизменяемая часть речи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180"/>
                            </p:stCondLst>
                            <p:childTnLst>
                              <p:par>
                                <p:cTn id="3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680"/>
                            </p:stCondLst>
                            <p:childTnLst>
                              <p:par>
                                <p:cTn id="3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180"/>
                            </p:stCondLst>
                            <p:childTnLst>
                              <p:par>
                                <p:cTn id="4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680"/>
                            </p:stCondLst>
                            <p:childTnLst>
                              <p:par>
                                <p:cTn id="4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600"/>
                            </p:stCondLst>
                            <p:childTnLst>
                              <p:par>
                                <p:cTn id="5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100"/>
                            </p:stCondLst>
                            <p:childTnLst>
                              <p:par>
                                <p:cTn id="6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600"/>
                            </p:stCondLst>
                            <p:childTnLst>
                              <p:par>
                                <p:cTn id="6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100"/>
                            </p:stCondLst>
                            <p:childTnLst>
                              <p:par>
                                <p:cTn id="7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 animBg="1"/>
      <p:bldP spid="13" grpId="0" build="allAtOnce" animBg="1"/>
      <p:bldP spid="14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642938"/>
            <a:ext cx="8215370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800" i="1" dirty="0"/>
              <a:t>	</a:t>
            </a:r>
            <a:r>
              <a:rPr lang="ru-RU" sz="2800" b="1" i="1" smtClean="0">
                <a:solidFill>
                  <a:schemeClr val="accent2">
                    <a:lumMod val="50000"/>
                  </a:schemeClr>
                </a:solidFill>
              </a:rPr>
              <a:t>(1)Менделеев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- это 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</a:rPr>
              <a:t>великий русский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ученый-энциклопедист, химик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</a:rPr>
              <a:t>, физик, технолог, геолог, метеоролог.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(2) Родился 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</a:rPr>
              <a:t>он 27 января 1834 года в Тобольске в </a:t>
            </a:r>
            <a:r>
              <a:rPr lang="ru-RU" sz="2800" b="1" i="1" dirty="0">
                <a:solidFill>
                  <a:srgbClr val="FF0000"/>
                </a:solidFill>
              </a:rPr>
              <a:t>не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</a:rPr>
              <a:t>богатой,  но родовитой семье.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(3)Он 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</a:rPr>
              <a:t>был младшим се</a:t>
            </a:r>
            <a:r>
              <a:rPr lang="ru-RU" sz="2800" b="1" i="1" dirty="0">
                <a:solidFill>
                  <a:srgbClr val="FF0000"/>
                </a:solidFill>
              </a:rPr>
              <a:t>мн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</a:rPr>
              <a:t>адцатым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ребенком.  (4)Отец 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</a:rPr>
              <a:t>после рождения сына сразу же </a:t>
            </a:r>
            <a:r>
              <a:rPr lang="ru-RU" sz="2800" b="1" i="1" dirty="0">
                <a:solidFill>
                  <a:srgbClr val="FF0000"/>
                </a:solidFill>
              </a:rPr>
              <a:t>о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</a:rPr>
              <a:t>слеп и на плечи матери л</a:t>
            </a:r>
            <a:r>
              <a:rPr lang="ru-RU" sz="2800" b="1" i="1" dirty="0">
                <a:solidFill>
                  <a:srgbClr val="FF0000"/>
                </a:solidFill>
              </a:rPr>
              <a:t>е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</a:rPr>
              <a:t>гли все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заботы. (5)Она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</a:rPr>
              <a:t>, заметив необыкновенные способности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Дмитрия, 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</a:rPr>
              <a:t>отд</a:t>
            </a:r>
            <a:r>
              <a:rPr lang="ru-RU" sz="2800" b="1" i="1" dirty="0">
                <a:solidFill>
                  <a:srgbClr val="FF0000"/>
                </a:solidFill>
              </a:rPr>
              <a:t>а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</a:rPr>
              <a:t>ла его учит</a:t>
            </a:r>
            <a:r>
              <a:rPr lang="ru-RU" sz="2800" b="1" i="1" dirty="0">
                <a:solidFill>
                  <a:srgbClr val="FF0000"/>
                </a:solidFill>
              </a:rPr>
              <a:t>ь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</a:rPr>
              <a:t>ся в 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</a:rPr>
              <a:t>Тобольскую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</a:rPr>
              <a:t> гимназию.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(6)А 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</a:rPr>
              <a:t>после окончания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гимназии он поступил в Педагогический 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</a:rPr>
              <a:t>институт, где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учился  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</a:rPr>
              <a:t>с уд</a:t>
            </a:r>
            <a:r>
              <a:rPr lang="ru-RU" sz="2800" b="1" i="1" dirty="0">
                <a:solidFill>
                  <a:srgbClr val="FF0000"/>
                </a:solidFill>
              </a:rPr>
              <a:t>и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</a:rPr>
              <a:t>вительным старанием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</p:txBody>
      </p:sp>
      <p:pic>
        <p:nvPicPr>
          <p:cNvPr id="6147" name="Рисунок 6" descr="j02875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94779">
            <a:off x="7883027" y="5642629"/>
            <a:ext cx="1185619" cy="1136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38" y="571500"/>
            <a:ext cx="8143875" cy="5078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600" i="1" dirty="0"/>
              <a:t>	</a:t>
            </a:r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</a:rPr>
              <a:t>Учился Дмитрий Иванович Менделеев с особым</a:t>
            </a:r>
            <a:r>
              <a:rPr lang="ru-RU" sz="3600" b="1" i="1" dirty="0"/>
              <a:t> </a:t>
            </a:r>
            <a:r>
              <a:rPr lang="ru-RU" sz="3600" b="1" i="1" dirty="0" smtClean="0">
                <a:solidFill>
                  <a:srgbClr val="FF0000"/>
                </a:solidFill>
              </a:rPr>
              <a:t>пр…лежанием</a:t>
            </a:r>
            <a:r>
              <a:rPr lang="ru-RU" sz="3600" b="1" i="1" dirty="0" smtClean="0"/>
              <a:t> </a:t>
            </a:r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</a:rPr>
              <a:t>и окончил Педагогический институт с золотой медалью. Работал учителем в Крыму и Одессе, </a:t>
            </a:r>
            <a:r>
              <a:rPr lang="ru-RU" sz="3600" b="1" i="1" dirty="0" smtClean="0">
                <a:solidFill>
                  <a:srgbClr val="FF0000"/>
                </a:solidFill>
              </a:rPr>
              <a:t>пр…подавал</a:t>
            </a:r>
            <a:r>
              <a:rPr lang="ru-RU" sz="3600" b="1" i="1" dirty="0" smtClean="0"/>
              <a:t> </a:t>
            </a:r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</a:rPr>
              <a:t>в институте</a:t>
            </a: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. Это был патриот своей страны, </a:t>
            </a:r>
            <a:r>
              <a:rPr lang="ru-RU" sz="3600" b="1" i="1" dirty="0" err="1" smtClean="0">
                <a:solidFill>
                  <a:srgbClr val="FF0000"/>
                </a:solidFill>
              </a:rPr>
              <a:t>подли</a:t>
            </a:r>
            <a:r>
              <a:rPr lang="ru-RU" sz="3600" b="1" i="1" dirty="0" smtClean="0">
                <a:solidFill>
                  <a:srgbClr val="FF0000"/>
                </a:solidFill>
              </a:rPr>
              <a:t>(</a:t>
            </a:r>
            <a:r>
              <a:rPr lang="ru-RU" sz="3600" b="1" i="1" dirty="0" err="1" smtClean="0">
                <a:solidFill>
                  <a:srgbClr val="FF0000"/>
                </a:solidFill>
              </a:rPr>
              <a:t>н</a:t>
            </a:r>
            <a:r>
              <a:rPr lang="ru-RU" sz="3600" b="1" i="1" dirty="0" smtClean="0">
                <a:solidFill>
                  <a:srgbClr val="FF0000"/>
                </a:solidFill>
              </a:rPr>
              <a:t>, </a:t>
            </a:r>
            <a:r>
              <a:rPr lang="ru-RU" sz="3600" b="1" i="1" dirty="0" err="1" smtClean="0">
                <a:solidFill>
                  <a:srgbClr val="FF0000"/>
                </a:solidFill>
              </a:rPr>
              <a:t>нн</a:t>
            </a:r>
            <a:r>
              <a:rPr lang="ru-RU" sz="3600" b="1" i="1" dirty="0" smtClean="0">
                <a:solidFill>
                  <a:srgbClr val="FF0000"/>
                </a:solidFill>
              </a:rPr>
              <a:t>)о</a:t>
            </a: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 русский человек.</a:t>
            </a:r>
            <a:endParaRPr lang="ru-RU" sz="36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171" name="Рисунок 6" descr="j02875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94779">
            <a:off x="7199313" y="5194300"/>
            <a:ext cx="1828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401</Words>
  <Application>Microsoft Office PowerPoint</Application>
  <PresentationFormat>Экран (4:3)</PresentationFormat>
  <Paragraphs>121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Zver</dc:creator>
  <cp:lastModifiedBy>Ray</cp:lastModifiedBy>
  <cp:revision>39</cp:revision>
  <dcterms:created xsi:type="dcterms:W3CDTF">2009-09-07T09:35:48Z</dcterms:created>
  <dcterms:modified xsi:type="dcterms:W3CDTF">2009-12-15T11:30:52Z</dcterms:modified>
</cp:coreProperties>
</file>