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85" r:id="rId15"/>
    <p:sldId id="286" r:id="rId16"/>
    <p:sldId id="287" r:id="rId17"/>
    <p:sldId id="288" r:id="rId18"/>
    <p:sldId id="290" r:id="rId19"/>
    <p:sldId id="292" r:id="rId20"/>
    <p:sldId id="293" r:id="rId21"/>
    <p:sldId id="294" r:id="rId22"/>
    <p:sldId id="295" r:id="rId23"/>
    <p:sldId id="272" r:id="rId24"/>
    <p:sldId id="28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11"/>
    <a:srgbClr val="154D0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GreenShineMa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2138" y="4292600"/>
            <a:ext cx="5508625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95738" y="5876925"/>
            <a:ext cx="4679950" cy="69691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63515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795963" cy="63515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650" y="1628775"/>
            <a:ext cx="3889375" cy="4997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97425" y="1628775"/>
            <a:ext cx="3889375" cy="4997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GreenShineSlid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4638"/>
            <a:ext cx="7931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28775"/>
            <a:ext cx="793115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54D0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54D0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54D0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54D0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54D0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54D0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54D0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54D0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54D0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154D0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154D0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154D0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54D0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54D0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54D0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54D0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54D0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54D0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rfotru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1428737"/>
            <a:ext cx="7854977" cy="3214710"/>
          </a:xfrm>
        </p:spPr>
        <p:txBody>
          <a:bodyPr/>
          <a:lstStyle/>
          <a:p>
            <a:r>
              <a:rPr lang="ru-RU" dirty="0" smtClean="0"/>
              <a:t>Весна – природа пробуждается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29058" y="4071942"/>
            <a:ext cx="4679950" cy="2054235"/>
          </a:xfrm>
        </p:spPr>
        <p:txBody>
          <a:bodyPr/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Учитель: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Мухаметханова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Е.А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МОУ СОШ №1  г.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Мамадыш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Республики Татарстан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 smtClean="0"/>
              <a:t>4-я группа. </a:t>
            </a:r>
            <a:r>
              <a:rPr lang="ru-RU" sz="2800" dirty="0" smtClean="0"/>
              <a:t>Отметьте крестиком признаки погоды.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85786" y="1285860"/>
          <a:ext cx="7931151" cy="51917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643717"/>
                <a:gridCol w="2643717"/>
                <a:gridCol w="2643717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Признаки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Весна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Зима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413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Тепло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73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Холодно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73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Прохладно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73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Морозно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413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Ясно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413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Облачно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73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Осадки: снег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дождь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17399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нет осадков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Сильный ветер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73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Нет ветра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73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Вьюга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36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Метель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/>
              <a:t>5-я группа. </a:t>
            </a:r>
            <a:r>
              <a:rPr lang="ru-RU" sz="2800" dirty="0"/>
              <a:t>Определите, чем покрыта земля.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800" i="1" dirty="0"/>
              <a:t>6-я группа. </a:t>
            </a:r>
            <a:r>
              <a:rPr lang="ru-RU" sz="2800" dirty="0"/>
              <a:t>Отметьте явления природы</a:t>
            </a:r>
            <a:r>
              <a:rPr lang="ru-RU" sz="2800" dirty="0" smtClean="0"/>
              <a:t>.</a:t>
            </a:r>
          </a:p>
          <a:p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548463" cy="14833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82821"/>
                <a:gridCol w="2182821"/>
                <a:gridCol w="2182821"/>
              </a:tblGrid>
              <a:tr h="370840">
                <a:tc>
                  <a:txBody>
                    <a:bodyPr/>
                    <a:lstStyle/>
                    <a:p>
                      <a:pPr marR="36893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Признаки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Весна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Зима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066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Снег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035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Лед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066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Трава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71604" y="4714884"/>
          <a:ext cx="6715173" cy="18542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238391"/>
                <a:gridCol w="2238391"/>
                <a:gridCol w="2238391"/>
              </a:tblGrid>
              <a:tr h="370840">
                <a:tc>
                  <a:txBody>
                    <a:bodyPr/>
                    <a:lstStyle/>
                    <a:p>
                      <a:pPr marR="36576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Признаки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Весна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Зима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066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Оттепель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035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Ледоход на реках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Появление проталин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066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Сосульки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 smtClean="0"/>
              <a:t>7-я группа. </a:t>
            </a:r>
            <a:r>
              <a:rPr lang="ru-RU" sz="2800" dirty="0" smtClean="0"/>
              <a:t>Определите, как выглядят деревья</a:t>
            </a:r>
            <a:r>
              <a:rPr lang="ru-RU" sz="2800" dirty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  <a:p>
            <a:r>
              <a:rPr lang="ru-RU" sz="2800" i="1" dirty="0" smtClean="0"/>
              <a:t>8-я группа. </a:t>
            </a:r>
            <a:r>
              <a:rPr lang="ru-RU" sz="2800" dirty="0" smtClean="0"/>
              <a:t>Определите, как выглядят травы</a:t>
            </a:r>
            <a:endParaRPr lang="ru-RU" sz="2800" dirty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14833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R="36576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Признаки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Весна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Зима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066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Стоят без листьев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066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Набухли почки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3365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Распустились листья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3857628"/>
          <a:ext cx="6096000" cy="198755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32000"/>
                <a:gridCol w="2032000"/>
                <a:gridCol w="2032000"/>
              </a:tblGrid>
              <a:tr h="285752">
                <a:tc>
                  <a:txBody>
                    <a:bodyPr/>
                    <a:lstStyle/>
                    <a:p>
                      <a:pPr marL="46926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Признаки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Весна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Зима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06680" marR="12065">
                        <a:lnSpc>
                          <a:spcPts val="1295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Покрыты </a:t>
                      </a:r>
                      <a:r>
                        <a:rPr lang="ru-RU" sz="1400" dirty="0"/>
                        <a:t>снегом</a:t>
                      </a:r>
                      <a:endParaRPr lang="ru-RU" sz="1100" dirty="0"/>
                    </a:p>
                    <a:p>
                      <a:pPr marL="106680" marR="12065">
                        <a:lnSpc>
                          <a:spcPts val="1295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06680" marR="12065">
                        <a:lnSpc>
                          <a:spcPts val="1295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Появилась зеленая трава </a:t>
                      </a:r>
                      <a:endParaRPr lang="ru-RU" sz="1100"/>
                    </a:p>
                    <a:p>
                      <a:pPr marL="106680" marR="12065">
                        <a:lnSpc>
                          <a:spcPts val="1295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06680" marR="12065">
                        <a:lnSpc>
                          <a:spcPts val="1295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Появились первые цветы</a:t>
                      </a:r>
                      <a:endParaRPr lang="ru-RU" sz="1100"/>
                    </a:p>
                    <a:p>
                      <a:pPr marL="106680" marR="12065">
                        <a:lnSpc>
                          <a:spcPts val="1295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/>
              <a:t>9-я группа. </a:t>
            </a:r>
            <a:r>
              <a:rPr lang="ru-RU" sz="2800" dirty="0"/>
              <a:t>Определите, каких встретили птиц.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800" i="1" dirty="0" smtClean="0"/>
              <a:t>10-я группа. </a:t>
            </a:r>
            <a:r>
              <a:rPr lang="ru-RU" sz="2800" i="1" dirty="0"/>
              <a:t>В</a:t>
            </a:r>
            <a:r>
              <a:rPr lang="ru-RU" sz="2800" i="1" dirty="0" smtClean="0"/>
              <a:t>ыполняют </a:t>
            </a:r>
            <a:r>
              <a:rPr lang="ru-RU" sz="2800" i="1" dirty="0"/>
              <a:t>задание в рабочей тетради.</a:t>
            </a:r>
            <a:endParaRPr lang="ru-RU" sz="2800" dirty="0"/>
          </a:p>
          <a:p>
            <a:r>
              <a:rPr lang="ru-RU" sz="2800" dirty="0"/>
              <a:t>Рабочая тетрадь,  задание  3,  с . 52 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25958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R="36258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Признаки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Весна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25019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Зима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098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Ворона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098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Галка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1303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Воробей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1303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Грач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098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Скворец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1303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Ласточка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Первоцветы </a:t>
            </a:r>
            <a:endParaRPr lang="ru-RU" dirty="0"/>
          </a:p>
        </p:txBody>
      </p:sp>
      <p:pic>
        <p:nvPicPr>
          <p:cNvPr id="2050" name="Picture 2" descr="C:\Documents and Settings\Лена\Мои документы\Мои рисунки\ОКРУЖАЮЩИЙ МИР\_Picture_file_path_28142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643182"/>
            <a:ext cx="2071702" cy="3286148"/>
          </a:xfrm>
          <a:prstGeom prst="rect">
            <a:avLst/>
          </a:prstGeom>
          <a:noFill/>
        </p:spPr>
      </p:pic>
      <p:pic>
        <p:nvPicPr>
          <p:cNvPr id="2052" name="Picture 4" descr="C:\Documents and Settings\Лена\Мои документы\Мои рисунки\ОКРУЖАЮЩИЙ МИР\мать -и - мачех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571744"/>
            <a:ext cx="2214578" cy="3500462"/>
          </a:xfrm>
          <a:prstGeom prst="rect">
            <a:avLst/>
          </a:prstGeom>
          <a:noFill/>
        </p:spPr>
      </p:pic>
      <p:pic>
        <p:nvPicPr>
          <p:cNvPr id="2053" name="Picture 5" descr="C:\Documents and Settings\Лена\Мои документы\Мои рисунки\ОКРУЖАЮЩИЙ МИР\медуниц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571744"/>
            <a:ext cx="2428892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Перелетные птицы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Скворец        </a:t>
            </a:r>
          </a:p>
          <a:p>
            <a:r>
              <a:rPr lang="ru-RU" dirty="0" smtClean="0"/>
              <a:t>                        Соловей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Зяблик</a:t>
            </a:r>
          </a:p>
          <a:p>
            <a:r>
              <a:rPr lang="ru-RU" dirty="0" smtClean="0"/>
              <a:t>                                       </a:t>
            </a:r>
          </a:p>
          <a:p>
            <a:endParaRPr lang="ru-RU" dirty="0"/>
          </a:p>
        </p:txBody>
      </p:sp>
      <p:pic>
        <p:nvPicPr>
          <p:cNvPr id="5" name="Picture 4" descr="D:\ИРИНА\Перелетные птицы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428868"/>
            <a:ext cx="235745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D:\ИРИНА\Перелетные птицы\Рисунок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000372"/>
            <a:ext cx="223743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D:\ИРИНА\Перелетные птицы\Рисунок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214554"/>
            <a:ext cx="269750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Ласточка</a:t>
            </a:r>
          </a:p>
          <a:p>
            <a:r>
              <a:rPr lang="ru-RU" dirty="0" smtClean="0"/>
              <a:t>                               Большая синица</a:t>
            </a:r>
          </a:p>
          <a:p>
            <a:r>
              <a:rPr lang="ru-RU" dirty="0" smtClean="0"/>
              <a:t>                                   </a:t>
            </a:r>
          </a:p>
          <a:p>
            <a:r>
              <a:rPr lang="ru-RU" dirty="0" smtClean="0"/>
              <a:t>                                       </a:t>
            </a:r>
          </a:p>
          <a:p>
            <a:endParaRPr lang="ru-RU" dirty="0"/>
          </a:p>
        </p:txBody>
      </p:sp>
      <p:pic>
        <p:nvPicPr>
          <p:cNvPr id="7" name="Picture 3" descr="C:\Documents and Settings\Лена\Мои документы\Мои рисунки\ОКРУЖАЮЩИЙ МИР\1221029820_img_11566736_891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643182"/>
            <a:ext cx="250033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 descr="C:\Documents and Settings\Лена\Мои документы\Мои рисунки\ОКРУЖАЮЩИЙ МИР\great_t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143248"/>
            <a:ext cx="314327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Народные приметы: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Грач  на горе – весна на дворе.</a:t>
            </a:r>
          </a:p>
          <a:p>
            <a:r>
              <a:rPr lang="ru-RU" dirty="0" smtClean="0"/>
              <a:t>Увидел скворца – знай:  весна у крыльца.</a:t>
            </a:r>
          </a:p>
          <a:p>
            <a:r>
              <a:rPr lang="ru-RU" dirty="0" err="1" smtClean="0"/>
              <a:t>Журавушка</a:t>
            </a:r>
            <a:r>
              <a:rPr lang="ru-RU" dirty="0" smtClean="0"/>
              <a:t> курлычет – о  тепле весть подаёт.</a:t>
            </a:r>
          </a:p>
          <a:p>
            <a:r>
              <a:rPr lang="ru-RU" dirty="0" smtClean="0"/>
              <a:t>Длинные сосульки – к  долгой весне.</a:t>
            </a:r>
          </a:p>
          <a:p>
            <a:r>
              <a:rPr lang="ru-RU" dirty="0" smtClean="0"/>
              <a:t>Апрель с водою  май с травой.</a:t>
            </a:r>
          </a:p>
          <a:p>
            <a:r>
              <a:rPr lang="ru-RU" dirty="0" smtClean="0"/>
              <a:t>Май холодный – год хлебородный.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4 группа. Признаки погоды весной.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71670" y="1214422"/>
          <a:ext cx="5287434" cy="51917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643717"/>
                <a:gridCol w="2643717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Признаки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Весна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413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Тепло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73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Холодно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73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Прохладно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73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Морозно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413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Ясно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413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Облачно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73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Осадки: снег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дождь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17399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нет осадков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Сильный ветер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73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Нет ветра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73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Вьюга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36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Метель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5 группа. Поверхность земли.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800" dirty="0" smtClean="0"/>
              <a:t>                6 группа. Явления </a:t>
            </a:r>
            <a:r>
              <a:rPr lang="ru-RU" sz="2800" dirty="0"/>
              <a:t>природы</a:t>
            </a:r>
            <a:r>
              <a:rPr lang="ru-RU" sz="2800" dirty="0" smtClean="0"/>
              <a:t>.</a:t>
            </a:r>
          </a:p>
          <a:p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71736" y="1357298"/>
          <a:ext cx="4365642" cy="14833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82821"/>
                <a:gridCol w="2182821"/>
              </a:tblGrid>
              <a:tr h="370840">
                <a:tc>
                  <a:txBody>
                    <a:bodyPr/>
                    <a:lstStyle/>
                    <a:p>
                      <a:pPr marR="36893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Признаки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Весна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066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Снег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035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Лед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066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Трава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714612" y="4572008"/>
          <a:ext cx="4476782" cy="18542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238391"/>
                <a:gridCol w="2238391"/>
              </a:tblGrid>
              <a:tr h="370840">
                <a:tc>
                  <a:txBody>
                    <a:bodyPr/>
                    <a:lstStyle/>
                    <a:p>
                      <a:pPr marR="36576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Признаки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Весна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066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Оттепель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035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Ледоход на реках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Появление проталин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066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Сосульки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План:</a:t>
            </a:r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положение солнца;</a:t>
            </a:r>
          </a:p>
          <a:p>
            <a:r>
              <a:rPr lang="ru-RU" dirty="0"/>
              <a:t>-продолжительность дня;</a:t>
            </a:r>
          </a:p>
          <a:p>
            <a:r>
              <a:rPr lang="ru-RU" dirty="0"/>
              <a:t>-состояние неба;</a:t>
            </a:r>
          </a:p>
          <a:p>
            <a:r>
              <a:rPr lang="ru-RU" dirty="0"/>
              <a:t>-температура воздуха;</a:t>
            </a:r>
          </a:p>
          <a:p>
            <a:r>
              <a:rPr lang="ru-RU" dirty="0"/>
              <a:t>-осадки;</a:t>
            </a:r>
          </a:p>
          <a:p>
            <a:r>
              <a:rPr lang="ru-RU" dirty="0"/>
              <a:t>-водоемы.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7 группа</a:t>
            </a:r>
            <a:r>
              <a:rPr lang="ru-RU" sz="2800" i="1" dirty="0" smtClean="0"/>
              <a:t>. Д</a:t>
            </a:r>
            <a:r>
              <a:rPr lang="ru-RU" sz="2800" dirty="0" smtClean="0"/>
              <a:t>еревья</a:t>
            </a:r>
            <a:r>
              <a:rPr lang="ru-RU" sz="2800" dirty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sz="2800" dirty="0" smtClean="0"/>
              <a:t>8 группа. Травы.</a:t>
            </a:r>
            <a:endParaRPr lang="ru-RU" sz="2800" dirty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0298" y="1285860"/>
          <a:ext cx="4064000" cy="14833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R="36576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Признаки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Весна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066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Стоят без листьев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066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Набухли почки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3365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Распустились листья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714612" y="3857628"/>
          <a:ext cx="4064000" cy="198755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32000"/>
                <a:gridCol w="2032000"/>
              </a:tblGrid>
              <a:tr h="285752">
                <a:tc>
                  <a:txBody>
                    <a:bodyPr/>
                    <a:lstStyle/>
                    <a:p>
                      <a:pPr marL="46926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Признаки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Весна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06680" marR="12065">
                        <a:lnSpc>
                          <a:spcPts val="1295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Покрыты </a:t>
                      </a:r>
                      <a:r>
                        <a:rPr lang="ru-RU" sz="1400" dirty="0"/>
                        <a:t>снегом</a:t>
                      </a:r>
                      <a:endParaRPr lang="ru-RU" sz="1100" dirty="0"/>
                    </a:p>
                    <a:p>
                      <a:pPr marL="106680" marR="12065">
                        <a:lnSpc>
                          <a:spcPts val="1295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06680" marR="12065">
                        <a:lnSpc>
                          <a:spcPts val="1295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Появилась зеленая трава </a:t>
                      </a:r>
                      <a:endParaRPr lang="ru-RU" sz="1100"/>
                    </a:p>
                    <a:p>
                      <a:pPr marL="106680" marR="12065">
                        <a:lnSpc>
                          <a:spcPts val="1295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06680" marR="12065">
                        <a:lnSpc>
                          <a:spcPts val="1295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Появились первые цветы</a:t>
                      </a:r>
                      <a:endParaRPr lang="ru-RU" sz="1100"/>
                    </a:p>
                    <a:p>
                      <a:pPr marL="106680" marR="12065">
                        <a:lnSpc>
                          <a:spcPts val="1295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9 </a:t>
            </a:r>
            <a:r>
              <a:rPr lang="ru-RU" sz="2800" dirty="0"/>
              <a:t>группа. </a:t>
            </a:r>
            <a:r>
              <a:rPr lang="ru-RU" sz="2800" dirty="0" smtClean="0"/>
              <a:t>Каких </a:t>
            </a:r>
            <a:r>
              <a:rPr lang="ru-RU" sz="2800" dirty="0"/>
              <a:t>встретили </a:t>
            </a:r>
            <a:r>
              <a:rPr lang="ru-RU" sz="2800" dirty="0" smtClean="0"/>
              <a:t>птиц весной.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786050" y="2285992"/>
          <a:ext cx="4064000" cy="25958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R="36258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Признаки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Весна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098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Ворона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098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Галка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1303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Воробей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1303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Грач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098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Скворец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1303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Ласточка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Явления в природе, которые происходят с наступлением весны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Таяние снега</a:t>
            </a:r>
          </a:p>
          <a:p>
            <a:r>
              <a:rPr lang="ru-RU" sz="2800" dirty="0" smtClean="0"/>
              <a:t> Таяние льда, ледоход</a:t>
            </a:r>
          </a:p>
          <a:p>
            <a:r>
              <a:rPr lang="ru-RU" sz="2800" dirty="0" smtClean="0"/>
              <a:t>Первые листочки</a:t>
            </a:r>
          </a:p>
          <a:p>
            <a:r>
              <a:rPr lang="ru-RU" sz="2800" dirty="0" smtClean="0"/>
              <a:t>Проталины</a:t>
            </a:r>
          </a:p>
          <a:p>
            <a:r>
              <a:rPr lang="ru-RU" sz="2800" dirty="0" smtClean="0"/>
              <a:t>Появление цветов-первоцветов</a:t>
            </a:r>
          </a:p>
          <a:p>
            <a:r>
              <a:rPr lang="ru-RU" sz="2800" dirty="0" smtClean="0"/>
              <a:t>Прилет птиц.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Главная </a:t>
            </a:r>
            <a:r>
              <a:rPr lang="ru-RU" sz="2800" b="1" dirty="0"/>
              <a:t>причина этих явлений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1" dirty="0"/>
              <a:t>Солнце сильнее </a:t>
            </a:r>
            <a:r>
              <a:rPr lang="ru-RU" sz="2800" b="1" i="1" dirty="0" smtClean="0"/>
              <a:t>пригревает.</a:t>
            </a:r>
          </a:p>
          <a:p>
            <a:r>
              <a:rPr lang="ru-RU" sz="2800" dirty="0" smtClean="0"/>
              <a:t>Самостоятельная работа</a:t>
            </a:r>
            <a:endParaRPr lang="ru-RU" sz="2800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714620"/>
            <a:ext cx="7429552" cy="389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Используемые материалы и литература: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Фотографии из презентации с сайта </a:t>
            </a:r>
            <a:r>
              <a:rPr lang="en-US" sz="2800" dirty="0" smtClean="0"/>
              <a:t>www. viki.rdf.ru</a:t>
            </a:r>
            <a:endParaRPr lang="ru-RU" sz="2800" dirty="0" smtClean="0"/>
          </a:p>
          <a:p>
            <a:r>
              <a:rPr lang="ru-RU" sz="2800" dirty="0" smtClean="0"/>
              <a:t>Фотографии использованы с сайта</a:t>
            </a:r>
            <a:r>
              <a:rPr lang="en-US" sz="2800" dirty="0" smtClean="0"/>
              <a:t> </a:t>
            </a:r>
            <a:r>
              <a:rPr lang="en-US" sz="2800" dirty="0" err="1" smtClean="0"/>
              <a:t>mir</a:t>
            </a:r>
            <a:r>
              <a:rPr lang="en-US" sz="2800" dirty="0" smtClean="0"/>
              <a:t> </a:t>
            </a:r>
            <a:r>
              <a:rPr lang="en-US" sz="2800" dirty="0" err="1" smtClean="0"/>
              <a:t>tesen</a:t>
            </a:r>
            <a:endParaRPr lang="en-US" sz="2800" dirty="0" smtClean="0"/>
          </a:p>
          <a:p>
            <a:r>
              <a:rPr lang="ru-RU" sz="2800" dirty="0" smtClean="0"/>
              <a:t>Ледоход с сайта </a:t>
            </a:r>
            <a:r>
              <a:rPr lang="en-US" sz="2800" dirty="0" smtClean="0">
                <a:hlinkClick r:id="rId2"/>
              </a:rPr>
              <a:t>www.interfotru.ru</a:t>
            </a:r>
            <a:endParaRPr lang="ru-RU" sz="2800" dirty="0" smtClean="0"/>
          </a:p>
          <a:p>
            <a:r>
              <a:rPr lang="ru-RU" sz="2800" dirty="0" smtClean="0"/>
              <a:t>Мать–и–мачеха </a:t>
            </a:r>
            <a:r>
              <a:rPr lang="en-US" sz="2800" dirty="0" smtClean="0"/>
              <a:t> - medicalherbs.sci.com</a:t>
            </a:r>
            <a:r>
              <a:rPr lang="ru-RU" sz="2800" dirty="0" smtClean="0"/>
              <a:t> </a:t>
            </a:r>
            <a:endParaRPr lang="en-US" sz="2800" dirty="0" smtClean="0"/>
          </a:p>
          <a:p>
            <a:r>
              <a:rPr lang="ru-RU" sz="2800" dirty="0" smtClean="0"/>
              <a:t>Медуница – </a:t>
            </a:r>
            <a:r>
              <a:rPr lang="en-US" sz="2800" dirty="0" smtClean="0"/>
              <a:t>http:// medicalherbs.sci-lib.com</a:t>
            </a:r>
          </a:p>
          <a:p>
            <a:r>
              <a:rPr lang="ru-RU" sz="2800" dirty="0" smtClean="0"/>
              <a:t>Ласточка -  </a:t>
            </a:r>
            <a:r>
              <a:rPr lang="en-US" sz="2800" dirty="0" smtClean="0"/>
              <a:t>video.geocam.ru</a:t>
            </a:r>
            <a:endParaRPr lang="ru-RU" sz="2800" dirty="0" smtClean="0"/>
          </a:p>
          <a:p>
            <a:r>
              <a:rPr lang="ru-RU" sz="2800" dirty="0" smtClean="0"/>
              <a:t>Учебник и методические рекомендации по окружающему миру 1 класс А.А. Вахрушев, О.В. Бурский, А.С. </a:t>
            </a:r>
            <a:r>
              <a:rPr lang="ru-RU" sz="2800" dirty="0" err="1" smtClean="0"/>
              <a:t>Раутиан</a:t>
            </a:r>
            <a:endParaRPr lang="en-US" sz="2800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Весенние месяцы: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 </a:t>
            </a:r>
            <a:r>
              <a:rPr lang="ru-RU" b="1" dirty="0" smtClean="0"/>
              <a:t>Март -</a:t>
            </a:r>
            <a:r>
              <a:rPr lang="ru-RU" dirty="0" smtClean="0"/>
              <a:t> </a:t>
            </a:r>
            <a:r>
              <a:rPr lang="ru-RU" sz="2800" dirty="0"/>
              <a:t>назван в честь бога войны </a:t>
            </a:r>
            <a:r>
              <a:rPr lang="ru-RU" sz="2800" dirty="0" smtClean="0"/>
              <a:t>Марса</a:t>
            </a:r>
          </a:p>
          <a:p>
            <a:endParaRPr lang="ru-RU" sz="2800" dirty="0" smtClean="0"/>
          </a:p>
          <a:p>
            <a:r>
              <a:rPr lang="ru-RU" sz="2800" b="1" dirty="0" smtClean="0"/>
              <a:t>Апрель</a:t>
            </a:r>
            <a:r>
              <a:rPr lang="ru-RU" sz="2800" dirty="0" smtClean="0"/>
              <a:t> – даровитый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b="1" dirty="0" smtClean="0"/>
              <a:t>Май</a:t>
            </a:r>
            <a:r>
              <a:rPr lang="ru-RU" sz="2800" dirty="0" smtClean="0"/>
              <a:t> </a:t>
            </a:r>
            <a:r>
              <a:rPr lang="ru-RU" sz="2800" dirty="0"/>
              <a:t>-</a:t>
            </a:r>
            <a:r>
              <a:rPr lang="ru-RU" sz="2800" u="sng" dirty="0"/>
              <a:t> </a:t>
            </a:r>
            <a:r>
              <a:rPr lang="ru-RU" sz="2800" dirty="0"/>
              <a:t>в честь богини Майи, которой люди приносили подарки, чтобы она осенью  дала богатый урожай.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Картина  А.К. </a:t>
            </a:r>
            <a:r>
              <a:rPr lang="ru-RU" dirty="0" err="1" smtClean="0"/>
              <a:t>Саврасова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«Грачи прилетели»</a:t>
            </a:r>
            <a:endParaRPr lang="ru-RU" dirty="0"/>
          </a:p>
        </p:txBody>
      </p:sp>
      <p:pic>
        <p:nvPicPr>
          <p:cNvPr id="5122" name="Picture 2" descr="C:\Documents and Settings\Лена\Мои документы\Мои рисунки\10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11822" y="1628775"/>
            <a:ext cx="3818806" cy="49974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Главный </a:t>
            </a:r>
            <a:r>
              <a:rPr lang="ru-RU" dirty="0"/>
              <a:t>вопрос нашего </a:t>
            </a:r>
            <a:r>
              <a:rPr lang="ru-RU" dirty="0" smtClean="0"/>
              <a:t>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Какие изменения произошли в природе с наступлением весны? </a:t>
            </a:r>
            <a:endParaRPr lang="ru-RU" dirty="0"/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</a:t>
            </a:r>
            <a:r>
              <a:rPr lang="ru-RU" b="1" i="1" u="sng" dirty="0" smtClean="0"/>
              <a:t>открытие:</a:t>
            </a:r>
          </a:p>
          <a:p>
            <a:pPr>
              <a:buNone/>
            </a:pPr>
            <a:r>
              <a:rPr lang="ru-RU" dirty="0"/>
              <a:t>Солнышко стало больше пригревать; дни стали </a:t>
            </a:r>
            <a:r>
              <a:rPr lang="ru-RU" dirty="0" smtClean="0"/>
              <a:t>длиннее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b="1" dirty="0"/>
              <a:t>главная причина весенних явлений</a:t>
            </a:r>
            <a:r>
              <a:rPr lang="ru-RU" dirty="0"/>
              <a:t>.</a:t>
            </a:r>
            <a:endParaRPr lang="ru-RU" b="1" i="1" u="sng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dirty="0"/>
              <a:t>Появились лужи и </a:t>
            </a:r>
            <a:r>
              <a:rPr lang="ru-RU" sz="2400" dirty="0" smtClean="0"/>
              <a:t>ручьи </a:t>
            </a:r>
            <a:endParaRPr lang="ru-RU" sz="24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 smtClean="0"/>
          </a:p>
          <a:p>
            <a:r>
              <a:rPr lang="ru-RU" sz="2400" dirty="0" smtClean="0"/>
              <a:t>Начался ледоход на реках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Появились проталины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8" name="Picture 2" descr="C:\Documents and Settings\Лена\Мои документы\Мои рисунки\SHISHIM-33d_PC0103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14290"/>
            <a:ext cx="261241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C:\Documents and Settings\Лена\Мои документы\Мои рисунки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214554"/>
            <a:ext cx="2667019" cy="2000264"/>
          </a:xfrm>
          <a:prstGeom prst="rect">
            <a:avLst/>
          </a:prstGeom>
          <a:noFill/>
        </p:spPr>
      </p:pic>
      <p:pic>
        <p:nvPicPr>
          <p:cNvPr id="10" name="Picture 2" descr="C:\Documents and Settings\Лена\Мои документы\Мои рисунки\zukovski_1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572008"/>
            <a:ext cx="278052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Исследовательская работа</a:t>
            </a:r>
            <a:br>
              <a:rPr lang="ru-RU" dirty="0" smtClean="0"/>
            </a:br>
            <a:r>
              <a:rPr lang="ru-RU" dirty="0" smtClean="0"/>
              <a:t>(до урока)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1-я группа. </a:t>
            </a:r>
            <a:r>
              <a:rPr lang="ru-RU" dirty="0"/>
              <a:t>Ветки с водой стояли в холодном месте. </a:t>
            </a:r>
            <a:endParaRPr lang="ru-RU" dirty="0" smtClean="0"/>
          </a:p>
          <a:p>
            <a:r>
              <a:rPr lang="ru-RU" b="1" dirty="0" smtClean="0"/>
              <a:t>Вывод: </a:t>
            </a:r>
            <a:r>
              <a:rPr lang="ru-RU" dirty="0" smtClean="0"/>
              <a:t>почки не распустились, так как было холодно.</a:t>
            </a:r>
            <a:endParaRPr lang="ru-RU" dirty="0"/>
          </a:p>
          <a:p>
            <a:r>
              <a:rPr lang="ru-RU" i="1" dirty="0"/>
              <a:t>2-я группа. </a:t>
            </a:r>
            <a:r>
              <a:rPr lang="ru-RU" dirty="0"/>
              <a:t>Ветки в баночке без воды на подоконнике. </a:t>
            </a:r>
            <a:endParaRPr lang="ru-RU" dirty="0" smtClean="0"/>
          </a:p>
          <a:p>
            <a:r>
              <a:rPr lang="ru-RU" b="1" dirty="0" smtClean="0"/>
              <a:t>Вывод: </a:t>
            </a:r>
            <a:r>
              <a:rPr lang="ru-RU" dirty="0" smtClean="0"/>
              <a:t>почки не распустились, так как не было влаги.</a:t>
            </a:r>
          </a:p>
          <a:p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3-я группа. </a:t>
            </a:r>
            <a:r>
              <a:rPr lang="ru-RU" dirty="0" smtClean="0"/>
              <a:t>Ветки в баночке с водой на подоконнике. </a:t>
            </a:r>
          </a:p>
          <a:p>
            <a:r>
              <a:rPr lang="ru-RU" b="1" dirty="0" smtClean="0"/>
              <a:t>Вывод: </a:t>
            </a:r>
            <a:r>
              <a:rPr lang="ru-RU" dirty="0" smtClean="0"/>
              <a:t>почки распустились,  так как была влага и тепло.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Вывод: Главное,  чтобы солнце согрело землю, наполнило светом, напоило водой, и тогда природа оживает.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357166"/>
            <a:ext cx="7931150" cy="1060472"/>
          </a:xfrm>
        </p:spPr>
        <p:txBody>
          <a:bodyPr/>
          <a:lstStyle/>
          <a:p>
            <a:r>
              <a:rPr lang="ru-RU" sz="3200" b="1" i="1" dirty="0"/>
              <a:t>Задания для работы в группах «Маленькие исследования».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1285860"/>
            <a:ext cx="7931150" cy="5340365"/>
          </a:xfrm>
        </p:spPr>
        <p:txBody>
          <a:bodyPr/>
          <a:lstStyle/>
          <a:p>
            <a:r>
              <a:rPr lang="ru-RU" sz="2800" i="1" dirty="0"/>
              <a:t>1-я группа. </a:t>
            </a:r>
            <a:r>
              <a:rPr lang="ru-RU" sz="2800" dirty="0"/>
              <a:t>Почему эти растения называют первоцветами? (</a:t>
            </a:r>
            <a:r>
              <a:rPr lang="ru-RU" sz="2800" dirty="0" smtClean="0"/>
              <a:t>Учебник</a:t>
            </a:r>
            <a:r>
              <a:rPr lang="ru-RU" sz="2800" dirty="0"/>
              <a:t>, с. 40.) </a:t>
            </a:r>
          </a:p>
          <a:p>
            <a:r>
              <a:rPr lang="ru-RU" sz="2800" i="1" dirty="0"/>
              <a:t>2-я группа. </a:t>
            </a:r>
            <a:r>
              <a:rPr lang="ru-RU" sz="2800" dirty="0"/>
              <a:t>Какие птицы зимуют вместе с нами, а какие прилетают весной? Какие гнезда птицы построили сами, а каким помогли люди? (Учебник, с. 40.) </a:t>
            </a:r>
          </a:p>
          <a:p>
            <a:r>
              <a:rPr lang="ru-RU" sz="2800" i="1" dirty="0"/>
              <a:t>3-я группа. </a:t>
            </a:r>
            <a:r>
              <a:rPr lang="ru-RU" sz="2800" dirty="0"/>
              <a:t>Какие приметы весны вы можете назвать? (Учебник, с. 41.)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Shin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GreenShine</Template>
  <TotalTime>427</TotalTime>
  <Words>698</Words>
  <Application>Microsoft PowerPoint</Application>
  <PresentationFormat>Экран (4:3)</PresentationFormat>
  <Paragraphs>237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GreenShine</vt:lpstr>
      <vt:lpstr>Весна – природа пробуждается</vt:lpstr>
      <vt:lpstr>План:</vt:lpstr>
      <vt:lpstr>Весенние месяцы:</vt:lpstr>
      <vt:lpstr>Картина  А.К. Саврасова «Грачи прилетели»</vt:lpstr>
      <vt:lpstr>Главный вопрос нашего урока:</vt:lpstr>
      <vt:lpstr>Появились лужи и ручьи </vt:lpstr>
      <vt:lpstr>Исследовательская работа (до урока)</vt:lpstr>
      <vt:lpstr>Слайд 8</vt:lpstr>
      <vt:lpstr>Задания для работы в группах «Маленькие исследования». </vt:lpstr>
      <vt:lpstr>4-я группа. Отметьте крестиком признаки погоды. </vt:lpstr>
      <vt:lpstr>5-я группа. Определите, чем покрыта земля.</vt:lpstr>
      <vt:lpstr>7-я группа. Определите, как выглядят деревья.</vt:lpstr>
      <vt:lpstr>9-я группа. Определите, каких встретили птиц.</vt:lpstr>
      <vt:lpstr>Первоцветы </vt:lpstr>
      <vt:lpstr>Перелетные птицы</vt:lpstr>
      <vt:lpstr>Слайд 16</vt:lpstr>
      <vt:lpstr>Народные приметы:</vt:lpstr>
      <vt:lpstr>4 группа. Признаки погоды весной. </vt:lpstr>
      <vt:lpstr>5 группа. Поверхность земли.</vt:lpstr>
      <vt:lpstr>7 группа. Деревья.</vt:lpstr>
      <vt:lpstr>9 группа. Каких встретили птиц весной.</vt:lpstr>
      <vt:lpstr>Явления в природе, которые происходят с наступлением весны</vt:lpstr>
      <vt:lpstr>Главная причина этих явлений</vt:lpstr>
      <vt:lpstr>Используемые материалы и литература: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Весна: пробуждение природы</dc:title>
  <dc:creator>Лена</dc:creator>
  <cp:lastModifiedBy>Лена</cp:lastModifiedBy>
  <cp:revision>49</cp:revision>
  <dcterms:created xsi:type="dcterms:W3CDTF">2009-11-07T19:00:55Z</dcterms:created>
  <dcterms:modified xsi:type="dcterms:W3CDTF">2009-12-16T18:22:15Z</dcterms:modified>
</cp:coreProperties>
</file>