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9"/>
  </p:notesMasterIdLst>
  <p:sldIdLst>
    <p:sldId id="256" r:id="rId2"/>
    <p:sldId id="315" r:id="rId3"/>
    <p:sldId id="314" r:id="rId4"/>
    <p:sldId id="291" r:id="rId5"/>
    <p:sldId id="316" r:id="rId6"/>
    <p:sldId id="268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4" r:id="rId23"/>
    <p:sldId id="285" r:id="rId24"/>
    <p:sldId id="286" r:id="rId25"/>
    <p:sldId id="293" r:id="rId26"/>
    <p:sldId id="287" r:id="rId27"/>
    <p:sldId id="290" r:id="rId28"/>
    <p:sldId id="294" r:id="rId29"/>
    <p:sldId id="295" r:id="rId30"/>
    <p:sldId id="317" r:id="rId31"/>
    <p:sldId id="318" r:id="rId32"/>
    <p:sldId id="320" r:id="rId33"/>
    <p:sldId id="319" r:id="rId34"/>
    <p:sldId id="325" r:id="rId35"/>
    <p:sldId id="324" r:id="rId36"/>
    <p:sldId id="323" r:id="rId37"/>
    <p:sldId id="322" r:id="rId38"/>
    <p:sldId id="321" r:id="rId39"/>
    <p:sldId id="328" r:id="rId40"/>
    <p:sldId id="327" r:id="rId41"/>
    <p:sldId id="326" r:id="rId42"/>
    <p:sldId id="334" r:id="rId43"/>
    <p:sldId id="333" r:id="rId44"/>
    <p:sldId id="332" r:id="rId45"/>
    <p:sldId id="331" r:id="rId46"/>
    <p:sldId id="330" r:id="rId47"/>
    <p:sldId id="335" r:id="rId48"/>
    <p:sldId id="278" r:id="rId49"/>
    <p:sldId id="296" r:id="rId50"/>
    <p:sldId id="299" r:id="rId51"/>
    <p:sldId id="337" r:id="rId52"/>
    <p:sldId id="297" r:id="rId53"/>
    <p:sldId id="298" r:id="rId54"/>
    <p:sldId id="336" r:id="rId55"/>
    <p:sldId id="300" r:id="rId56"/>
    <p:sldId id="339" r:id="rId57"/>
    <p:sldId id="340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  <a:srgbClr val="FF6699"/>
    <a:srgbClr val="FF99CC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60"/>
  </p:normalViewPr>
  <p:slideViewPr>
    <p:cSldViewPr>
      <p:cViewPr varScale="1">
        <p:scale>
          <a:sx n="65" d="100"/>
          <a:sy n="65" d="100"/>
        </p:scale>
        <p:origin x="-11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E4825C-0662-4AF0-BECF-E9F1635E9F6E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8024E5-C6B6-4859-93D5-33A801CA0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9893B-22C5-45E4-B2C5-D8EB4649AEC5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25BE-4120-4596-B6D5-D74E7E124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9E42-ABD3-439D-A87C-13468F39E81C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D2AA-2EC9-486E-A4F4-E83055614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FB24-7FD2-4F9D-BE14-96EC92F59953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ECA2-D74B-4FA8-8FFD-D76FBF1C6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BF72-EFAA-4B1F-B915-70D73C7FC9B7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8C0B-3307-4BE6-B145-7F13A02F8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A80A-AE88-4999-B46C-1F7B0F5FE072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3761-2F3B-495B-A85E-AE0D029C4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CCDA-9FFE-40F7-A819-9B7937FD90E1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60E5-B7ED-42FE-85A7-0F48360CC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46F7-AA96-4B0C-BDB3-3744A8E394FF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0AA6-CD95-4209-95A5-CA19BD85B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13C7-67FE-4F2E-9534-D96E1EC6DF10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BAFE-F977-4189-85B5-9B1C68C8F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980B-18E1-47EE-A695-3BF5D46F5F66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F2B6A-64F9-453F-A710-6E7554F3B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64F4E-38A9-4518-B195-A8C0DFFB445A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3A125-3749-41B6-B2C1-C3820C90F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4A1D-C009-4321-9B62-89626EB4527A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7E3BF-7B1E-439C-9F6D-DC6608755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D2EF6-80F5-457A-8817-B5B1B49B6D41}" type="datetimeFigureOut">
              <a:rPr lang="ru-RU"/>
              <a:pPr>
                <a:defRPr/>
              </a:pPr>
              <a:t>22.10.2009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28B9E8-952D-4DAF-B3C7-D63F19505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ransition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slide" Target="slide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1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14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slide" Target="slide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slide" Target="slide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slide" Target="slide48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73225"/>
            <a:ext cx="892971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/>
            </a:scene3d>
            <a:sp3d extrusionH="57150" contourW="19050" prstMaterial="clear">
              <a:bevelT w="50800" h="50800" prst="convex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101600">
                    <a:srgbClr val="FF00FF">
                      <a:alpha val="60000"/>
                    </a:srgbClr>
                  </a:glow>
                </a:effectLst>
                <a:latin typeface="+mn-lt"/>
              </a:rPr>
              <a:t>		 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71546"/>
            <a:ext cx="7929618" cy="3643338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ln/>
              <a:solidFill>
                <a:srgbClr val="FF6699"/>
              </a:solidFill>
              <a:effectLst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4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«Есть контакт!»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30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7758113" cy="51435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dirty="0" smtClean="0">
                <a:latin typeface="Monotype Corsiva" pitchFamily="66" charset="0"/>
              </a:rPr>
              <a:t>«Кот в мешке»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dirty="0" smtClean="0">
                <a:latin typeface="Monotype Corsiva" pitchFamily="66" charset="0"/>
              </a:rPr>
              <a:t>Электроматериаловедение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900" dirty="0" smtClean="0">
                <a:latin typeface="Monotype Corsiva" pitchFamily="66" charset="0"/>
              </a:rPr>
              <a:t>Вопрос: </a:t>
            </a:r>
            <a:r>
              <a:rPr lang="ru-RU" sz="2800" dirty="0" smtClean="0">
                <a:latin typeface="Monotype Corsiva" pitchFamily="66" charset="0"/>
              </a:rPr>
              <a:t>Перечислите электротехнические материалы, из которых изготавливают элементы трансформатора.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latin typeface="Monotype Corsiva" pitchFamily="66" charset="0"/>
              </a:rPr>
              <a:t>                                                      </a:t>
            </a:r>
            <a:endParaRPr lang="ru-RU" sz="3900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dirty="0" smtClean="0">
                <a:latin typeface="Monotype Corsiva" pitchFamily="66" charset="0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8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785786" y="5286388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4" name="Рисунок 5" descr="E:\Шолохова, Филиппова Т.И\трансформ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4572000"/>
            <a:ext cx="2714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dirty="0" smtClean="0">
                <a:solidFill>
                  <a:srgbClr val="FFC000"/>
                </a:solidFill>
                <a:latin typeface="Algerian" pitchFamily="82" charset="0"/>
              </a:rPr>
              <a:t>40</a:t>
            </a:r>
            <a:endParaRPr lang="ru-RU" sz="72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7467600" cy="47688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dirty="0" smtClean="0">
                <a:latin typeface="Monotype Corsiva" pitchFamily="66" charset="0"/>
              </a:rPr>
              <a:t>Перечислите элементы схемы.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0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858125" y="6000750"/>
            <a:ext cx="1285875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500" y="5429250"/>
            <a:ext cx="2571750" cy="1000125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92D050"/>
                </a:soli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solidFill>
                <a:srgbClr val="92D050"/>
              </a:soli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786050" y="2285992"/>
            <a:ext cx="2958066" cy="268703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dirty="0" smtClean="0">
                <a:solidFill>
                  <a:srgbClr val="FFC000"/>
                </a:solidFill>
                <a:latin typeface="Algerian" pitchFamily="82" charset="0"/>
              </a:rPr>
              <a:t>50</a:t>
            </a:r>
            <a:endParaRPr lang="ru-RU" sz="72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0988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dirty="0" smtClean="0">
                <a:latin typeface="Monotype Corsiva" pitchFamily="66" charset="0"/>
              </a:rPr>
              <a:t>Начертите схему соединения обмоток трёхфазного генератора по схеме звезда и обозначьте все элементы.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001000" y="5929313"/>
            <a:ext cx="1143000" cy="928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5000636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1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5433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>
                <a:latin typeface="Monotype Corsiva" pitchFamily="66" charset="0"/>
              </a:rPr>
              <a:t>Дан ряд материалов: стекло, железо, пластмасса, </a:t>
            </a:r>
            <a:r>
              <a:rPr lang="ru-RU" sz="3600" dirty="0" smtClean="0">
                <a:latin typeface="Monotype Corsiva" pitchFamily="66" charset="0"/>
              </a:rPr>
              <a:t>золото</a:t>
            </a:r>
            <a:r>
              <a:rPr lang="ru-RU" sz="3600" dirty="0" smtClean="0">
                <a:latin typeface="Monotype Corsiva" pitchFamily="66" charset="0"/>
              </a:rPr>
              <a:t>, никель, медь, бумага, самарий, вольфрам, калифорний, неон, кобальт, кислород. Выберите из них магнитные материалы.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50" y="6072188"/>
            <a:ext cx="1428750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5357826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2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dirty="0" smtClean="0">
                <a:latin typeface="Monotype Corsiva" pitchFamily="66" charset="0"/>
              </a:rPr>
              <a:t>Расшифруйте аббревиатуру ПОСК 50-18.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4214818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76" y="214290"/>
            <a:ext cx="7467600" cy="917596"/>
          </a:xfrm>
        </p:spPr>
        <p:txBody>
          <a:bodyPr/>
          <a:lstStyle/>
          <a:p>
            <a:pPr algn="ctr" eaLnBrk="1" hangingPunct="1"/>
            <a:r>
              <a:rPr lang="ru-RU" sz="7200" dirty="0" smtClean="0">
                <a:solidFill>
                  <a:srgbClr val="FFC000"/>
                </a:solidFill>
                <a:latin typeface="Algerian" pitchFamily="82" charset="0"/>
              </a:rPr>
              <a:t>3</a:t>
            </a:r>
            <a:r>
              <a:rPr lang="en-US" sz="7200" dirty="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dirty="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329642" cy="4740277"/>
          </a:xfrm>
        </p:spPr>
        <p:txBody>
          <a:bodyPr>
            <a:normAutofit fontScale="70000" lnSpcReduction="20000"/>
          </a:bodyPr>
          <a:lstStyle/>
          <a:p>
            <a:pPr marL="420624" indent="-384048" algn="ctr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latin typeface="Monotype Corsiva" pitchFamily="66" charset="0"/>
              </a:rPr>
              <a:t>«Кот в мешке»  </a:t>
            </a:r>
          </a:p>
          <a:p>
            <a:pPr marL="420624" indent="-384048" algn="ctr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latin typeface="Monotype Corsiva" pitchFamily="66" charset="0"/>
              </a:rPr>
              <a:t>Электротехника</a:t>
            </a:r>
          </a:p>
          <a:p>
            <a:pPr marL="420624" indent="-384048" algn="ctr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latin typeface="Monotype Corsiva" pitchFamily="66" charset="0"/>
              </a:rPr>
              <a:t>Вопрос: Перечислите элементы электрических схем.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                                             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                                            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                                                                </a:t>
            </a:r>
            <a:r>
              <a:rPr lang="ru-RU" sz="2000" dirty="0" smtClean="0"/>
              <a:t>1               2               3                4                5 </a:t>
            </a:r>
            <a:endParaRPr lang="en-US" sz="14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15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/>
              <a:t> </a:t>
            </a:r>
            <a:r>
              <a:rPr lang="ru-RU" sz="4800" dirty="0" smtClean="0"/>
              <a:t>            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                  </a:t>
            </a:r>
            <a:r>
              <a:rPr lang="ru-RU" sz="2000" dirty="0" smtClean="0"/>
              <a:t>6                7                 8                9             10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/>
              <a:t> </a:t>
            </a:r>
            <a:r>
              <a:rPr lang="ru-RU" sz="4800" dirty="0" smtClean="0"/>
              <a:t>        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                  </a:t>
            </a:r>
            <a:r>
              <a:rPr lang="ru-RU" sz="2000" dirty="0" smtClean="0"/>
              <a:t>11               12              13            14            15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3428992" y="5715016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E:\Шолохова, Филиппова Т.И\10a-i2[1].gif"/>
          <p:cNvPicPr/>
          <p:nvPr/>
        </p:nvPicPr>
        <p:blipFill>
          <a:blip r:embed="rId5" cstate="print"/>
          <a:srcRect r="3988" b="77177"/>
          <a:stretch>
            <a:fillRect/>
          </a:stretch>
        </p:blipFill>
        <p:spPr bwMode="auto">
          <a:xfrm>
            <a:off x="2500298" y="2500306"/>
            <a:ext cx="4105378" cy="532263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Шолохова, Филиппова Т.И\10a-i2[1].gif"/>
          <p:cNvPicPr/>
          <p:nvPr/>
        </p:nvPicPr>
        <p:blipFill>
          <a:blip r:embed="rId5" cstate="print"/>
          <a:srcRect l="1914" t="35088" r="1135" b="47953"/>
          <a:stretch>
            <a:fillRect/>
          </a:stretch>
        </p:blipFill>
        <p:spPr bwMode="auto">
          <a:xfrm>
            <a:off x="2565595" y="3643314"/>
            <a:ext cx="4149545" cy="500066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Шолохова, Филиппова Т.И\10a-i2[1].gif"/>
          <p:cNvPicPr/>
          <p:nvPr/>
        </p:nvPicPr>
        <p:blipFill>
          <a:blip r:embed="rId5" cstate="print"/>
          <a:srcRect l="1914" t="66082" r="1135" b="11696"/>
          <a:stretch>
            <a:fillRect/>
          </a:stretch>
        </p:blipFill>
        <p:spPr bwMode="auto">
          <a:xfrm>
            <a:off x="2571736" y="4643446"/>
            <a:ext cx="4149545" cy="518615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4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z="48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8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800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dirty="0" smtClean="0">
                <a:latin typeface="Monotype Corsiva" pitchFamily="66" charset="0"/>
              </a:rPr>
              <a:t>Что это? Из каких материалов состоит и где применяется?</a:t>
            </a:r>
            <a:endParaRPr lang="ru-RU" sz="48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48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5572140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8" name="Рисунок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2071688"/>
            <a:ext cx="35829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5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Имеются три ёмкости: первая с трансформаторным маслом, вторая – с кока-колой и третья – с дистиллированной водой. При опускании в какую из жидкостей включённый телевизор замкнёт, а в какой будет работать? Ответ поясните.</a:t>
            </a:r>
          </a:p>
          <a:p>
            <a:pPr eaLnBrk="1" hangingPunct="1">
              <a:buFont typeface="Wingdings 2" pitchFamily="18" charset="2"/>
              <a:buNone/>
            </a:pPr>
            <a:endParaRPr lang="ru-RU" sz="48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4857760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10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Monotype Corsiva" pitchFamily="66" charset="0"/>
              </a:rPr>
              <a:t>Назовите классификацию помещений по опасности поражения электрическим током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Monotype Corsiva" pitchFamily="66" charset="0"/>
              </a:rPr>
              <a:t>с повышенной опасностью, без повышенной опасности, особо опасные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Monotype Corsiva" pitchFamily="66" charset="0"/>
              </a:rPr>
              <a:t>нормальное, сырое, жаркое, пыльное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latin typeface="Monotype Corsiva" pitchFamily="66" charset="0"/>
              </a:rPr>
              <a:t>для правильного ответа недостаточно данных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5214950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2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Monotype Corsiva" pitchFamily="66" charset="0"/>
              </a:rPr>
              <a:t>Укажите положение пострадавшего перед проведением искусственного дыхания «рот в рот»?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800" dirty="0" smtClean="0">
                <a:latin typeface="Monotype Corsiva" pitchFamily="66" charset="0"/>
              </a:rPr>
              <a:t>А                                            Б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3000364" y="5500702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50" name="Рисунок 5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1000125" y="3128963"/>
            <a:ext cx="3216275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6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432300" y="3128963"/>
            <a:ext cx="3425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7824788" cy="3257550"/>
          </a:xfrm>
        </p:spPr>
        <p:txBody>
          <a:bodyPr/>
          <a:lstStyle/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Три пути ведут к знанию: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путь размышления – самый благородный, 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путь подражания – самый легкий,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ru-RU" smtClean="0"/>
              <a:t>и путь опыта – это самый горький.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3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7713" y="1357313"/>
            <a:ext cx="7467600" cy="4525962"/>
          </a:xfrm>
        </p:spPr>
        <p:txBody>
          <a:bodyPr>
            <a:normAutofit fontScale="92500" lnSpcReduction="10000"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latin typeface="Monotype Corsiva" pitchFamily="66" charset="0"/>
              </a:rPr>
              <a:t>«Вопрос - аукцион» 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>
                <a:latin typeface="Monotype Corsiva" pitchFamily="66" charset="0"/>
              </a:rPr>
              <a:t>30 – 150 баллов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500" dirty="0" smtClean="0">
                <a:latin typeface="Monotype Corsiva" pitchFamily="66" charset="0"/>
              </a:rPr>
              <a:t>Установлено, что красные, оранжевые и жёлтые цвета действуют на человека возбуждающе (расширяют зрачки, учащают пульс), ускоряя его общее утомление на работе. А какие цвета успокаивают и  уменьшают  зрительное утомление?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dirty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5643578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7467600" cy="796925"/>
          </a:xfrm>
        </p:spPr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4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7901014" cy="507208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К какой группе относят данные плаката, назовите их назначение?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>
                <a:latin typeface="Monotype Corsiva" pitchFamily="66" charset="0"/>
              </a:rPr>
              <a:t>         1                             2                              3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    </a:t>
            </a:r>
            <a:r>
              <a:rPr lang="ru-RU" sz="2000" dirty="0" smtClean="0">
                <a:latin typeface="Monotype Corsiva" pitchFamily="66" charset="0"/>
              </a:rPr>
              <a:t>    4                         5                              6</a:t>
            </a:r>
            <a:endParaRPr lang="ru-RU" sz="3200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400" dirty="0" smtClean="0">
                <a:latin typeface="Monotype Corsiva" pitchFamily="66" charset="0"/>
              </a:rPr>
              <a:t>                </a:t>
            </a:r>
            <a:r>
              <a:rPr lang="ru-RU" sz="2000" dirty="0" smtClean="0">
                <a:latin typeface="Monotype Corsiva" pitchFamily="66" charset="0"/>
              </a:rPr>
              <a:t>7                             8                              9</a:t>
            </a:r>
            <a:endParaRPr lang="ru-RU" sz="44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3143240" y="5857892"/>
            <a:ext cx="2571768" cy="857256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798" name="Рисунок 5" descr="G:\Шолохова, Филиппова Т.И\znaki[1].jpg"/>
          <p:cNvPicPr>
            <a:picLocks noChangeAspect="1" noChangeArrowheads="1"/>
          </p:cNvPicPr>
          <p:nvPr/>
        </p:nvPicPr>
        <p:blipFill>
          <a:blip r:embed="rId5" cstate="print"/>
          <a:srcRect l="24449" b="81877"/>
          <a:stretch>
            <a:fillRect/>
          </a:stretch>
        </p:blipFill>
        <p:spPr bwMode="auto">
          <a:xfrm>
            <a:off x="1785938" y="2214563"/>
            <a:ext cx="51435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6" descr="G:\Шолохова, Филиппова Т.И\znaki[1].jpg"/>
          <p:cNvPicPr>
            <a:picLocks noChangeAspect="1" noChangeArrowheads="1"/>
          </p:cNvPicPr>
          <p:nvPr/>
        </p:nvPicPr>
        <p:blipFill>
          <a:blip r:embed="rId5" cstate="print"/>
          <a:srcRect t="17000" r="24947" b="67999"/>
          <a:stretch>
            <a:fillRect/>
          </a:stretch>
        </p:blipFill>
        <p:spPr bwMode="auto">
          <a:xfrm>
            <a:off x="1741488" y="3357563"/>
            <a:ext cx="51879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7" descr="G:\Шолохова, Филиппова Т.И\i[18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6775" y="4714875"/>
            <a:ext cx="93503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8" descr="G:\Шолохова, Филиппова Т.И\novyj-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4714875"/>
            <a:ext cx="100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9" descr="G:\Шолохова, Филиппова Т.И\znaki[1].jpg"/>
          <p:cNvPicPr>
            <a:picLocks noChangeAspect="1" noChangeArrowheads="1"/>
          </p:cNvPicPr>
          <p:nvPr/>
        </p:nvPicPr>
        <p:blipFill>
          <a:blip r:embed="rId5" cstate="print"/>
          <a:srcRect l="75768" t="17500" r="-82" b="67999"/>
          <a:stretch>
            <a:fillRect/>
          </a:stretch>
        </p:blipFill>
        <p:spPr bwMode="auto">
          <a:xfrm>
            <a:off x="5357813" y="4786313"/>
            <a:ext cx="15001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42875"/>
            <a:ext cx="7467600" cy="1143000"/>
          </a:xfrm>
        </p:spPr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5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52149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Если к </a:t>
            </a:r>
            <a:r>
              <a:rPr lang="ru-RU" sz="3200" dirty="0" err="1" smtClean="0">
                <a:latin typeface="Monotype Corsiva" pitchFamily="66" charset="0"/>
              </a:rPr>
              <a:t>заземлителю</a:t>
            </a:r>
            <a:r>
              <a:rPr lang="ru-RU" sz="3200" dirty="0" smtClean="0">
                <a:latin typeface="Monotype Corsiva" pitchFamily="66" charset="0"/>
              </a:rPr>
              <a:t> подходит человек, то его ноги находятся в точках земли с разными потенциалами. Вследствие этого, через тело человека проходит электрический ток, в этом случае человек находиться под действием напряжения шага. Напишите формулу для расчёта напряжения шага. Какое напряжение шага считается безопасным?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44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3357554" y="5429264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1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186738" cy="49117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>
                <a:latin typeface="Monotype Corsiva" pitchFamily="66" charset="0"/>
              </a:rPr>
              <a:t>Установите соответствие.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1.                            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                                   Электротехническая сталь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2.                                    Вольфрам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>
                <a:latin typeface="Monotype Corsiva" pitchFamily="66" charset="0"/>
              </a:rPr>
              <a:t>3.                                    Медь </a:t>
            </a:r>
          </a:p>
          <a:p>
            <a:pPr eaLnBrk="1" hangingPunct="1">
              <a:buFont typeface="Wingdings 2" pitchFamily="18" charset="2"/>
              <a:buNone/>
            </a:pPr>
            <a:endParaRPr lang="ru-RU" sz="48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5143504" y="5715016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6" name="Рисунок 7" descr="C:\Documents and Settings\admin\Local Settings\Temporary Internet Files\Content.IE5\ODQR4T6V\MCj034674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1816100"/>
            <a:ext cx="1500188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Рисунок 8" descr="http://elek.ucoz.ru/_pu/0/855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63" y="3429000"/>
            <a:ext cx="16430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9" descr="C:\Documents and Settings\shea\Local Settings\Temporary Internet Files\Content.IE5\BCZ88XVS\MPj0405016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63" y="4886325"/>
            <a:ext cx="1670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25"/>
          </a:xfrm>
        </p:spPr>
        <p:txBody>
          <a:bodyPr/>
          <a:lstStyle/>
          <a:p>
            <a:pPr algn="ctr" eaLnBrk="1" hangingPunct="1"/>
            <a:r>
              <a:rPr lang="ru-RU" sz="7200" smtClean="0">
                <a:solidFill>
                  <a:srgbClr val="FFC000"/>
                </a:solidFill>
                <a:latin typeface="Algerian" pitchFamily="82" charset="0"/>
              </a:rPr>
              <a:t>2</a:t>
            </a:r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7467600" cy="48402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dirty="0" smtClean="0">
                <a:latin typeface="Monotype Corsiva" pitchFamily="66" charset="0"/>
              </a:rPr>
              <a:t>Дана таблица плавления металлов. Выберите тугоплавкие, легкоплавкие металлы, чёрные и цветные металлы.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4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5786454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25" y="1876425"/>
          <a:ext cx="6715125" cy="3767328"/>
        </p:xfrm>
        <a:graphic>
          <a:graphicData uri="http://schemas.openxmlformats.org/drawingml/2006/table">
            <a:tbl>
              <a:tblPr/>
              <a:tblGrid>
                <a:gridCol w="1677988"/>
                <a:gridCol w="1784350"/>
                <a:gridCol w="1420812"/>
                <a:gridCol w="183197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Металл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Температура плавления,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пл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Металл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Температура плавления,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пл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0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 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Ртуть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Галлий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Натрий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Олово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Кадмий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Свинец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Цинк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Алюминий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Серебро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Золото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Бериллий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- 38,9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Никель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Кобальт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Палладий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Титан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Платина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Цирконий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Ниобий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Молибден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Тантал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Вольфрам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3380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30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7467600" cy="3429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dirty="0" smtClean="0">
                <a:latin typeface="Monotype Corsiva" pitchFamily="66" charset="0"/>
              </a:rPr>
              <a:t>Расшифруйте марку сплава 32Х06Л.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3714752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C000"/>
                </a:solidFill>
                <a:latin typeface="Algerian" pitchFamily="82" charset="0"/>
              </a:rPr>
              <a:t>40</a:t>
            </a:r>
            <a:r>
              <a:rPr lang="ru-RU" sz="7200" b="1" dirty="0" smtClean="0">
                <a:ln w="11430"/>
                <a:solidFill>
                  <a:srgbClr val="FFC000"/>
                </a:solidFill>
                <a:effectLst>
                  <a:glow rad="101600">
                    <a:srgbClr val="FF00F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63" y="1571625"/>
            <a:ext cx="7929562" cy="4525963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4000" dirty="0" smtClean="0">
                <a:latin typeface="Monotype Corsiva" pitchFamily="66" charset="0"/>
              </a:rPr>
              <a:t>«Вопрос от спонсора»</a:t>
            </a:r>
            <a:endParaRPr lang="en-US" sz="4000" dirty="0" smtClean="0">
              <a:latin typeface="Monotype Corsiva" pitchFamily="66" charset="0"/>
            </a:endParaRPr>
          </a:p>
          <a:p>
            <a:pPr marL="420624" indent="-38404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200" dirty="0" smtClean="0">
                <a:latin typeface="Monotype Corsiva" pitchFamily="66" charset="0"/>
              </a:rPr>
              <a:t>Разгадайте ребус.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4000" dirty="0" smtClean="0"/>
              <a:t>                                    </a:t>
            </a:r>
            <a:r>
              <a:rPr lang="ru-RU" sz="4000" dirty="0" smtClean="0"/>
              <a:t> </a:t>
            </a:r>
            <a:r>
              <a:rPr lang="ru-RU" sz="4000" b="1" dirty="0" smtClean="0"/>
              <a:t>,,</a:t>
            </a:r>
            <a:endParaRPr lang="ru-RU" sz="40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4000" b="1" dirty="0" smtClean="0"/>
              <a:t>              </a:t>
            </a:r>
            <a:r>
              <a:rPr lang="ru-RU" sz="4000" b="1" dirty="0" smtClean="0"/>
              <a:t>,,,, </a:t>
            </a:r>
            <a:r>
              <a:rPr lang="en-US" sz="4000" b="1" dirty="0" smtClean="0"/>
              <a:t>            </a:t>
            </a:r>
            <a:r>
              <a:rPr lang="ru-RU" sz="4000" b="1" dirty="0" smtClean="0"/>
              <a:t>,,, </a:t>
            </a:r>
            <a:r>
              <a:rPr lang="en-US" sz="4000" b="1" dirty="0" smtClean="0"/>
              <a:t>     </a:t>
            </a:r>
            <a:r>
              <a:rPr lang="ru-RU" sz="8000" b="1" dirty="0" smtClean="0"/>
              <a:t>5 </a:t>
            </a:r>
            <a:r>
              <a:rPr lang="ru-RU" sz="3200" b="1" dirty="0" smtClean="0"/>
              <a:t>т = </a:t>
            </a:r>
            <a:r>
              <a:rPr lang="ru-RU" sz="3200" b="1" dirty="0" err="1" smtClean="0"/>
              <a:t>н</a:t>
            </a:r>
            <a:endParaRPr lang="ru-RU" sz="40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sz="4000" dirty="0" smtClean="0"/>
          </a:p>
          <a:p>
            <a:pPr marL="420624" indent="-384048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4000" dirty="0" smtClean="0">
              <a:latin typeface="Monotype Corsiva" pitchFamily="66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800" dirty="0" smtClean="0">
              <a:latin typeface="Monotype Corsiva" pitchFamily="66" charset="0"/>
            </a:endParaRPr>
          </a:p>
        </p:txBody>
      </p:sp>
      <p:sp useBgFill="1"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руглая лента лицом вниз 6">
            <a:hlinkClick r:id="rId3" action="ppaction://hlinksldjump"/>
          </p:cNvPr>
          <p:cNvSpPr/>
          <p:nvPr/>
        </p:nvSpPr>
        <p:spPr>
          <a:xfrm>
            <a:off x="2786050" y="5500702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8" name="Рисунок 7" descr="C:\Documents and Settings\admin\Local Settings\Temporary Internet Files\Content.IE5\ODQR4T6V\MCj043553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3262313"/>
            <a:ext cx="1595438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8" descr="C:\Documents and Settings\admin\Local Settings\Temporary Internet Files\Content.IE5\ODQR4T6V\MCj041126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3286125"/>
            <a:ext cx="1722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50</a:t>
            </a:r>
            <a:endParaRPr lang="ru-RU" sz="6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000" dirty="0" smtClean="0">
                <a:latin typeface="Monotype Corsiva" pitchFamily="66" charset="0"/>
              </a:rPr>
              <a:t>Какие металлы относят к благородным и почему?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00750"/>
            <a:ext cx="1357312" cy="8572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3071802" y="4929198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857250" y="857250"/>
            <a:ext cx="7358063" cy="5572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8000" b="1" dirty="0" smtClean="0">
                <a:latin typeface="Monotype Corsiva" pitchFamily="66" charset="0"/>
              </a:rPr>
              <a:t>3. </a:t>
            </a:r>
            <a:r>
              <a:rPr lang="en-US" sz="8000" b="1" dirty="0" smtClean="0">
                <a:latin typeface="Monotype Corsiva" pitchFamily="66" charset="0"/>
              </a:rPr>
              <a:t>I = E / ( R + r </a:t>
            </a:r>
            <a:r>
              <a:rPr lang="en-US" sz="8000" b="1" baseline="-25000" dirty="0" smtClean="0">
                <a:latin typeface="Monotype Corsiva" pitchFamily="66" charset="0"/>
              </a:rPr>
              <a:t>0</a:t>
            </a:r>
            <a:r>
              <a:rPr lang="ru-RU" sz="8000" b="1" baseline="-25000" dirty="0" smtClean="0">
                <a:latin typeface="Monotype Corsiva" pitchFamily="66" charset="0"/>
              </a:rPr>
              <a:t> </a:t>
            </a:r>
            <a:r>
              <a:rPr lang="en-US" sz="8000" b="1" dirty="0" smtClean="0">
                <a:latin typeface="Monotype Corsiva" pitchFamily="66" charset="0"/>
              </a:rPr>
              <a:t>)</a:t>
            </a:r>
            <a:endParaRPr lang="ru-RU" sz="8000" b="1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b="1" dirty="0" smtClean="0">
                <a:latin typeface="Monotype Corsiva" pitchFamily="66" charset="0"/>
              </a:rPr>
              <a:t>I </a:t>
            </a:r>
            <a:r>
              <a:rPr lang="ru-RU" sz="4800" b="1" dirty="0" smtClean="0">
                <a:latin typeface="Monotype Corsiva" pitchFamily="66" charset="0"/>
              </a:rPr>
              <a:t> - сила тока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b="1" dirty="0" smtClean="0">
                <a:latin typeface="Monotype Corsiva" pitchFamily="66" charset="0"/>
              </a:rPr>
              <a:t>E </a:t>
            </a:r>
            <a:r>
              <a:rPr lang="ru-RU" sz="4800" b="1" dirty="0" smtClean="0">
                <a:latin typeface="Monotype Corsiva" pitchFamily="66" charset="0"/>
              </a:rPr>
              <a:t> - ЭДС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b="1" dirty="0" smtClean="0">
                <a:latin typeface="Monotype Corsiva" pitchFamily="66" charset="0"/>
              </a:rPr>
              <a:t>R </a:t>
            </a:r>
            <a:r>
              <a:rPr lang="ru-RU" sz="4800" b="1" dirty="0" smtClean="0">
                <a:latin typeface="Monotype Corsiva" pitchFamily="66" charset="0"/>
              </a:rPr>
              <a:t> - внешнее сопротивление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b="1" dirty="0" smtClean="0">
                <a:latin typeface="Monotype Corsiva" pitchFamily="66" charset="0"/>
              </a:rPr>
              <a:t>r </a:t>
            </a:r>
            <a:r>
              <a:rPr lang="en-US" sz="4800" b="1" baseline="-25000" dirty="0" smtClean="0">
                <a:latin typeface="Monotype Corsiva" pitchFamily="66" charset="0"/>
              </a:rPr>
              <a:t>0</a:t>
            </a:r>
            <a:r>
              <a:rPr lang="ru-RU" sz="4800" b="1" baseline="-25000" dirty="0" smtClean="0">
                <a:latin typeface="Monotype Corsiva" pitchFamily="66" charset="0"/>
              </a:rPr>
              <a:t> </a:t>
            </a:r>
            <a:r>
              <a:rPr lang="ru-RU" sz="4800" b="1" dirty="0" smtClean="0">
                <a:latin typeface="Monotype Corsiva" pitchFamily="66" charset="0"/>
              </a:rPr>
              <a:t> - внутреннее сопротивление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8000" b="1" dirty="0" smtClean="0">
                <a:latin typeface="Monotype Corsiva" pitchFamily="66" charset="0"/>
              </a:rPr>
              <a:t> </a:t>
            </a:r>
            <a:endParaRPr lang="ru-RU" sz="80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 smtClean="0">
                <a:latin typeface="Monotype Corsiva" pitchFamily="66" charset="0"/>
              </a:rPr>
              <a:t>Система, где действуют три ЭДС одинаковой частоты, но взаимно смещённые по фазе на одну треть периода</a:t>
            </a:r>
            <a:endParaRPr lang="ru-RU" sz="66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337560"/>
            <a:ext cx="7858180" cy="230124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smtClean="0">
                <a:effectLst/>
                <a:latin typeface="Monotype Corsiva" pitchFamily="66" charset="0"/>
              </a:rPr>
              <a:t>«Приветствие команд»</a:t>
            </a:r>
            <a:endParaRPr lang="ru-RU" sz="5400"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0976" y="1544812"/>
            <a:ext cx="6480048" cy="1752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I </a:t>
            </a:r>
            <a:r>
              <a:rPr lang="ru-RU" sz="80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Раунд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i="1" dirty="0" smtClean="0">
                <a:latin typeface="Monotype Corsiva" pitchFamily="66" charset="0"/>
              </a:rPr>
              <a:t>Электротехническая сталь; медь; </a:t>
            </a:r>
            <a:endParaRPr lang="en-US" sz="4800" b="1" i="1" dirty="0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i="1" dirty="0" smtClean="0">
                <a:latin typeface="Monotype Corsiva" pitchFamily="66" charset="0"/>
              </a:rPr>
              <a:t>изоляционная бумага; электроизоляционный лак </a:t>
            </a:r>
            <a:endParaRPr lang="ru-RU" sz="6600" dirty="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571500"/>
            <a:ext cx="8329613" cy="55546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800" i="1" smtClean="0">
                <a:latin typeface="Monotype Corsiva" pitchFamily="66" charset="0"/>
              </a:rPr>
              <a:t>R</a:t>
            </a:r>
            <a:r>
              <a:rPr lang="ru-RU" sz="4800" i="1" baseline="-25000" smtClean="0">
                <a:latin typeface="Monotype Corsiva" pitchFamily="66" charset="0"/>
              </a:rPr>
              <a:t>1</a:t>
            </a:r>
            <a:r>
              <a:rPr lang="ru-RU" sz="4800" i="1" smtClean="0">
                <a:latin typeface="Monotype Corsiva" pitchFamily="66" charset="0"/>
              </a:rPr>
              <a:t>, </a:t>
            </a:r>
            <a:r>
              <a:rPr lang="en-US" sz="4800" i="1" smtClean="0">
                <a:latin typeface="Monotype Corsiva" pitchFamily="66" charset="0"/>
              </a:rPr>
              <a:t>R</a:t>
            </a:r>
            <a:r>
              <a:rPr lang="ru-RU" sz="4800" i="1" baseline="-25000" smtClean="0">
                <a:latin typeface="Monotype Corsiva" pitchFamily="66" charset="0"/>
              </a:rPr>
              <a:t>2,</a:t>
            </a:r>
            <a:r>
              <a:rPr lang="ru-RU" sz="4800" i="1" smtClean="0">
                <a:latin typeface="Monotype Corsiva" pitchFamily="66" charset="0"/>
              </a:rPr>
              <a:t> </a:t>
            </a:r>
            <a:r>
              <a:rPr lang="en-US" sz="4800" i="1" smtClean="0">
                <a:latin typeface="Monotype Corsiva" pitchFamily="66" charset="0"/>
              </a:rPr>
              <a:t>R</a:t>
            </a:r>
            <a:r>
              <a:rPr lang="ru-RU" sz="4800" i="1" baseline="-25000" smtClean="0">
                <a:latin typeface="Monotype Corsiva" pitchFamily="66" charset="0"/>
              </a:rPr>
              <a:t>3 </a:t>
            </a:r>
            <a:r>
              <a:rPr lang="ru-RU" sz="4800" i="1" smtClean="0">
                <a:latin typeface="Monotype Corsiva" pitchFamily="66" charset="0"/>
              </a:rPr>
              <a:t>– регулируемые резисторы; </a:t>
            </a:r>
            <a:endParaRPr lang="en-US" sz="4800" i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4800" i="1" smtClean="0">
                <a:latin typeface="Monotype Corsiva" pitchFamily="66" charset="0"/>
              </a:rPr>
              <a:t>R</a:t>
            </a:r>
            <a:r>
              <a:rPr lang="ru-RU" sz="4800" i="1" baseline="-25000" smtClean="0">
                <a:latin typeface="Monotype Corsiva" pitchFamily="66" charset="0"/>
              </a:rPr>
              <a:t>х </a:t>
            </a:r>
            <a:r>
              <a:rPr lang="ru-RU" sz="4800" i="1" smtClean="0">
                <a:latin typeface="Monotype Corsiva" pitchFamily="66" charset="0"/>
              </a:rPr>
              <a:t>– измеряемое сопротивление; </a:t>
            </a:r>
            <a:endParaRPr lang="en-US" sz="4800" i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i="1" smtClean="0">
                <a:latin typeface="Monotype Corsiva" pitchFamily="66" charset="0"/>
              </a:rPr>
              <a:t>Г  – гальванометр ; К </a:t>
            </a:r>
            <a:r>
              <a:rPr lang="ru-RU" sz="4800" i="1" baseline="-25000" smtClean="0">
                <a:latin typeface="Monotype Corsiva" pitchFamily="66" charset="0"/>
              </a:rPr>
              <a:t> </a:t>
            </a:r>
            <a:r>
              <a:rPr lang="ru-RU" sz="4800" i="1" smtClean="0">
                <a:latin typeface="Monotype Corsiva" pitchFamily="66" charset="0"/>
              </a:rPr>
              <a:t> - кнопка; </a:t>
            </a:r>
            <a:endParaRPr lang="en-US" sz="4800" i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i="1" smtClean="0">
                <a:latin typeface="Monotype Corsiva" pitchFamily="66" charset="0"/>
              </a:rPr>
              <a:t>Е – источник питания; </a:t>
            </a:r>
            <a:endParaRPr lang="en-US" sz="4800" i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i="1" smtClean="0">
                <a:latin typeface="Monotype Corsiva" pitchFamily="66" charset="0"/>
              </a:rPr>
              <a:t>А, Г, Б, В - узлы</a:t>
            </a:r>
            <a:endParaRPr lang="ru-RU" sz="66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1000125" y="1500188"/>
            <a:ext cx="6786563" cy="4071937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en-US" sz="4800" b="1" dirty="0" smtClean="0">
              <a:latin typeface="Monotype Corsiva" pitchFamily="66" charset="0"/>
            </a:endParaRPr>
          </a:p>
        </p:txBody>
      </p:sp>
      <p:pic>
        <p:nvPicPr>
          <p:cNvPr id="45060" name="Рисунок 4" descr="G:\Шолохова, Филиппова Т.И\image004[1].gif"/>
          <p:cNvPicPr>
            <a:picLocks noChangeAspect="1" noChangeArrowheads="1"/>
          </p:cNvPicPr>
          <p:nvPr/>
        </p:nvPicPr>
        <p:blipFill>
          <a:blip r:embed="rId3" cstate="print"/>
          <a:srcRect r="40224" b="38786"/>
          <a:stretch>
            <a:fillRect/>
          </a:stretch>
        </p:blipFill>
        <p:spPr bwMode="auto">
          <a:xfrm>
            <a:off x="1857375" y="2143125"/>
            <a:ext cx="500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928688" y="1357313"/>
            <a:ext cx="6929437" cy="35718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Железо, </a:t>
            </a: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никель, кобальт</a:t>
            </a:r>
            <a:endParaRPr lang="ru-RU" sz="66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429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Припой оловянно-свинцовый, содержащий 50 % олова, </a:t>
            </a: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18 % кадмия, остальное свинец</a:t>
            </a:r>
            <a:endParaRPr lang="ru-RU" sz="66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E:\Шолохова, Филиппова Т.И\10a-i2[1]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0"/>
            <a:ext cx="7358063" cy="400050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7900988" cy="54117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>
                <a:latin typeface="Monotype Corsiva" pitchFamily="66" charset="0"/>
              </a:rPr>
              <a:t>Электронно-лучевая трубка, состоит из стекла, полупроводниковых материалов; применяется в радиоэлектронной аппаратуре и приборах, осциллографах, радиолокаторах, телевидении</a:t>
            </a:r>
            <a:endParaRPr lang="ru-RU" sz="44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58175" cy="56261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smtClean="0">
                <a:latin typeface="Monotype Corsiva" pitchFamily="66" charset="0"/>
              </a:rPr>
              <a:t>В ёмкости с кока-колой телевизор замкнёт, т.к. эта жидкость имеет много примесей, в т.ч. и воду; в трансформаторном масле и дистиллированной воде будет работать, т.к. эти жидкости являются диэлектрическими материалами</a:t>
            </a:r>
            <a:endParaRPr lang="ru-RU" sz="60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С повышенной опасностью, без повышенной опасности, особо опасные</a:t>
            </a:r>
            <a:endParaRPr lang="ru-RU" sz="48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0" y="-1133475"/>
            <a:ext cx="9144000" cy="791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400" b="1" i="1" dirty="0"/>
          </a:p>
          <a:p>
            <a:pPr>
              <a:defRPr/>
            </a:pPr>
            <a:endParaRPr lang="en-US" sz="1400" b="1" i="1" dirty="0"/>
          </a:p>
          <a:p>
            <a:pPr>
              <a:defRPr/>
            </a:pPr>
            <a:endParaRPr lang="en-US" sz="1400" b="1" i="1" dirty="0"/>
          </a:p>
          <a:p>
            <a:pPr>
              <a:defRPr/>
            </a:pPr>
            <a:endParaRPr lang="en-US" sz="1400" b="1" i="1" dirty="0"/>
          </a:p>
          <a:p>
            <a:pPr>
              <a:defRPr/>
            </a:pPr>
            <a:r>
              <a:rPr lang="ru-RU" sz="1400" b="1" i="1" dirty="0"/>
              <a:t> </a:t>
            </a:r>
            <a:r>
              <a:rPr lang="en-US" sz="1400" b="1" i="1" dirty="0"/>
              <a:t>                    </a:t>
            </a:r>
            <a:r>
              <a:rPr lang="ru-RU" sz="1400" b="1" i="1" dirty="0"/>
              <a:t>                                               </a:t>
            </a:r>
            <a:r>
              <a:rPr lang="en-US" sz="1400" b="1" i="1" dirty="0"/>
              <a:t>  </a:t>
            </a:r>
            <a:r>
              <a:rPr lang="ru-RU" sz="3200" b="1" i="1" dirty="0">
                <a:latin typeface="Monotype Corsiva" pitchFamily="66" charset="0"/>
              </a:rPr>
              <a:t>а</a:t>
            </a:r>
            <a:r>
              <a:rPr lang="en-US" sz="3200" b="1" i="1" dirty="0">
                <a:latin typeface="Monotype Corsiva" pitchFamily="66" charset="0"/>
              </a:rPr>
              <a:t>       </a:t>
            </a:r>
            <a:r>
              <a:rPr lang="ru-RU" sz="3200" b="1" i="1" dirty="0">
                <a:latin typeface="Monotype Corsiva" pitchFamily="66" charset="0"/>
              </a:rPr>
              <a:t>«рот в рот»       </a:t>
            </a:r>
            <a:r>
              <a:rPr lang="en-US" sz="3200" b="1" i="1" dirty="0">
                <a:latin typeface="Monotype Corsiva" pitchFamily="66" charset="0"/>
                <a:cs typeface="Times New Roman" pitchFamily="18" charset="0"/>
              </a:rPr>
              <a:t>             </a:t>
            </a:r>
            <a:endParaRPr lang="ru-RU" sz="3200" dirty="0">
              <a:latin typeface="Monotype Corsiva" pitchFamily="66" charset="0"/>
            </a:endParaRPr>
          </a:p>
          <a:p>
            <a:pPr indent="269875" algn="ctr">
              <a:defRPr/>
            </a:pP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indent="269875" algn="ctr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lang="ru-RU" sz="2800" b="1" dirty="0"/>
          </a:p>
          <a:p>
            <a:pPr indent="269875" algn="r" eaLnBrk="0" hangingPunct="0">
              <a:defRPr/>
            </a:pPr>
            <a:r>
              <a:rPr lang="ru-RU" sz="2800" b="1" i="1" dirty="0"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r>
              <a:rPr lang="en-US" sz="2800" b="1" i="1" dirty="0">
                <a:latin typeface="Calibri" pitchFamily="34" charset="0"/>
                <a:cs typeface="Times New Roman" pitchFamily="18" charset="0"/>
              </a:rPr>
              <a:t>                                                          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52228" name="Рисунок 5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89300" y="1614488"/>
            <a:ext cx="32829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0588" y="428604"/>
            <a:ext cx="7467600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              </a:t>
            </a:r>
          </a:p>
          <a:p>
            <a:pPr>
              <a:buNone/>
            </a:pPr>
            <a:r>
              <a:rPr lang="ru-RU" sz="3200" b="1" dirty="0" smtClean="0"/>
              <a:t>             </a:t>
            </a:r>
          </a:p>
          <a:p>
            <a:pPr>
              <a:buNone/>
            </a:pPr>
            <a:r>
              <a:rPr lang="ru-RU" sz="3200" b="1" dirty="0" smtClean="0"/>
              <a:t>                       ,,,,</a:t>
            </a:r>
            <a:r>
              <a:rPr lang="ru-RU" sz="3200" dirty="0" smtClean="0"/>
              <a:t>   </a:t>
            </a:r>
            <a:r>
              <a:rPr lang="ru-RU" sz="4000" dirty="0" smtClean="0"/>
              <a:t>Г  Н                З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               Е   Д = Т    М</a:t>
            </a:r>
            <a:endParaRPr lang="ru-RU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C:\Documents and Settings\shea\Local Settings\Temporary Internet Files\Content.IE5\BCZ88XVS\MCj04348180000[1]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78" y="2684721"/>
            <a:ext cx="1828800" cy="148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Шолохова, Филиппова Т.И\ДИОД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993072"/>
            <a:ext cx="1285884" cy="12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i="1" smtClean="0">
                <a:latin typeface="Monotype Corsiva" pitchFamily="66" charset="0"/>
              </a:rPr>
              <a:t>Синий, голубой, зелёный;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i="1" smtClean="0">
                <a:latin typeface="Monotype Corsiva" pitchFamily="66" charset="0"/>
              </a:rPr>
              <a:t>холодные цвета</a:t>
            </a:r>
            <a:endParaRPr lang="ru-RU" sz="66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008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i="1" smtClean="0">
                <a:latin typeface="Monotype Corsiva" pitchFamily="66" charset="0"/>
              </a:rPr>
              <a:t>Предупреждающие плакаты</a:t>
            </a:r>
          </a:p>
          <a:p>
            <a:pPr algn="ctr">
              <a:buFont typeface="Wingdings 2" pitchFamily="18" charset="2"/>
              <a:buNone/>
            </a:pPr>
            <a:endParaRPr lang="ru-RU" sz="36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endParaRPr lang="ru-RU" sz="28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Monotype Corsiva" pitchFamily="66" charset="0"/>
              </a:rPr>
              <a:t>       1                             2                              3</a:t>
            </a:r>
          </a:p>
          <a:p>
            <a:pPr algn="ctr">
              <a:buFont typeface="Wingdings 2" pitchFamily="18" charset="2"/>
              <a:buNone/>
            </a:pPr>
            <a:r>
              <a:rPr lang="ru-RU" sz="3200" b="1" i="1" smtClean="0">
                <a:latin typeface="Monotype Corsiva" pitchFamily="66" charset="0"/>
              </a:rPr>
              <a:t>Запрещающие плакаты</a:t>
            </a:r>
          </a:p>
          <a:p>
            <a:pPr algn="ctr">
              <a:buFont typeface="Wingdings 2" pitchFamily="18" charset="2"/>
              <a:buNone/>
            </a:pPr>
            <a:endParaRPr lang="ru-RU" sz="36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Monotype Corsiva" pitchFamily="66" charset="0"/>
              </a:rPr>
              <a:t>     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latin typeface="Monotype Corsiva" pitchFamily="66" charset="0"/>
              </a:rPr>
              <a:t>4                               5                              6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i="1" smtClean="0">
                <a:latin typeface="Monotype Corsiva" pitchFamily="66" charset="0"/>
              </a:rPr>
              <a:t> </a:t>
            </a:r>
            <a:r>
              <a:rPr lang="ru-RU" sz="3200" b="1" i="1" smtClean="0">
                <a:latin typeface="Monotype Corsiva" pitchFamily="66" charset="0"/>
              </a:rPr>
              <a:t>Предписывающие плакаты     Указательный плакат</a:t>
            </a:r>
            <a:endParaRPr lang="ru-RU" sz="36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                                        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Monotype Corsiva" pitchFamily="66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Monotype Corsiva" pitchFamily="66" charset="0"/>
              </a:rPr>
              <a:t>                       7                                  8                                                       9</a:t>
            </a:r>
            <a:endParaRPr lang="ru-RU" sz="32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4276" name="Рисунок 4" descr="G:\Шолохова, Филиппова Т.И\znaki[1].jpg"/>
          <p:cNvPicPr>
            <a:picLocks noChangeAspect="1" noChangeArrowheads="1"/>
          </p:cNvPicPr>
          <p:nvPr/>
        </p:nvPicPr>
        <p:blipFill>
          <a:blip r:embed="rId3" cstate="print"/>
          <a:srcRect l="24449" b="81877"/>
          <a:stretch>
            <a:fillRect/>
          </a:stretch>
        </p:blipFill>
        <p:spPr bwMode="auto">
          <a:xfrm>
            <a:off x="1927225" y="887413"/>
            <a:ext cx="5145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Рисунок 5" descr="G:\Шолохова, Филиппова Т.И\znaki[1].jpg"/>
          <p:cNvPicPr>
            <a:picLocks noChangeAspect="1" noChangeArrowheads="1"/>
          </p:cNvPicPr>
          <p:nvPr/>
        </p:nvPicPr>
        <p:blipFill>
          <a:blip r:embed="rId3" cstate="print"/>
          <a:srcRect t="17000" r="24947" b="67999"/>
          <a:stretch>
            <a:fillRect/>
          </a:stretch>
        </p:blipFill>
        <p:spPr bwMode="auto">
          <a:xfrm>
            <a:off x="1906588" y="2857500"/>
            <a:ext cx="5165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Рисунок 6" descr="G:\Шолохова, Филиппова Т.И\i[18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8088" y="4967288"/>
            <a:ext cx="1077912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Рисунок 7" descr="G:\Шолохова, Филиппова Т.И\novyj-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8338" y="4994275"/>
            <a:ext cx="10779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Рисунок 8" descr="G:\Шолохова, Филиппова Т.И\znaki[1].jpg"/>
          <p:cNvPicPr>
            <a:picLocks noChangeAspect="1" noChangeArrowheads="1"/>
          </p:cNvPicPr>
          <p:nvPr/>
        </p:nvPicPr>
        <p:blipFill>
          <a:blip r:embed="rId3" cstate="print"/>
          <a:srcRect l="75768" t="17500" r="-82" b="67999"/>
          <a:stretch>
            <a:fillRect/>
          </a:stretch>
        </p:blipFill>
        <p:spPr bwMode="auto">
          <a:xfrm>
            <a:off x="6211888" y="5089525"/>
            <a:ext cx="1646237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U</a:t>
            </a:r>
            <a:r>
              <a:rPr lang="ru-RU" sz="3600" baseline="-25000" smtClean="0">
                <a:latin typeface="Monotype Corsiva" pitchFamily="66" charset="0"/>
              </a:rPr>
              <a:t> ш </a:t>
            </a:r>
            <a:r>
              <a:rPr lang="ru-RU" sz="3600" smtClean="0">
                <a:latin typeface="Monotype Corsiva" pitchFamily="66" charset="0"/>
              </a:rPr>
              <a:t>= φ </a:t>
            </a:r>
            <a:r>
              <a:rPr lang="ru-RU" sz="3600" baseline="-25000" smtClean="0">
                <a:latin typeface="Monotype Corsiva" pitchFamily="66" charset="0"/>
              </a:rPr>
              <a:t>1 </a:t>
            </a:r>
            <a:r>
              <a:rPr lang="ru-RU" sz="3600" smtClean="0">
                <a:latin typeface="Monotype Corsiva" pitchFamily="66" charset="0"/>
              </a:rPr>
              <a:t> +  φ </a:t>
            </a:r>
            <a:r>
              <a:rPr lang="ru-RU" sz="3600" baseline="-25000" smtClean="0">
                <a:latin typeface="Monotype Corsiva" pitchFamily="66" charset="0"/>
              </a:rPr>
              <a:t>2</a:t>
            </a:r>
            <a:r>
              <a:rPr lang="ru-RU" sz="3600" smtClean="0">
                <a:latin typeface="Monotype Corsiva" pitchFamily="66" charset="0"/>
              </a:rPr>
              <a:t>, 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где  φ </a:t>
            </a:r>
            <a:r>
              <a:rPr lang="ru-RU" sz="3600" baseline="-25000" smtClean="0">
                <a:latin typeface="Monotype Corsiva" pitchFamily="66" charset="0"/>
              </a:rPr>
              <a:t>1, </a:t>
            </a:r>
            <a:r>
              <a:rPr lang="ru-RU" sz="3600" smtClean="0">
                <a:latin typeface="Monotype Corsiva" pitchFamily="66" charset="0"/>
              </a:rPr>
              <a:t>  φ </a:t>
            </a:r>
            <a:r>
              <a:rPr lang="ru-RU" sz="3600" baseline="-25000" smtClean="0">
                <a:latin typeface="Monotype Corsiva" pitchFamily="66" charset="0"/>
              </a:rPr>
              <a:t>2  </a:t>
            </a:r>
            <a:r>
              <a:rPr lang="ru-RU" sz="3600" smtClean="0">
                <a:latin typeface="Monotype Corsiva" pitchFamily="66" charset="0"/>
              </a:rPr>
              <a:t>- потенциалы точек, находящиеся друг от друга на расстоянии шага</a:t>
            </a:r>
          </a:p>
          <a:p>
            <a:pPr algn="ctr">
              <a:buFont typeface="Wingdings 2" pitchFamily="18" charset="2"/>
              <a:buNone/>
            </a:pPr>
            <a:r>
              <a:rPr lang="ru-RU" sz="3600" smtClean="0">
                <a:latin typeface="Monotype Corsiva" pitchFamily="66" charset="0"/>
              </a:rPr>
              <a:t> Напряжение шага считается безопасным, если оно не превышает  40 В.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472488" cy="607218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4800" b="1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latin typeface="Monotype Corsiva" pitchFamily="66" charset="0"/>
              </a:rPr>
              <a:t>                           медь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latin typeface="Monotype Corsiva" pitchFamily="66" charset="0"/>
              </a:rPr>
              <a:t>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sz="4000" b="1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latin typeface="Monotype Corsiva" pitchFamily="66" charset="0"/>
              </a:rPr>
              <a:t>                           электротехническая сталь</a:t>
            </a:r>
          </a:p>
          <a:p>
            <a:pPr eaLnBrk="1" hangingPunct="1">
              <a:buFont typeface="Wingdings 2" pitchFamily="18" charset="2"/>
              <a:buNone/>
            </a:pPr>
            <a:endParaRPr lang="ru-RU" sz="4000" b="1" smtClean="0">
              <a:latin typeface="Monotype Corsiva" pitchFamily="66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4000" b="1" smtClean="0">
                <a:latin typeface="Monotype Corsiva" pitchFamily="66" charset="0"/>
              </a:rPr>
              <a:t>                          вольфрам</a:t>
            </a:r>
            <a:endParaRPr lang="en-US" sz="4000" b="1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6324" name="Рисунок 4" descr="C:\Documents and Settings\admin\Local Settings\Temporary Internet Files\Content.IE5\ODQR4T6V\MCj034674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571500"/>
            <a:ext cx="2071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5" descr="http://elek.ucoz.ru/_pu/0/85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643188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Рисунок 6" descr="C:\Documents and Settings\shea\Local Settings\Temporary Internet Files\Content.IE5\BCZ88XVS\MPj0405016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4630738"/>
            <a:ext cx="2054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186738" cy="56975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FFC000"/>
                </a:solidFill>
                <a:latin typeface="Monotype Corsiva" pitchFamily="66" charset="0"/>
              </a:rPr>
              <a:t>Легкоплавкие</a:t>
            </a:r>
            <a:r>
              <a:rPr lang="ru-RU" sz="2800" b="1" smtClean="0">
                <a:latin typeface="Monotype Corsiva" pitchFamily="66" charset="0"/>
              </a:rPr>
              <a:t>: ртуть, галлий, натрий, индий, олово, кадмий, свинец, цинк, магний, алюминий , серебро, золото, медь, бериллий, никель, кобальт, железо; </a:t>
            </a:r>
            <a:endParaRPr lang="ru-RU" sz="28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FFC000"/>
                </a:solidFill>
                <a:latin typeface="Monotype Corsiva" pitchFamily="66" charset="0"/>
              </a:rPr>
              <a:t>Тугоплавкие</a:t>
            </a:r>
            <a:r>
              <a:rPr lang="ru-RU" sz="2800" b="1" smtClean="0">
                <a:latin typeface="Monotype Corsiva" pitchFamily="66" charset="0"/>
              </a:rPr>
              <a:t>: палладий, титан, платина, торий, цирконий, ниобий, молибден, тантал, рений, вольфрам; </a:t>
            </a:r>
            <a:endParaRPr lang="ru-RU" sz="28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i="1" smtClean="0">
                <a:solidFill>
                  <a:srgbClr val="FFC000"/>
                </a:solidFill>
                <a:latin typeface="Monotype Corsiva" pitchFamily="66" charset="0"/>
              </a:rPr>
              <a:t>Чёрные</a:t>
            </a:r>
            <a:r>
              <a:rPr lang="ru-RU" sz="2800" b="1" smtClean="0">
                <a:latin typeface="Monotype Corsiva" pitchFamily="66" charset="0"/>
              </a:rPr>
              <a:t>: железо;</a:t>
            </a:r>
            <a:endParaRPr lang="ru-RU" sz="2800" smtClean="0">
              <a:latin typeface="Monotype Corsiva" pitchFamily="66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 b="1" smtClean="0">
                <a:latin typeface="Monotype Corsiva" pitchFamily="66" charset="0"/>
              </a:rPr>
              <a:t> </a:t>
            </a:r>
            <a:r>
              <a:rPr lang="ru-RU" sz="3200" b="1" i="1" smtClean="0">
                <a:solidFill>
                  <a:srgbClr val="FFC000"/>
                </a:solidFill>
                <a:latin typeface="Monotype Corsiva" pitchFamily="66" charset="0"/>
              </a:rPr>
              <a:t>Цветные</a:t>
            </a:r>
            <a:r>
              <a:rPr lang="ru-RU" sz="2800" b="1" smtClean="0">
                <a:latin typeface="Monotype Corsiva" pitchFamily="66" charset="0"/>
              </a:rPr>
              <a:t>: галлий, натрий, индий, олово, кадмий, свинец, цинк, магний, алюминий , серебро, золото, медь, бериллий, никель, кобальт, палладий, титан, платина, торий, цирконий, ниобий, молибден, тантал, рений, вольфрам</a:t>
            </a:r>
            <a:endParaRPr lang="ru-RU" sz="40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Сталь, содержит 0,32 % С , легирована хромом 0,6 % , сталь литейная; среднеуглеродистая, низколегированная</a:t>
            </a:r>
            <a:endParaRPr lang="ru-RU" sz="66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Латунь</a:t>
            </a:r>
            <a:endParaRPr lang="ru-RU" sz="66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7900988" cy="49831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800" b="1" smtClean="0">
              <a:latin typeface="Monotype Corsiva" pitchFamily="66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smtClean="0">
                <a:latin typeface="Monotype Corsiva" pitchFamily="66" charset="0"/>
              </a:rPr>
              <a:t>Золото, серебро, платина, палладий, т. к. они не поддаются коррозии</a:t>
            </a:r>
            <a:endParaRPr lang="ru-RU" sz="66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 noGrp="1"/>
          </p:cNvSpPr>
          <p:nvPr>
            <p:ph type="title"/>
          </p:nvPr>
        </p:nvSpPr>
        <p:spPr>
          <a:xfrm>
            <a:off x="962052" y="1714496"/>
            <a:ext cx="7467600" cy="1143000"/>
          </a:xfrm>
        </p:spPr>
        <p:txBody>
          <a:bodyPr lIns="91440" rIns="91440" anchor="t"/>
          <a:lstStyle/>
          <a:p>
            <a:pPr marL="419100" indent="-382588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80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  <a:ea typeface="+mn-ea"/>
                <a:cs typeface="+mn-cs"/>
              </a:rPr>
              <a:t>II</a:t>
            </a:r>
            <a:r>
              <a:rPr lang="en-US" sz="8000" b="1" i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  <a:ea typeface="+mn-ea"/>
                <a:cs typeface="+mn-cs"/>
              </a:rPr>
              <a:t>I</a:t>
            </a:r>
            <a:r>
              <a:rPr lang="en-US" sz="80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80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  <a:ea typeface="+mn-ea"/>
                <a:cs typeface="+mn-cs"/>
              </a:rPr>
              <a:t>Раунд</a:t>
            </a:r>
          </a:p>
          <a:p>
            <a:pPr marL="419100" indent="-38258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663700" y="3336925"/>
            <a:ext cx="64801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latin typeface="Monotype Corsiva" pitchFamily="66" charset="0"/>
                <a:ea typeface="+mj-ea"/>
                <a:cs typeface="+mj-cs"/>
              </a:rPr>
              <a:t>«Очумелые ручки»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115300" cy="56435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3600" dirty="0" smtClean="0">
                <a:solidFill>
                  <a:srgbClr val="FFC000"/>
                </a:solidFill>
                <a:latin typeface="Monotype Corsiva" pitchFamily="66" charset="0"/>
              </a:rPr>
              <a:t>Задание 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3200" dirty="0" smtClean="0">
              <a:solidFill>
                <a:srgbClr val="FFC000"/>
              </a:solidFill>
              <a:latin typeface="Monotype Corsiva" pitchFamily="66" charset="0"/>
            </a:endParaRPr>
          </a:p>
          <a:p>
            <a:pPr marL="550862" indent="-514350">
              <a:buFont typeface="+mj-lt"/>
              <a:buAutoNum type="arabicPeriod"/>
              <a:defRPr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  <a:hlinkClick r:id="rId2" action="ppaction://hlinksldjump"/>
              </a:rPr>
              <a:t>Начертить простейшую электрическую цепь.</a:t>
            </a:r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550862" indent="-514350">
              <a:buFont typeface="+mj-lt"/>
              <a:buAutoNum type="arabicPeriod"/>
              <a:defRPr/>
            </a:pPr>
            <a:r>
              <a:rPr lang="ru-RU" sz="3200" dirty="0" smtClean="0">
                <a:latin typeface="Monotype Corsiva" pitchFamily="66" charset="0"/>
              </a:rPr>
              <a:t>Сборка цепи.</a:t>
            </a:r>
          </a:p>
          <a:p>
            <a:pPr marL="550862" indent="-514350">
              <a:buFont typeface="+mj-lt"/>
              <a:buAutoNum type="arabicPeriod"/>
              <a:defRPr/>
            </a:pPr>
            <a:r>
              <a:rPr lang="ru-RU" sz="3200" dirty="0" smtClean="0">
                <a:latin typeface="Monotype Corsiva" pitchFamily="66" charset="0"/>
                <a:hlinkClick r:id="rId3" action="ppaction://hlinksldjump"/>
              </a:rPr>
              <a:t>Перечислить, из каких элементов состоит  электрическая цепь.</a:t>
            </a:r>
            <a:endParaRPr lang="ru-RU" sz="3200" dirty="0" smtClean="0">
              <a:latin typeface="Monotype Corsiva" pitchFamily="66" charset="0"/>
            </a:endParaRPr>
          </a:p>
          <a:p>
            <a:pPr marL="550862" indent="-514350">
              <a:buFont typeface="+mj-lt"/>
              <a:buAutoNum type="arabicPeriod"/>
              <a:defRPr/>
            </a:pPr>
            <a:r>
              <a:rPr lang="ru-RU" sz="3200" dirty="0" smtClean="0">
                <a:latin typeface="Monotype Corsiva" pitchFamily="66" charset="0"/>
              </a:rPr>
              <a:t>Демонстрация работы схемы .</a:t>
            </a:r>
          </a:p>
          <a:p>
            <a:pPr marL="550862" indent="-514350">
              <a:buFont typeface="+mj-lt"/>
              <a:buAutoNum type="arabicPeriod"/>
              <a:defRPr/>
            </a:pPr>
            <a:r>
              <a:rPr lang="ru-RU" sz="3200" dirty="0" smtClean="0">
                <a:latin typeface="Monotype Corsiva" pitchFamily="66" charset="0"/>
                <a:hlinkClick r:id="rId4" action="ppaction://hlinksldjump"/>
              </a:rPr>
              <a:t>Объяснить  принцип действия.</a:t>
            </a:r>
            <a:endParaRPr lang="ru-RU" sz="3200" dirty="0" smtClean="0">
              <a:latin typeface="Monotype Corsiva" pitchFamily="66" charset="0"/>
            </a:endParaRPr>
          </a:p>
        </p:txBody>
      </p:sp>
      <p:sp>
        <p:nvSpPr>
          <p:cNvPr id="3" name="Управляющая кнопка: в конец 2">
            <a:hlinkClick r:id="rId5" action="ppaction://hlinksldjump" highlightClick="1"/>
          </p:cNvPr>
          <p:cNvSpPr/>
          <p:nvPr/>
        </p:nvSpPr>
        <p:spPr>
          <a:xfrm>
            <a:off x="642910" y="5643578"/>
            <a:ext cx="642942" cy="35719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4"/>
          <p:cNvSpPr>
            <a:spLocks noGrp="1"/>
          </p:cNvSpPr>
          <p:nvPr>
            <p:ph idx="1"/>
          </p:nvPr>
        </p:nvSpPr>
        <p:spPr>
          <a:xfrm>
            <a:off x="819150" y="1600200"/>
            <a:ext cx="7467600" cy="3829050"/>
          </a:xfrm>
        </p:spPr>
        <p:txBody>
          <a:bodyPr/>
          <a:lstStyle/>
          <a:p>
            <a:pPr algn="ctr" eaLnBrk="1" hangingPunct="1">
              <a:buNone/>
            </a:pPr>
            <a:endParaRPr lang="ru-RU" sz="7200" b="1" dirty="0" smtClean="0">
              <a:latin typeface="Monotype Corsiva" pitchFamily="66" charset="0"/>
            </a:endParaRPr>
          </a:p>
          <a:p>
            <a:pPr algn="ctr" eaLnBrk="1" hangingPunct="1">
              <a:buNone/>
            </a:pPr>
            <a:r>
              <a:rPr lang="ru-RU" sz="7200" b="1" dirty="0" smtClean="0">
                <a:latin typeface="Monotype Corsiva" pitchFamily="66" charset="0"/>
              </a:rPr>
              <a:t>Магнетизм</a:t>
            </a:r>
            <a:endParaRPr lang="en-US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215312" cy="62865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Техника безопасности на рабочем месте при сборке, разборке и подключении схемы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2400" dirty="0" smtClean="0">
              <a:latin typeface="Monotype Corsiva" pitchFamily="66" charset="0"/>
            </a:endParaRPr>
          </a:p>
          <a:p>
            <a:pPr marL="493712" indent="-457200">
              <a:buFont typeface="+mj-lt"/>
              <a:buAutoNum type="arabicPeriod"/>
              <a:defRPr/>
            </a:pPr>
            <a:r>
              <a:rPr lang="ru-RU" sz="2800" dirty="0" smtClean="0">
                <a:latin typeface="Monotype Corsiva" pitchFamily="66" charset="0"/>
              </a:rPr>
              <a:t>Будьте внимательны и дисциплинированны, точно выполняйте указания преподавателя.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ru-RU" sz="2800" dirty="0" smtClean="0">
                <a:latin typeface="Monotype Corsiva" pitchFamily="66" charset="0"/>
              </a:rPr>
              <a:t>Размещайте приборы, материалы, оборудование на своем рабочем месте таким образом, чтобы исключить их падение или опрокидывание.</a:t>
            </a:r>
          </a:p>
          <a:p>
            <a:pPr marL="493712" indent="-457200">
              <a:buFont typeface="+mj-lt"/>
              <a:buAutoNum type="arabicPeriod"/>
              <a:defRPr/>
            </a:pPr>
            <a:r>
              <a:rPr lang="ru-RU" sz="2800" dirty="0" smtClean="0">
                <a:latin typeface="Monotype Corsiva" pitchFamily="66" charset="0"/>
              </a:rPr>
              <a:t>При сборке электрической цепи избегайте пересечения проводов. Запрещается пользоваться проводником с изношенной изоляцией и выключателем открытого типа (при напряжении выше 42 В).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8215312" cy="6286500"/>
          </a:xfrm>
        </p:spPr>
        <p:txBody>
          <a:bodyPr/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2800" dirty="0" smtClean="0">
                <a:solidFill>
                  <a:srgbClr val="FFC000"/>
                </a:solidFill>
                <a:latin typeface="Monotype Corsiva" pitchFamily="66" charset="0"/>
              </a:rPr>
              <a:t>Техника безопасности на рабочем месте при сборке, разборке и подключении схемы</a:t>
            </a:r>
          </a:p>
          <a:p>
            <a:pPr marL="493712" indent="-457200">
              <a:buFont typeface="Wingdings 2" pitchFamily="18" charset="2"/>
              <a:buNone/>
              <a:defRPr/>
            </a:pPr>
            <a:r>
              <a:rPr lang="ru-RU" sz="2400" dirty="0" smtClean="0">
                <a:latin typeface="Monotype Corsiva" pitchFamily="66" charset="0"/>
              </a:rPr>
              <a:t>4</a:t>
            </a:r>
            <a:r>
              <a:rPr lang="ru-RU" sz="2800" dirty="0" smtClean="0">
                <a:latin typeface="Monotype Corsiva" pitchFamily="66" charset="0"/>
              </a:rPr>
              <a:t>.    </a:t>
            </a:r>
            <a:r>
              <a:rPr lang="ru-RU" sz="2700" dirty="0" smtClean="0">
                <a:latin typeface="Monotype Corsiva" pitchFamily="66" charset="0"/>
              </a:rPr>
              <a:t>Источник тока и электрической цепи подключайте в последнюю очередь. Собранную цепь включайте только после проверки и с разрешения преподавателя. Наличие напряжения в цепи можно проверять только с помощью приборов или указателей напряжения.</a:t>
            </a:r>
          </a:p>
          <a:p>
            <a:pPr marL="493712" indent="-457200">
              <a:buFont typeface="Wingdings 2" pitchFamily="18" charset="2"/>
              <a:buNone/>
              <a:defRPr/>
            </a:pPr>
            <a:r>
              <a:rPr lang="ru-RU" sz="2700" dirty="0" smtClean="0">
                <a:latin typeface="Monotype Corsiva" pitchFamily="66" charset="0"/>
              </a:rPr>
              <a:t>5.    Производите сборку электрических цепей, переключения в них, монтаж и ремонт электрических устройств только при отключенном источнике электропитания.</a:t>
            </a:r>
          </a:p>
          <a:p>
            <a:pPr marL="493712" indent="-457200">
              <a:buFont typeface="Wingdings 2" pitchFamily="18" charset="2"/>
              <a:buNone/>
              <a:defRPr/>
            </a:pPr>
            <a:r>
              <a:rPr lang="ru-RU" sz="2700" dirty="0" smtClean="0">
                <a:latin typeface="Monotype Corsiva" pitchFamily="66" charset="0"/>
              </a:rPr>
              <a:t>6.    Выполняйте электротехнические работы, соблюдая осторожность, чтобы случайно не прикоснуться к оголенным токоведущим частям, находящимся под напряжением.</a:t>
            </a:r>
          </a:p>
          <a:p>
            <a:pPr marL="493712" indent="-457200">
              <a:buFont typeface="Wingdings 2" pitchFamily="18" charset="2"/>
              <a:buNone/>
              <a:defRPr/>
            </a:pPr>
            <a:endParaRPr lang="ru-RU" sz="2400" dirty="0" smtClean="0">
              <a:latin typeface="Monotype Corsiva" pitchFamily="66" charset="0"/>
            </a:endParaRPr>
          </a:p>
          <a:p>
            <a:pPr marL="493712" indent="-457200">
              <a:buFont typeface="Wingdings 2" pitchFamily="18" charset="2"/>
              <a:buNone/>
              <a:defRPr/>
            </a:pPr>
            <a:endParaRPr lang="ru-RU" sz="2400" dirty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в начало 9">
            <a:hlinkClick r:id="rId3" action="ppaction://hlinksldjump" highlightClick="1"/>
          </p:cNvPr>
          <p:cNvSpPr/>
          <p:nvPr/>
        </p:nvSpPr>
        <p:spPr>
          <a:xfrm>
            <a:off x="7500958" y="6215082"/>
            <a:ext cx="714380" cy="64291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401050" cy="53578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smtClean="0">
                <a:latin typeface="Monotype Corsiva" pitchFamily="66" charset="0"/>
              </a:rPr>
              <a:t>1. Простейшая электрическая цепь.</a:t>
            </a:r>
          </a:p>
          <a:p>
            <a:pPr algn="ctr">
              <a:buFont typeface="Wingdings 2" pitchFamily="18" charset="2"/>
              <a:buNone/>
            </a:pPr>
            <a:endParaRPr lang="ru-RU" sz="32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5540" name="Рисунок 4" descr="http://lessonradio.narod.ru/Lesson/Lesson-4/diagram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263" y="2090738"/>
            <a:ext cx="57054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1"/>
          </p:nvPr>
        </p:nvSpPr>
        <p:spPr>
          <a:xfrm>
            <a:off x="819150" y="642938"/>
            <a:ext cx="7467600" cy="507206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smtClean="0">
                <a:latin typeface="Monotype Corsiva" pitchFamily="66" charset="0"/>
              </a:rPr>
              <a:t>5. Принцип действия.</a:t>
            </a:r>
          </a:p>
          <a:p>
            <a:pPr algn="ctr">
              <a:buFont typeface="Wingdings 2" pitchFamily="18" charset="2"/>
              <a:buNone/>
            </a:pPr>
            <a:r>
              <a:rPr lang="ru-RU" sz="4400" smtClean="0">
                <a:latin typeface="Monotype Corsiva" pitchFamily="66" charset="0"/>
              </a:rPr>
              <a:t>В цепи постоянного тока электрический ток протекает от плюса к минусу только в замкнутой цепи. Ток протекает от источника к приёмнику.</a:t>
            </a: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819150" y="428625"/>
            <a:ext cx="7467600" cy="59293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400" smtClean="0">
                <a:latin typeface="Monotype Corsiva" pitchFamily="66" charset="0"/>
              </a:rPr>
              <a:t>3. </a:t>
            </a:r>
            <a:r>
              <a:rPr lang="ru-RU" sz="4000" smtClean="0">
                <a:latin typeface="Monotype Corsiva" pitchFamily="66" charset="0"/>
              </a:rPr>
              <a:t>Эта замкнутая цепь состоит из трех элементов: источника напряжения - батареи GB, потребителя тока - нагрузки R, которой может быть, например, нить накала электрической лампы или резистор, и проводников, соединяющих источник напряжения с нагрузкой. </a:t>
            </a:r>
            <a:endParaRPr lang="ru-RU" sz="4400" smtClean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13" y="5929313"/>
            <a:ext cx="928687" cy="9286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1500188"/>
          <a:ext cx="7072362" cy="1710690"/>
        </p:xfrm>
        <a:graphic>
          <a:graphicData uri="http://schemas.openxmlformats.org/drawingml/2006/table">
            <a:tbl>
              <a:tblPr/>
              <a:tblGrid>
                <a:gridCol w="1819068"/>
                <a:gridCol w="839581"/>
                <a:gridCol w="913227"/>
                <a:gridCol w="1714536"/>
                <a:gridCol w="928670"/>
                <a:gridCol w="857280"/>
              </a:tblGrid>
              <a:tr h="785813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Номер этапов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Кол-во баллов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0,5 – 1*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34" name="Rectangle 4"/>
          <p:cNvSpPr>
            <a:spLocks noGrp="1" noChangeArrowheads="1"/>
          </p:cNvSpPr>
          <p:nvPr>
            <p:ph idx="1"/>
          </p:nvPr>
        </p:nvSpPr>
        <p:spPr>
          <a:xfrm>
            <a:off x="890588" y="327025"/>
            <a:ext cx="7896225" cy="4094163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3200" i="1" smtClean="0">
                <a:latin typeface="Monotype Corsiva" pitchFamily="66" charset="0"/>
              </a:rPr>
              <a:t>Критерии Оценки</a:t>
            </a:r>
            <a:endParaRPr lang="ru-RU" sz="3200" smtClean="0">
              <a:latin typeface="Monotype Corsiva" pitchFamily="66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sz="2800" smtClean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latin typeface="Monotype Corsiva" pitchFamily="66" charset="0"/>
                <a:cs typeface="Times New Roman" pitchFamily="18" charset="0"/>
              </a:rPr>
              <a:t>3 </a:t>
            </a:r>
            <a:r>
              <a:rPr lang="ru-RU" sz="2400" smtClean="0">
                <a:latin typeface="Monotype Corsiva" pitchFamily="66" charset="0"/>
                <a:cs typeface="Times New Roman" pitchFamily="18" charset="0"/>
              </a:rPr>
              <a:t> этап: 0,5 баллов - электрическая цепь  собрана, но не работает;</a:t>
            </a:r>
            <a:endParaRPr lang="ru-RU" sz="2400" smtClean="0">
              <a:latin typeface="Monotype Corsiva" pitchFamily="66" charset="0"/>
            </a:endParaRPr>
          </a:p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latin typeface="Monotype Corsiva" pitchFamily="66" charset="0"/>
                <a:cs typeface="Times New Roman" pitchFamily="18" charset="0"/>
              </a:rPr>
              <a:t>1 балл - электрическая цепь собрана и работает.</a:t>
            </a:r>
            <a:endParaRPr lang="ru-RU" sz="240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890614" y="2143116"/>
            <a:ext cx="74676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0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IV </a:t>
            </a:r>
            <a:r>
              <a:rPr lang="ru-RU" sz="80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Раунд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63700" y="3336925"/>
            <a:ext cx="64801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>
                <a:latin typeface="Monotype Corsiva" pitchFamily="66" charset="0"/>
                <a:ea typeface="+mj-ea"/>
                <a:cs typeface="+mj-cs"/>
              </a:rPr>
              <a:t>«Конкурс капитанов»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15328" cy="45831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8000" b="1" dirty="0" smtClean="0">
              <a:ln/>
              <a:solidFill>
                <a:srgbClr val="FF6699"/>
              </a:solidFill>
              <a:effectLst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5300" b="1" dirty="0" smtClean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До новых встреч!!!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520976" y="1544812"/>
            <a:ext cx="64800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8000" b="1" dirty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II </a:t>
            </a:r>
            <a:r>
              <a:rPr lang="ru-RU" sz="8000" b="1" dirty="0">
                <a:ln/>
                <a:solidFill>
                  <a:srgbClr val="FF6699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Раунд</a:t>
            </a:r>
          </a:p>
          <a:p>
            <a:pPr marL="419100" indent="-3825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63700" y="3336925"/>
            <a:ext cx="64801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dirty="0">
                <a:latin typeface="Monotype Corsiva" pitchFamily="66" charset="0"/>
                <a:ea typeface="+mj-ea"/>
                <a:cs typeface="+mj-cs"/>
              </a:rPr>
              <a:t>«Разминка»</a:t>
            </a:r>
          </a:p>
        </p:txBody>
      </p:sp>
      <p:sp>
        <p:nvSpPr>
          <p:cNvPr id="6" name="Управляющая кнопка: в конец 5">
            <a:hlinkClick r:id="rId2" action="ppaction://hlinksldjump" highlightClick="1"/>
          </p:cNvPr>
          <p:cNvSpPr/>
          <p:nvPr/>
        </p:nvSpPr>
        <p:spPr>
          <a:xfrm>
            <a:off x="8501058" y="6429372"/>
            <a:ext cx="642942" cy="42862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Управляющая кнопка: далее 14">
            <a:hlinkClick r:id="rId2" action="ppaction://hlinksldjump" highlightClick="1"/>
          </p:cNvPr>
          <p:cNvSpPr/>
          <p:nvPr/>
        </p:nvSpPr>
        <p:spPr>
          <a:xfrm>
            <a:off x="7429500" y="5786438"/>
            <a:ext cx="1714500" cy="10715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TextBox 15"/>
          <p:cNvSpPr txBox="1">
            <a:spLocks noChangeArrowheads="1"/>
          </p:cNvSpPr>
          <p:nvPr/>
        </p:nvSpPr>
        <p:spPr bwMode="auto">
          <a:xfrm>
            <a:off x="7358063" y="5357813"/>
            <a:ext cx="178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Monotype Corsiva" pitchFamily="66" charset="0"/>
              </a:rPr>
              <a:t>II </a:t>
            </a:r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Раунд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2842" y="500040"/>
          <a:ext cx="8786874" cy="48577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71770"/>
                <a:gridCol w="1285884"/>
                <a:gridCol w="1268025"/>
                <a:gridCol w="1244807"/>
                <a:gridCol w="1244807"/>
                <a:gridCol w="1171581"/>
              </a:tblGrid>
              <a:tr h="1214447">
                <a:tc>
                  <a:txBody>
                    <a:bodyPr/>
                    <a:lstStyle/>
                    <a:p>
                      <a:pPr algn="ctr"/>
                      <a:endParaRPr lang="ru-RU" sz="2400" cap="none" spc="0" dirty="0" smtClean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cap="none" spc="0" dirty="0" smtClean="0">
                          <a:ln w="1905"/>
                          <a:solidFill>
                            <a:srgbClr val="FFC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Monotype Corsiva" pitchFamily="66" charset="0"/>
                        </a:rPr>
                        <a:t>Электротехника</a:t>
                      </a:r>
                      <a:endParaRPr lang="ru-RU" sz="2400" b="1" cap="none" spc="0" dirty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10</a:t>
                      </a:r>
                      <a:endParaRPr lang="ru-RU" sz="3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20</a:t>
                      </a:r>
                      <a:endParaRPr lang="ru-RU" sz="4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30</a:t>
                      </a:r>
                      <a:endParaRPr lang="ru-RU" sz="46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40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50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14447">
                <a:tc>
                  <a:txBody>
                    <a:bodyPr/>
                    <a:lstStyle/>
                    <a:p>
                      <a:pPr algn="ctr"/>
                      <a:endParaRPr lang="ru-RU" sz="2400" cap="none" spc="0" dirty="0" smtClean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cap="none" spc="0" dirty="0" smtClean="0">
                          <a:ln w="1905"/>
                          <a:solidFill>
                            <a:srgbClr val="FFC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Monotype Corsiva" pitchFamily="66" charset="0"/>
                        </a:rPr>
                        <a:t>Электроматериало-ведение</a:t>
                      </a:r>
                      <a:endParaRPr lang="ru-RU" sz="2400" b="1" cap="none" spc="0" dirty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10</a:t>
                      </a:r>
                      <a:endParaRPr lang="ru-RU" sz="3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20</a:t>
                      </a:r>
                      <a:endParaRPr lang="ru-RU" sz="4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30</a:t>
                      </a:r>
                      <a:endParaRPr lang="ru-RU" sz="46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40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50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14447">
                <a:tc>
                  <a:txBody>
                    <a:bodyPr/>
                    <a:lstStyle/>
                    <a:p>
                      <a:pPr algn="ctr"/>
                      <a:endParaRPr lang="ru-RU" sz="2400" cap="none" spc="0" dirty="0" smtClean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cap="none" spc="0" dirty="0" smtClean="0">
                          <a:ln w="1905"/>
                          <a:solidFill>
                            <a:srgbClr val="FFC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Monotype Corsiva" pitchFamily="66" charset="0"/>
                        </a:rPr>
                        <a:t>Охрана труда</a:t>
                      </a:r>
                      <a:endParaRPr lang="ru-RU" sz="2400" b="1" cap="none" spc="0" dirty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10</a:t>
                      </a:r>
                      <a:endParaRPr lang="ru-RU" sz="3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20</a:t>
                      </a:r>
                      <a:endParaRPr lang="ru-RU" sz="4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30</a:t>
                      </a:r>
                      <a:endParaRPr lang="ru-RU" sz="46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40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50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214447">
                <a:tc>
                  <a:txBody>
                    <a:bodyPr/>
                    <a:lstStyle/>
                    <a:p>
                      <a:pPr algn="ctr"/>
                      <a:endParaRPr lang="ru-RU" sz="2400" cap="none" spc="0" dirty="0" smtClean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2400" cap="none" spc="0" dirty="0" smtClean="0">
                          <a:ln w="1905"/>
                          <a:solidFill>
                            <a:srgbClr val="FFC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Monotype Corsiva" pitchFamily="66" charset="0"/>
                        </a:rPr>
                        <a:t>Материаловедение </a:t>
                      </a:r>
                      <a:endParaRPr lang="ru-RU" sz="2400" b="1" cap="none" spc="0" dirty="0">
                        <a:ln w="1905"/>
                        <a:solidFill>
                          <a:srgbClr val="FFC0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Monotype Corsiva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10</a:t>
                      </a:r>
                      <a:endParaRPr lang="ru-RU" sz="3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19" action="ppaction://hlinksldjump"/>
                        </a:rPr>
                        <a:t>20</a:t>
                      </a:r>
                      <a:endParaRPr lang="ru-RU" sz="42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30</a:t>
                      </a:r>
                      <a:endParaRPr lang="ru-RU" sz="46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21" action="ppaction://hlinksldjump"/>
                        </a:rPr>
                        <a:t>40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cap="none" spc="0" dirty="0" smtClean="0">
                          <a:ln w="17780" cmpd="sng">
                            <a:solidFill>
                              <a:schemeClr val="accent1">
                                <a:tint val="3000"/>
                              </a:schemeClr>
                            </a:solidFill>
                            <a:prstDash val="solid"/>
                            <a:miter lim="800000"/>
                          </a:ln>
                          <a:effectLst>
                            <a:outerShdw blurRad="55000" dist="50800" dir="5400000" algn="tl">
                              <a:srgbClr val="000000">
                                <a:alpha val="33000"/>
                              </a:srgbClr>
                            </a:outerShdw>
                          </a:effectLst>
                          <a:hlinkClick r:id="rId22" action="ppaction://hlinksldjump"/>
                        </a:rPr>
                        <a:t>50</a:t>
                      </a:r>
                      <a:endParaRPr lang="ru-RU" sz="4800" b="1" cap="none" spc="0" dirty="0">
                        <a:ln w="17780" cmpd="sng">
                          <a:solidFill>
                            <a:schemeClr val="accent1">
                              <a:tint val="3000"/>
                            </a:schemeClr>
                          </a:solidFill>
                          <a:prstDash val="solid"/>
                          <a:miter lim="800000"/>
                        </a:ln>
                        <a:solidFill>
                          <a:srgbClr val="002060"/>
                        </a:solidFill>
                        <a:effectLst>
                          <a:outerShdw blurRad="55000" dist="50800" dir="5400000" algn="tl">
                            <a:srgbClr val="000000">
                              <a:alpha val="3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7200" smtClean="0">
                <a:solidFill>
                  <a:srgbClr val="FFC000"/>
                </a:solidFill>
                <a:latin typeface="Algerian" pitchFamily="82" charset="0"/>
              </a:rPr>
              <a:t>10</a:t>
            </a:r>
            <a:endParaRPr lang="ru-RU" sz="7200" smtClean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971925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>
                <a:latin typeface="Monotype Corsiva" pitchFamily="66" charset="0"/>
              </a:rPr>
              <a:t>Укажите формулу закона Ома для полной цепи и расшифруйте все электрические величины, входящие в формулу: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Monotype Corsiva" pitchFamily="66" charset="0"/>
              </a:rPr>
              <a:t>U = RI</a:t>
            </a:r>
            <a:endParaRPr lang="ru-RU" sz="3200" dirty="0" smtClean="0">
              <a:latin typeface="Monotype Corsiva" pitchFamily="66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Monotype Corsiva" pitchFamily="66" charset="0"/>
              </a:rPr>
              <a:t>Q = J</a:t>
            </a:r>
            <a:r>
              <a:rPr lang="en-US" sz="3200" baseline="30000" dirty="0" smtClean="0">
                <a:latin typeface="Monotype Corsiva" pitchFamily="66" charset="0"/>
              </a:rPr>
              <a:t> 2</a:t>
            </a:r>
            <a:r>
              <a:rPr lang="en-US" sz="3200" dirty="0" smtClean="0">
                <a:latin typeface="Monotype Corsiva" pitchFamily="66" charset="0"/>
              </a:rPr>
              <a:t> R</a:t>
            </a:r>
            <a:r>
              <a:rPr lang="ru-RU" sz="3200" dirty="0" smtClean="0">
                <a:latin typeface="Monotype Corsiva" pitchFamily="66" charset="0"/>
              </a:rPr>
              <a:t> *</a:t>
            </a:r>
            <a:r>
              <a:rPr lang="en-US" sz="3200" dirty="0" smtClean="0">
                <a:latin typeface="Monotype Corsiva" pitchFamily="66" charset="0"/>
              </a:rPr>
              <a:t>t</a:t>
            </a:r>
            <a:endParaRPr lang="ru-RU" sz="3200" dirty="0" smtClean="0">
              <a:latin typeface="Monotype Corsiva" pitchFamily="66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latin typeface="Monotype Corsiva" pitchFamily="66" charset="0"/>
              </a:rPr>
              <a:t>I = E / ( R + r </a:t>
            </a:r>
            <a:r>
              <a:rPr lang="en-US" sz="3200" baseline="-25000" dirty="0" smtClean="0">
                <a:latin typeface="Monotype Corsiva" pitchFamily="66" charset="0"/>
              </a:rPr>
              <a:t>0</a:t>
            </a:r>
            <a:r>
              <a:rPr lang="en-US" sz="3200" dirty="0" smtClean="0">
                <a:latin typeface="Monotype Corsiva" pitchFamily="66" charset="0"/>
              </a:rPr>
              <a:t>)</a:t>
            </a:r>
            <a:endParaRPr lang="ru-RU" sz="3200" dirty="0" smtClean="0">
              <a:latin typeface="Monotype Corsiva" pitchFamily="66" charset="0"/>
            </a:endParaRP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200" dirty="0" smtClean="0">
                <a:latin typeface="Monotype Corsiva" pitchFamily="66" charset="0"/>
              </a:rPr>
              <a:t>правильного ответа нет</a:t>
            </a:r>
            <a:endParaRPr lang="ru-RU" sz="3200" dirty="0">
              <a:latin typeface="Monotype Corsiva" pitchFamily="66" charset="0"/>
            </a:endParaRP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50" y="5929313"/>
            <a:ext cx="1428750" cy="92868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руглая лента лицом вниз 5">
            <a:hlinkClick r:id="rId3" action="ppaction://hlinksldjump"/>
          </p:cNvPr>
          <p:cNvSpPr/>
          <p:nvPr/>
        </p:nvSpPr>
        <p:spPr>
          <a:xfrm>
            <a:off x="2857500" y="5643563"/>
            <a:ext cx="2571750" cy="1000125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5929330"/>
            <a:ext cx="128588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hlinkClick r:id="rId3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8" name="Rectangle 3"/>
          <p:cNvSpPr>
            <a:spLocks noChangeArrowheads="1"/>
          </p:cNvSpPr>
          <p:nvPr/>
        </p:nvSpPr>
        <p:spPr bwMode="auto">
          <a:xfrm>
            <a:off x="498475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>
            <a:off x="498475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7200" smtClean="0">
                <a:solidFill>
                  <a:srgbClr val="FFC000"/>
                </a:solidFill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20</a:t>
            </a:r>
            <a:endParaRPr lang="ru-RU" sz="7200" smtClean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dirty="0" smtClean="0">
                <a:latin typeface="Monotype Corsiva" pitchFamily="66" charset="0"/>
              </a:rPr>
              <a:t>Какую систему переменного тока  называют трёхфазной  ?</a:t>
            </a:r>
          </a:p>
        </p:txBody>
      </p:sp>
      <p:sp useBgFill="1"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688" y="6072188"/>
            <a:ext cx="1357312" cy="7858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руглая лента лицом вниз 4">
            <a:hlinkClick r:id="rId3" action="ppaction://hlinksldjump"/>
          </p:cNvPr>
          <p:cNvSpPr/>
          <p:nvPr/>
        </p:nvSpPr>
        <p:spPr>
          <a:xfrm>
            <a:off x="2857488" y="3286124"/>
            <a:ext cx="2571768" cy="1000132"/>
          </a:xfrm>
          <a:prstGeom prst="ellipseRibbon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Ответ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rgbClr val="FF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1242</TotalTime>
  <Words>1349</Words>
  <Application>Microsoft Office PowerPoint</Application>
  <PresentationFormat>Экран (4:3)</PresentationFormat>
  <Paragraphs>360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Техническая</vt:lpstr>
      <vt:lpstr>Слайд 1</vt:lpstr>
      <vt:lpstr>Слайд 2</vt:lpstr>
      <vt:lpstr>«Приветствие команд»</vt:lpstr>
      <vt:lpstr>Слайд 4</vt:lpstr>
      <vt:lpstr>Слайд 5</vt:lpstr>
      <vt:lpstr>Слайд 6</vt:lpstr>
      <vt:lpstr>Слайд 7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10</vt:lpstr>
      <vt:lpstr>20</vt:lpstr>
      <vt:lpstr>30</vt:lpstr>
      <vt:lpstr>40</vt:lpstr>
      <vt:lpstr>50</vt:lpstr>
      <vt:lpstr>10</vt:lpstr>
      <vt:lpstr>20</vt:lpstr>
      <vt:lpstr>30</vt:lpstr>
      <vt:lpstr>40  </vt:lpstr>
      <vt:lpstr>50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III Раунд 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IV Раунд </vt:lpstr>
      <vt:lpstr> До новых встреч!!! 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pavas</cp:lastModifiedBy>
  <cp:revision>130</cp:revision>
  <dcterms:created xsi:type="dcterms:W3CDTF">2008-10-30T07:46:49Z</dcterms:created>
  <dcterms:modified xsi:type="dcterms:W3CDTF">2009-10-22T10:41:38Z</dcterms:modified>
</cp:coreProperties>
</file>