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2" r:id="rId2"/>
    <p:sldMasterId id="2147483684" r:id="rId3"/>
    <p:sldMasterId id="2147483696" r:id="rId4"/>
    <p:sldMasterId id="2147483720" r:id="rId5"/>
    <p:sldMasterId id="2147483744" r:id="rId6"/>
  </p:sldMasterIdLst>
  <p:notesMasterIdLst>
    <p:notesMasterId r:id="rId17"/>
  </p:notesMasterIdLst>
  <p:sldIdLst>
    <p:sldId id="290" r:id="rId7"/>
    <p:sldId id="273" r:id="rId8"/>
    <p:sldId id="271" r:id="rId9"/>
    <p:sldId id="291" r:id="rId10"/>
    <p:sldId id="293" r:id="rId11"/>
    <p:sldId id="287" r:id="rId12"/>
    <p:sldId id="296" r:id="rId13"/>
    <p:sldId id="294" r:id="rId14"/>
    <p:sldId id="297" r:id="rId15"/>
    <p:sldId id="298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FF"/>
    <a:srgbClr val="993300"/>
    <a:srgbClr val="008000"/>
    <a:srgbClr val="CC3300"/>
    <a:srgbClr val="FF6600"/>
    <a:srgbClr val="FFFF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6228" autoAdjust="0"/>
    <p:restoredTop sz="94660"/>
  </p:normalViewPr>
  <p:slideViewPr>
    <p:cSldViewPr>
      <p:cViewPr varScale="1">
        <p:scale>
          <a:sx n="72" d="100"/>
          <a:sy n="72" d="100"/>
        </p:scale>
        <p:origin x="-90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658" y="-828"/>
      </p:cViewPr>
      <p:guideLst>
        <p:guide orient="horz" pos="311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045D2-B378-4B59-92E5-B318118ACAD7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69ED6-F59F-4D12-AF4C-7D93BFBCF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9ED6-F59F-4D12-AF4C-7D93BFBCFD5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9ED6-F59F-4D12-AF4C-7D93BFBCFD5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9ED6-F59F-4D12-AF4C-7D93BFBCFD5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9ED6-F59F-4D12-AF4C-7D93BFBCFD5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9ED6-F59F-4D12-AF4C-7D93BFBCFD5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9ED6-F59F-4D12-AF4C-7D93BFBCFD5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9ED6-F59F-4D12-AF4C-7D93BFBCFD5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9ED6-F59F-4D12-AF4C-7D93BFBCFD5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9ED6-F59F-4D12-AF4C-7D93BFBCFD5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9ED6-F59F-4D12-AF4C-7D93BFBCFD5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0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4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6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9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3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4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45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4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A2DBF8-47B1-4EE6-B39D-9405220CE2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F49DC-4A0F-450C-B301-CCC3551B49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736DF-2C82-4734-8815-7B45A953FF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A2DBF8-47B1-4EE6-B39D-9405220CE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A730F-0EAD-4604-8189-58BF5EC37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EA278-9B16-4AF2-A6DC-A643CF9C7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4AFCA-1856-4389-B1E8-992030D1A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2378F-5C78-42A7-AF64-BEFD9A00C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844CC-A044-4C47-B3A2-06D6DA598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039D3-0FEB-45DF-B991-64CB9CF58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B1727-18F5-4E74-B485-DFF44E4C2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A730F-0EAD-4604-8189-58BF5EC37A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405C2-F503-46BE-9E30-A7367A1B3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F49DC-4A0F-450C-B301-CCC3551B4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736DF-2C82-4734-8815-7B45A953F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A2DBF8-47B1-4EE6-B39D-9405220CE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3A730F-0EAD-4604-8189-58BF5EC37A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8EA278-9B16-4AF2-A6DC-A643CF9C7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AFCA-1856-4389-B1E8-992030D1A4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78F-5C78-42A7-AF64-BEFD9A00C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6844CC-A044-4C47-B3A2-06D6DA5987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9D3-0FEB-45DF-B991-64CB9CF58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EA278-9B16-4AF2-A6DC-A643CF9C74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7B1727-18F5-4E74-B485-DFF44E4C2B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4405C2-F503-46BE-9E30-A7367A1B35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F49DC-4A0F-450C-B301-CCC3551B4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36DF-2C82-4734-8815-7B45A953F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C02794-CC0B-4964-B705-4803F068B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C0583-1D13-4B77-8543-9AABEB0D1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59ECF-C080-4C37-9967-B40BC977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BAD85-ADAF-4BD7-9CA5-97923FE91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E89C9-1A30-4323-8425-31FD792DA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DC970-BD54-4B84-9B83-650F0BCCA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4AFCA-1856-4389-B1E8-992030D1A4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0B4C0-4F7A-4544-B957-81EDD5C89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035CE-D087-434E-800F-4CACF8B96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B03AD-F792-4C5E-919E-2EB515111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84481-A7ED-43C3-BFA4-444C5C40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B6323-CCD4-4008-8B98-85B368759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C02794-CC0B-4964-B705-4803F068B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0C0583-1D13-4B77-8543-9AABEB0D10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659ECF-C080-4C37-9967-B40BC977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AD85-ADAF-4BD7-9CA5-97923FE914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9C9-1A30-4323-8425-31FD792DAD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2378F-5C78-42A7-AF64-BEFD9A00C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ADC970-BD54-4B84-9B83-650F0BCCA3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B4C0-4F7A-4544-B957-81EDD5C89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2035CE-D087-434E-800F-4CACF8B967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AB03AD-F792-4C5E-919E-2EB515111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4481-A7ED-43C3-BFA4-444C5C40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6323-CCD4-4008-8B98-85B368759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2794-CC0B-4964-B705-4803F068B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0583-1D13-4B77-8543-9AABEB0D1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9ECF-C080-4C37-9967-B40BC977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AD85-ADAF-4BD7-9CA5-97923FE91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844CC-A044-4C47-B3A2-06D6DA5987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9C9-1A30-4323-8425-31FD792DA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C970-BD54-4B84-9B83-650F0BCCA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B4C0-4F7A-4544-B957-81EDD5C89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35CE-D087-434E-800F-4CACF8B967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AB03AD-F792-4C5E-919E-2EB515111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4481-A7ED-43C3-BFA4-444C5C40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6323-CCD4-4008-8B98-85B368759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039D3-0FEB-45DF-B991-64CB9CF582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B1727-18F5-4E74-B485-DFF44E4C2B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405C2-F503-46BE-9E30-A7367A1B35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638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8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8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2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42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42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42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42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6D6D5FF9-1564-422F-A2F8-B9A0825592C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D62B44C-F7FF-4CD3-9021-F4C160AA1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62B44C-F7FF-4CD3-9021-F4C160AA1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D62B44C-F7FF-4CD3-9021-F4C160AA1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62B44C-F7FF-4CD3-9021-F4C160AA1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62B44C-F7FF-4CD3-9021-F4C160AA1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gif"/><Relationship Id="rId7" Type="http://schemas.openxmlformats.org/officeDocument/2006/relationships/image" Target="../media/image1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3.gif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2984"/>
            <a:ext cx="8929718" cy="167335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«Формулы сокращенного умножения»</a:t>
            </a:r>
            <a:br>
              <a:rPr lang="ru-RU" sz="4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4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2844" y="6143644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/>
              <a:t>Презентация разработана преподавателем математики  Фроловой Т.А.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564357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218-813-478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C:\Documents and Settings\ZFEK\Мои документы\Мультфильмы\Музыка\1(9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571876"/>
            <a:ext cx="2000264" cy="22145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-24"/>
            <a:ext cx="9144032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0355" name="Picture 3" descr="C:\Documents and Settings\ZFEK\Мои документы\СМАЙЛИКИ\075.[by_www.netz.ru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2353" y="2214554"/>
            <a:ext cx="1817336" cy="1738321"/>
          </a:xfrm>
          <a:prstGeom prst="rect">
            <a:avLst/>
          </a:prstGeom>
          <a:noFill/>
        </p:spPr>
      </p:pic>
      <p:pic>
        <p:nvPicPr>
          <p:cNvPr id="100356" name="Picture 4" descr="C:\Documents and Settings\ZFEK\Мои документы\СМАЙЛИКИ\076.[by_www.netz.ru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4429132"/>
            <a:ext cx="1357322" cy="1298308"/>
          </a:xfrm>
          <a:prstGeom prst="rect">
            <a:avLst/>
          </a:prstGeom>
          <a:noFill/>
        </p:spPr>
      </p:pic>
      <p:pic>
        <p:nvPicPr>
          <p:cNvPr id="100357" name="Picture 5" descr="C:\Documents and Settings\ZFEK\Мои документы\СМАЙЛИКИ\081.[by_www.netz.ru]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2707470"/>
            <a:ext cx="1357322" cy="1221590"/>
          </a:xfrm>
          <a:prstGeom prst="rect">
            <a:avLst/>
          </a:prstGeom>
          <a:noFill/>
        </p:spPr>
      </p:pic>
      <p:pic>
        <p:nvPicPr>
          <p:cNvPr id="100358" name="Picture 6" descr="C:\Documents and Settings\ZFEK\Мои документы\СМАЙЛИКИ\087.[by_www.netz.ru]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5143512"/>
            <a:ext cx="1357322" cy="1179728"/>
          </a:xfrm>
          <a:prstGeom prst="rect">
            <a:avLst/>
          </a:prstGeom>
          <a:noFill/>
        </p:spPr>
      </p:pic>
      <p:pic>
        <p:nvPicPr>
          <p:cNvPr id="100359" name="Picture 7" descr="C:\Documents and Settings\ZFEK\Мои документы\СМАЙЛИКИ\088.[by_www.netz.ru]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57686" y="5265904"/>
            <a:ext cx="1500198" cy="1230162"/>
          </a:xfrm>
          <a:prstGeom prst="rect">
            <a:avLst/>
          </a:prstGeom>
          <a:noFill/>
        </p:spPr>
      </p:pic>
      <p:pic>
        <p:nvPicPr>
          <p:cNvPr id="9" name="Picture 2" descr="C:\Documents and Settings\ZFEK\Мои документы\Мультфильмы\giv11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16" y="1785926"/>
            <a:ext cx="1214446" cy="102856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285860"/>
            <a:ext cx="7572428" cy="4357719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_Albionic" pitchFamily="34" charset="-52"/>
              </a:rPr>
              <a:t>Нет ни одной области математики,</a:t>
            </a:r>
          </a:p>
          <a:p>
            <a:pPr eaLnBrk="1" hangingPunct="1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_Albionic" pitchFamily="34" charset="-52"/>
              </a:rPr>
              <a:t>Как бы абстрактна она ни была,</a:t>
            </a:r>
          </a:p>
          <a:p>
            <a:pPr eaLnBrk="1" hangingPunct="1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_Albionic" pitchFamily="34" charset="-52"/>
              </a:rPr>
              <a:t>Которая когда – </a:t>
            </a:r>
            <a:r>
              <a:rPr lang="ru-RU" sz="3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_Albionic" pitchFamily="34" charset="-52"/>
              </a:rPr>
              <a:t>нибудь</a:t>
            </a: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_Albionic" pitchFamily="34" charset="-52"/>
              </a:rPr>
              <a:t> не окажется применимой к явлениям действительного мира.</a:t>
            </a:r>
          </a:p>
          <a:p>
            <a:pPr algn="r" eaLnBrk="1" hangingPunct="1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_Albionic" pitchFamily="34" charset="-52"/>
              </a:rPr>
              <a:t>Н.И.Лобачевский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136890" cy="923330"/>
          </a:xfr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 л а </a:t>
            </a:r>
            <a:r>
              <a:rPr lang="ru-RU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 о т ы: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85926"/>
            <a:ext cx="7000924" cy="116955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361950" indent="-361950">
              <a:spcBef>
                <a:spcPct val="50000"/>
              </a:spcBef>
              <a:buClr>
                <a:schemeClr val="accent2">
                  <a:lumMod val="50000"/>
                </a:schemeClr>
              </a:buClr>
              <a:buBlip>
                <a:blip r:embed="rId3"/>
              </a:buBlip>
            </a:pP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  <a:hlinkHover r:id="" action="ppaction://hlinkshowjump?jump=nextslide"/>
          </p:cNvPr>
          <p:cNvSpPr/>
          <p:nvPr/>
        </p:nvSpPr>
        <p:spPr>
          <a:xfrm>
            <a:off x="5429256" y="1643050"/>
            <a:ext cx="571500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далее 9">
            <a:hlinkClick r:id="rId5" action="ppaction://hlinksldjump" highlightClick="1"/>
          </p:cNvPr>
          <p:cNvSpPr/>
          <p:nvPr/>
        </p:nvSpPr>
        <p:spPr>
          <a:xfrm>
            <a:off x="3857620" y="2500306"/>
            <a:ext cx="571500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правляющая кнопка: далее 10">
            <a:hlinkClick r:id="rId6" action="ppaction://hlinksldjump" highlightClick="1"/>
          </p:cNvPr>
          <p:cNvSpPr/>
          <p:nvPr/>
        </p:nvSpPr>
        <p:spPr>
          <a:xfrm>
            <a:off x="2857488" y="3429000"/>
            <a:ext cx="571500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500174"/>
            <a:ext cx="52022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361950"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 Решение </a:t>
            </a:r>
            <a:r>
              <a:rPr lang="ru-RU" sz="28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устных </a:t>
            </a:r>
            <a:r>
              <a:rPr lang="ru-RU" sz="28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задач</a:t>
            </a:r>
            <a:endParaRPr lang="ru-RU" sz="2800" b="1" dirty="0" smtClean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235743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99FF"/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Кроснамблер</a:t>
            </a:r>
            <a:endParaRPr lang="ru-RU" sz="2800" b="1" dirty="0">
              <a:solidFill>
                <a:srgbClr val="00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335756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Домино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Documents and Settings\ZFEK\Рабочий стол\Картинки~\смайлики\0a8563aa05ebbd057bb0b19166a9d0f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9256" y="2857496"/>
            <a:ext cx="3039730" cy="289358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57158" y="4286256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8" action="ppaction://hlinksldjump" highlightClick="1"/>
          </p:cNvPr>
          <p:cNvSpPr/>
          <p:nvPr/>
        </p:nvSpPr>
        <p:spPr>
          <a:xfrm>
            <a:off x="4500562" y="4357694"/>
            <a:ext cx="571500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b="1" dirty="0" smtClean="0">
                <a:ln w="1905">
                  <a:solidFill>
                    <a:srgbClr val="FF0000"/>
                  </a:solidFill>
                </a:ln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1.1.Среди равенств, указанных ниже, найдите как правильные формулы, записанные в непривычном порядке, так и содержащие ошибку.</a:t>
            </a:r>
            <a:endParaRPr lang="ru-RU" b="1" dirty="0">
              <a:ln w="1905">
                <a:solidFill>
                  <a:srgbClr val="FF0000"/>
                </a:solidFill>
              </a:ln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0" y="1071546"/>
            <a:ext cx="4357686" cy="5786454"/>
          </a:xfrm>
          <a:prstGeom prst="vertic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Picture 11" descr="Рисунок6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929066"/>
            <a:ext cx="5000628" cy="273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14"/>
          <p:cNvSpPr>
            <a:spLocks noChangeArrowheads="1" noChangeShapeType="1" noTextEdit="1"/>
          </p:cNvSpPr>
          <p:nvPr/>
        </p:nvSpPr>
        <p:spPr bwMode="auto">
          <a:xfrm rot="1018327">
            <a:off x="4211638" y="5661025"/>
            <a:ext cx="560388" cy="698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WordArt 15"/>
          <p:cNvSpPr>
            <a:spLocks noChangeArrowheads="1" noChangeShapeType="1" noTextEdit="1"/>
          </p:cNvSpPr>
          <p:nvPr/>
        </p:nvSpPr>
        <p:spPr bwMode="auto">
          <a:xfrm>
            <a:off x="5000628" y="5786454"/>
            <a:ext cx="863600" cy="811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" name="WordArt 16"/>
          <p:cNvSpPr>
            <a:spLocks noChangeArrowheads="1" noChangeShapeType="1" noTextEdit="1"/>
          </p:cNvSpPr>
          <p:nvPr/>
        </p:nvSpPr>
        <p:spPr bwMode="auto">
          <a:xfrm rot="19839516">
            <a:off x="7929563" y="5126038"/>
            <a:ext cx="647700" cy="668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FFCC"/>
                </a:solidFill>
              </a:rPr>
              <a:t>3</a:t>
            </a:r>
          </a:p>
        </p:txBody>
      </p:sp>
      <p:sp>
        <p:nvSpPr>
          <p:cNvPr id="11" name="WordArt 17"/>
          <p:cNvSpPr>
            <a:spLocks noChangeArrowheads="1" noChangeShapeType="1" noTextEdit="1"/>
          </p:cNvSpPr>
          <p:nvPr/>
        </p:nvSpPr>
        <p:spPr bwMode="auto">
          <a:xfrm rot="20942196">
            <a:off x="8496300" y="5157788"/>
            <a:ext cx="647700" cy="614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336600"/>
                  </a:solidFill>
                  <a:round/>
                  <a:headEnd/>
                  <a:tailEnd/>
                </a:ln>
                <a:solidFill>
                  <a:srgbClr val="669900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472" y="1753310"/>
            <a:ext cx="321471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a) x</a:t>
            </a:r>
            <a:r>
              <a:rPr lang="en-US" b="1" baseline="30000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en-US" b="1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+y</a:t>
            </a:r>
            <a:r>
              <a:rPr lang="en-US" b="1" baseline="30000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-2xy=(x-y)</a:t>
            </a:r>
            <a:r>
              <a:rPr lang="en-US" b="1" baseline="30000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en-US" b="1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ru-RU" b="1" dirty="0" smtClean="0">
              <a:ln w="1905"/>
              <a:solidFill>
                <a:schemeClr val="bg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b) m</a:t>
            </a:r>
            <a:r>
              <a:rPr lang="en-US" b="1" baseline="300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+2mn-n</a:t>
            </a:r>
            <a:r>
              <a:rPr lang="en-US" b="1" baseline="300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=(m-n)</a:t>
            </a:r>
            <a:r>
              <a:rPr lang="en-US" b="1" baseline="300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en-US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ru-RU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solidFill>
                  <a:srgbClr val="00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c) 2pt-p</a:t>
            </a:r>
            <a:r>
              <a:rPr lang="en-US" b="1" baseline="30000" dirty="0" smtClean="0">
                <a:ln w="1905"/>
                <a:solidFill>
                  <a:srgbClr val="00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00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-t</a:t>
            </a:r>
            <a:r>
              <a:rPr lang="en-US" b="1" baseline="30000" dirty="0" smtClean="0">
                <a:ln w="1905"/>
                <a:solidFill>
                  <a:srgbClr val="00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00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=(p-t)</a:t>
            </a:r>
            <a:r>
              <a:rPr lang="en-US" b="1" baseline="30000" dirty="0" smtClean="0">
                <a:ln w="1905"/>
                <a:solidFill>
                  <a:srgbClr val="00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en-US" b="1" dirty="0" smtClean="0">
                <a:ln w="1905"/>
                <a:solidFill>
                  <a:srgbClr val="00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ru-RU" b="1" dirty="0" smtClean="0">
              <a:ln w="1905"/>
              <a:solidFill>
                <a:srgbClr val="0099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d) 2cd+c</a:t>
            </a:r>
            <a:r>
              <a:rPr lang="en-US" b="1" baseline="3000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+d</a:t>
            </a:r>
            <a:r>
              <a:rPr lang="en-US" b="1" baseline="3000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=(</a:t>
            </a:r>
            <a:r>
              <a:rPr lang="en-US" b="1" dirty="0" err="1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c+d</a:t>
            </a:r>
            <a:r>
              <a:rPr lang="en-US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en-US" b="1" baseline="3000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en-US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ru-RU" b="1" dirty="0" smtClean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e) 4x</a:t>
            </a:r>
            <a:r>
              <a:rPr lang="en-US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-16xy+4y</a:t>
            </a:r>
            <a:r>
              <a:rPr lang="en-US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=(2x+2y)</a:t>
            </a:r>
            <a:r>
              <a:rPr lang="en-US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f) x</a:t>
            </a:r>
            <a:r>
              <a:rPr lang="en-US" b="1" baseline="30000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+2xy+y</a:t>
            </a:r>
            <a:r>
              <a:rPr lang="en-US" b="1" baseline="30000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-(</a:t>
            </a:r>
            <a:r>
              <a:rPr lang="en-US" b="1" dirty="0" err="1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x+y</a:t>
            </a:r>
            <a:r>
              <a:rPr lang="en-US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en-US" b="1" baseline="30000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en-US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ru-RU" b="1" dirty="0" smtClean="0">
              <a:ln w="1905"/>
              <a:solidFill>
                <a:srgbClr val="99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g) -2xy+x</a:t>
            </a:r>
            <a:r>
              <a:rPr lang="en-US" b="1" baseline="30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-y</a:t>
            </a:r>
            <a:r>
              <a:rPr lang="en-US" b="1" baseline="30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=(x-y)</a:t>
            </a:r>
            <a:r>
              <a:rPr lang="en-US" b="1" baseline="30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ru-RU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h) (4a-3b)</a:t>
            </a:r>
            <a:r>
              <a:rPr lang="en-US" b="1" baseline="30000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en-US" b="1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=9b</a:t>
            </a:r>
            <a:r>
              <a:rPr lang="en-US" b="1" baseline="30000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-24ab+16a</a:t>
            </a:r>
            <a:r>
              <a:rPr lang="en-US" b="1" baseline="30000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ru-RU" b="1" dirty="0" smtClean="0">
              <a:ln w="1905"/>
              <a:solidFill>
                <a:schemeClr val="bg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k) (4a-3b)</a:t>
            </a:r>
            <a:r>
              <a:rPr lang="en-US" b="1" baseline="300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en-US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=16a</a:t>
            </a:r>
            <a:r>
              <a:rPr lang="en-US" b="1" baseline="300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-12ab-9b</a:t>
            </a:r>
            <a:r>
              <a:rPr lang="en-US" b="1" baseline="300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solidFill>
                  <a:srgbClr val="00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l) (7b-4)(7b+4)=49b</a:t>
            </a:r>
            <a:r>
              <a:rPr lang="en-US" b="1" baseline="30000" dirty="0" smtClean="0">
                <a:ln w="1905"/>
                <a:solidFill>
                  <a:srgbClr val="00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00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-16</a:t>
            </a:r>
            <a:r>
              <a:rPr lang="en-US" b="1" baseline="30000" dirty="0" smtClean="0">
                <a:ln w="1905"/>
                <a:solidFill>
                  <a:srgbClr val="00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00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ru-RU" b="1" dirty="0" smtClean="0">
              <a:ln w="1905"/>
              <a:solidFill>
                <a:srgbClr val="0099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m) (7b-4)</a:t>
            </a:r>
            <a:r>
              <a:rPr lang="en-US" b="1" baseline="3000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=49b</a:t>
            </a:r>
            <a:r>
              <a:rPr lang="en-US" b="1" baseline="3000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-28b+16</a:t>
            </a:r>
            <a:r>
              <a:rPr lang="en-US" b="1" baseline="3000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ru-RU" b="1" dirty="0" smtClean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n) (-x-4b)</a:t>
            </a:r>
            <a:r>
              <a:rPr lang="en-US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=x</a:t>
            </a:r>
            <a:r>
              <a:rPr lang="en-US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+8bx+b</a:t>
            </a:r>
            <a:r>
              <a:rPr lang="en-US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o) (-</a:t>
            </a:r>
            <a:r>
              <a:rPr lang="en-US" b="1" dirty="0" err="1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a+b</a:t>
            </a:r>
            <a:r>
              <a:rPr lang="en-US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)(</a:t>
            </a:r>
            <a:r>
              <a:rPr lang="en-US" b="1" dirty="0" err="1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a+b</a:t>
            </a:r>
            <a:r>
              <a:rPr lang="en-US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)=a</a:t>
            </a:r>
            <a:r>
              <a:rPr lang="en-US" b="1" baseline="30000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-b</a:t>
            </a:r>
            <a:r>
              <a:rPr lang="en-US" b="1" baseline="30000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solidFill>
                <a:srgbClr val="99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0" y="1214422"/>
            <a:ext cx="4357686" cy="5214974"/>
          </a:xfrm>
          <a:prstGeom prst="vertic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11" descr="Рисунок6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929066"/>
            <a:ext cx="5000628" cy="273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14"/>
          <p:cNvSpPr>
            <a:spLocks noChangeArrowheads="1" noChangeShapeType="1" noTextEdit="1"/>
          </p:cNvSpPr>
          <p:nvPr/>
        </p:nvSpPr>
        <p:spPr bwMode="auto">
          <a:xfrm rot="1018327">
            <a:off x="4211638" y="5661025"/>
            <a:ext cx="560388" cy="698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WordArt 15"/>
          <p:cNvSpPr>
            <a:spLocks noChangeArrowheads="1" noChangeShapeType="1" noTextEdit="1"/>
          </p:cNvSpPr>
          <p:nvPr/>
        </p:nvSpPr>
        <p:spPr bwMode="auto">
          <a:xfrm>
            <a:off x="5000628" y="5786454"/>
            <a:ext cx="863600" cy="811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" name="WordArt 16"/>
          <p:cNvSpPr>
            <a:spLocks noChangeArrowheads="1" noChangeShapeType="1" noTextEdit="1"/>
          </p:cNvSpPr>
          <p:nvPr/>
        </p:nvSpPr>
        <p:spPr bwMode="auto">
          <a:xfrm rot="19839516">
            <a:off x="7929563" y="5126038"/>
            <a:ext cx="647700" cy="668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FFCC"/>
                </a:solidFill>
              </a:rPr>
              <a:t>3</a:t>
            </a:r>
          </a:p>
        </p:txBody>
      </p:sp>
      <p:sp>
        <p:nvSpPr>
          <p:cNvPr id="11" name="WordArt 17"/>
          <p:cNvSpPr>
            <a:spLocks noChangeArrowheads="1" noChangeShapeType="1" noTextEdit="1"/>
          </p:cNvSpPr>
          <p:nvPr/>
        </p:nvSpPr>
        <p:spPr bwMode="auto">
          <a:xfrm rot="20942196">
            <a:off x="8496300" y="5157788"/>
            <a:ext cx="647700" cy="614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336600"/>
                  </a:solidFill>
                  <a:round/>
                  <a:headEnd/>
                  <a:tailEnd/>
                </a:ln>
                <a:solidFill>
                  <a:srgbClr val="669900"/>
                </a:solidFill>
              </a:rPr>
              <a:t>2</a:t>
            </a:r>
          </a:p>
        </p:txBody>
      </p:sp>
      <p:sp>
        <p:nvSpPr>
          <p:cNvPr id="1658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848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1.2. Замените * одночленом так, чтобы данное равенство стало тождеством:</a:t>
            </a:r>
            <a:endParaRPr kumimoji="0" lang="en-US" sz="2400" b="1" i="0" u="none" strike="noStrike" normalizeH="0" baseline="0" dirty="0" smtClean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714348" y="2143116"/>
            <a:ext cx="300039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2075" marR="0" lvl="0" indent="-92075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717550" algn="l"/>
              </a:tabLst>
            </a:pPr>
            <a:r>
              <a:rPr kumimoji="0" lang="en-US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(*+3k</a:t>
            </a:r>
            <a:r>
              <a:rPr kumimoji="0" lang="en-US" sz="1600" b="1" i="0" u="none" strike="noStrike" normalizeH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en-US" sz="1600" b="1" i="0" u="none" strike="noStrike" normalizeH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2</a:t>
            </a:r>
            <a:r>
              <a:rPr kumimoji="0" lang="en-US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=25n</a:t>
            </a:r>
            <a:r>
              <a:rPr kumimoji="0" lang="en-US" sz="1600" b="1" i="0" u="none" strike="noStrike" normalizeH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k</a:t>
            </a:r>
            <a:r>
              <a:rPr kumimoji="0" lang="en-US" sz="1600" b="1" i="0" u="none" strike="noStrike" normalizeH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+9k</a:t>
            </a:r>
            <a:r>
              <a:rPr kumimoji="0" lang="en-US" sz="1600" b="1" i="0" u="none" strike="noStrike" normalizeH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8</a:t>
            </a:r>
            <a:r>
              <a:rPr kumimoji="0" lang="en-US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1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92075" marR="0" lvl="0" indent="-92075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717550" algn="l"/>
              </a:tabLst>
            </a:pPr>
            <a:r>
              <a:rPr kumimoji="0" lang="en-US" sz="1600" b="1" i="0" u="none" strike="noStrike" normalizeH="0" baseline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(5k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-*)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=25k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8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-40k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p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+16p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6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1000" b="1" i="0" u="none" strike="noStrike" normalizeH="0" baseline="0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92075" marR="0" lvl="0" indent="-92075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717550" algn="l"/>
              </a:tabLst>
            </a:pPr>
            <a:r>
              <a:rPr kumimoji="0" lang="en-US" sz="16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(*-9a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2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=16b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-72b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+81a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10</a:t>
            </a:r>
            <a:r>
              <a:rPr kumimoji="0" lang="en-US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1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92075" marR="0" lvl="0" indent="-92075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717550" algn="l"/>
              </a:tabLst>
            </a:pPr>
            <a:r>
              <a:rPr kumimoji="0" lang="en-US" sz="1600" b="1" i="0" u="none" strike="noStrike" normalizeH="0" baseline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(6p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+*)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=36p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+36p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k+9k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1000" b="1" i="0" u="none" strike="noStrike" normalizeH="0" baseline="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92075" marR="0" lvl="0" indent="-92075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717550" algn="l"/>
              </a:tabLst>
            </a:pPr>
            <a:r>
              <a:rPr kumimoji="0" lang="en-US" sz="1600" b="1" i="0" u="none" strike="noStrike" normalizeH="0" baseline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(7a+*)(*-7a)=36x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-49a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1000" b="1" i="0" u="none" strike="noStrike" normalizeH="0" baseline="0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92075" marR="0" lvl="0" indent="-92075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717550" algn="l"/>
              </a:tabLst>
            </a:pPr>
            <a:r>
              <a:rPr kumimoji="0" lang="en-US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(*+9k)(9k-*)=81k</a:t>
            </a:r>
            <a:r>
              <a:rPr kumimoji="0" lang="en-US" sz="1600" b="1" i="0" u="none" strike="noStrike" normalizeH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-100p</a:t>
            </a:r>
            <a:r>
              <a:rPr kumimoji="0" lang="en-US" sz="1600" b="1" i="0" u="none" strike="noStrike" normalizeH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1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92075" marR="0" lvl="0" indent="-92075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717550" algn="l"/>
              </a:tabLst>
            </a:pPr>
            <a:r>
              <a:rPr kumimoji="0" lang="en-US" sz="16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(5b-*)(5b+*)=25b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-144a</a:t>
            </a:r>
            <a:r>
              <a:rPr kumimoji="0" lang="en-US" sz="1600" b="1" i="0" u="none" strike="noStrike" normalizeH="0" baseline="3000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.</a:t>
            </a:r>
            <a:endParaRPr kumimoji="0" lang="en-US" sz="2000" b="1" i="0" u="none" strike="noStrike" normalizeH="0" baseline="0" dirty="0" smtClean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12" name="Управляющая кнопка: возврат 11">
            <a:hlinkClick r:id="rId4" action="ppaction://hlinksldjump" highlightClick="1"/>
          </p:cNvPr>
          <p:cNvSpPr/>
          <p:nvPr/>
        </p:nvSpPr>
        <p:spPr>
          <a:xfrm>
            <a:off x="7786710" y="1000108"/>
            <a:ext cx="714380" cy="571504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65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65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65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65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65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58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613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 Разгадайте математический </a:t>
            </a:r>
            <a:r>
              <a:rPr lang="ru-RU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кросворд</a:t>
            </a: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ru-RU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кроснамблер</a:t>
            </a: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285720" y="642918"/>
            <a:ext cx="385765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2000" b="1" i="0" u="none" strike="noStrike" normalizeH="0" baseline="0" dirty="0" smtClean="0">
                <a:ln w="1905">
                  <a:solidFill>
                    <a:srgbClr val="FF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По горизонтали:</a:t>
            </a:r>
            <a:endParaRPr kumimoji="0" lang="ru-RU" sz="1100" b="1" i="0" u="none" strike="noStrike" normalizeH="0" baseline="0" dirty="0" smtClean="0">
              <a:ln w="1905">
                <a:solidFill>
                  <a:srgbClr val="FF0000"/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eaLnBrk="0" hangingPunct="0">
              <a:lnSpc>
                <a:spcPct val="200000"/>
              </a:lnSpc>
              <a:tabLst>
                <a:tab pos="679450" algn="l"/>
              </a:tabLst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a)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Вычислите: </a:t>
            </a:r>
            <a:r>
              <a:rPr lang="en-US" sz="1400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(88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–12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)/10.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hangingPunct="0">
              <a:lnSpc>
                <a:spcPct val="200000"/>
              </a:lnSpc>
              <a:tabLst>
                <a:tab pos="67945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b)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Вычислите: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(6 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/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-(5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/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hangingPunct="0">
              <a:lnSpc>
                <a:spcPct val="200000"/>
              </a:lnSpc>
              <a:tabLst>
                <a:tab pos="67945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c)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Вычислите: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(44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-26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)/63.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hangingPunct="0">
              <a:lnSpc>
                <a:spcPct val="200000"/>
              </a:lnSpc>
              <a:tabLst>
                <a:tab pos="67945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d)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Упростите: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(73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-2*73+23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)/(26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-24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hangingPunct="0">
              <a:lnSpc>
                <a:spcPct val="200000"/>
              </a:lnSpc>
              <a:tabLst>
                <a:tab pos="67945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e)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Замените * одночленом так, чтобы получилось тождество: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hangingPunct="0">
              <a:lnSpc>
                <a:spcPct val="200000"/>
              </a:lnSpc>
              <a:tabLst>
                <a:tab pos="67945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(5b-*)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=25b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-110b+121.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2000" b="1" i="0" u="none" strike="noStrike" normalizeH="0" baseline="0" dirty="0" smtClean="0">
                <a:ln w="1905">
                  <a:solidFill>
                    <a:srgbClr val="FF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По вертикали:</a:t>
            </a:r>
            <a:endParaRPr kumimoji="0" lang="ru-RU" sz="1100" b="1" i="0" u="none" strike="noStrike" normalizeH="0" baseline="0" dirty="0" smtClean="0">
              <a:ln w="1905">
                <a:solidFill>
                  <a:srgbClr val="FF0000"/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945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b)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Найдите квадрат числа 101.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f)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Упростите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    (a+4)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+2(a+4)(6-a)+(6-a)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c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Решите уравнение: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+2)-(2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+3)(2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-3)=25.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4143372" y="1142984"/>
            <a:ext cx="3929090" cy="2857520"/>
            <a:chOff x="2601" y="2034"/>
            <a:chExt cx="6300" cy="4757"/>
          </a:xfrm>
        </p:grpSpPr>
        <p:grpSp>
          <p:nvGrpSpPr>
            <p:cNvPr id="40" name="Group 29"/>
            <p:cNvGrpSpPr>
              <a:grpSpLocks/>
            </p:cNvGrpSpPr>
            <p:nvPr/>
          </p:nvGrpSpPr>
          <p:grpSpPr bwMode="auto">
            <a:xfrm>
              <a:off x="2601" y="2034"/>
              <a:ext cx="6300" cy="4757"/>
              <a:chOff x="2601" y="2034"/>
              <a:chExt cx="6300" cy="4757"/>
            </a:xfrm>
          </p:grpSpPr>
          <p:grpSp>
            <p:nvGrpSpPr>
              <p:cNvPr id="43" name="Group 30"/>
              <p:cNvGrpSpPr>
                <a:grpSpLocks/>
              </p:cNvGrpSpPr>
              <p:nvPr/>
            </p:nvGrpSpPr>
            <p:grpSpPr bwMode="auto">
              <a:xfrm>
                <a:off x="2601" y="2034"/>
                <a:ext cx="6300" cy="4757"/>
                <a:chOff x="3861" y="11574"/>
                <a:chExt cx="5400" cy="5040"/>
              </a:xfrm>
            </p:grpSpPr>
            <p:grpSp>
              <p:nvGrpSpPr>
                <p:cNvPr id="48" name="Group 31"/>
                <p:cNvGrpSpPr>
                  <a:grpSpLocks/>
                </p:cNvGrpSpPr>
                <p:nvPr/>
              </p:nvGrpSpPr>
              <p:grpSpPr bwMode="auto">
                <a:xfrm>
                  <a:off x="3861" y="11574"/>
                  <a:ext cx="5400" cy="4320"/>
                  <a:chOff x="1701" y="11754"/>
                  <a:chExt cx="5400" cy="4320"/>
                </a:xfrm>
              </p:grpSpPr>
              <p:sp>
                <p:nvSpPr>
                  <p:cNvPr id="5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401" y="11754"/>
                    <a:ext cx="2700" cy="72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1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4401" y="11754"/>
                    <a:ext cx="1260" cy="2163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2961" y="12474"/>
                    <a:ext cx="2700" cy="72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3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401" y="13914"/>
                    <a:ext cx="1260" cy="144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4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4401" y="13194"/>
                    <a:ext cx="2700" cy="72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5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961" y="13914"/>
                    <a:ext cx="2700" cy="72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6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701" y="13914"/>
                    <a:ext cx="2700" cy="72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401" y="14634"/>
                    <a:ext cx="2700" cy="72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661" y="15354"/>
                    <a:ext cx="1440" cy="72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49" name="Rectangle 41"/>
                <p:cNvSpPr>
                  <a:spLocks noChangeArrowheads="1"/>
                </p:cNvSpPr>
                <p:nvPr/>
              </p:nvSpPr>
              <p:spPr bwMode="auto">
                <a:xfrm>
                  <a:off x="7821" y="15894"/>
                  <a:ext cx="1440" cy="72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44" name="WordArt 4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01" y="4194"/>
                <a:ext cx="360" cy="36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 rtl="0"/>
                <a:r>
                  <a:rPr lang="en-US" sz="3600" b="1" kern="10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imes New Roman"/>
                    <a:cs typeface="Times New Roman"/>
                  </a:rPr>
                  <a:t>a</a:t>
                </a:r>
                <a:endParaRPr lang="ru-RU" sz="3600" b="1" kern="10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45" name="WordArt 43"/>
              <p:cNvSpPr>
                <a:spLocks noChangeArrowheads="1" noChangeShapeType="1" noTextEdit="1"/>
              </p:cNvSpPr>
              <p:nvPr/>
            </p:nvSpPr>
            <p:spPr bwMode="auto">
              <a:xfrm>
                <a:off x="4221" y="2754"/>
                <a:ext cx="315" cy="46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 rtl="0"/>
                <a:r>
                  <a:rPr lang="en-US" sz="3600" b="1" kern="10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imes New Roman"/>
                    <a:cs typeface="Times New Roman"/>
                  </a:rPr>
                  <a:t>c</a:t>
                </a:r>
                <a:endParaRPr lang="ru-RU" sz="3600" b="1" kern="10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46" name="WordArt 44"/>
              <p:cNvSpPr>
                <a:spLocks noChangeArrowheads="1" noChangeShapeType="1" noTextEdit="1"/>
              </p:cNvSpPr>
              <p:nvPr/>
            </p:nvSpPr>
            <p:spPr bwMode="auto">
              <a:xfrm>
                <a:off x="5841" y="2034"/>
                <a:ext cx="289" cy="41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 rtl="0"/>
                <a:r>
                  <a:rPr lang="en-US" sz="3600" b="1" kern="10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imes New Roman"/>
                    <a:cs typeface="Times New Roman"/>
                  </a:rPr>
                  <a:t>b</a:t>
                </a:r>
                <a:endParaRPr lang="ru-RU" sz="3600" b="1" kern="10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47" name="WordArt 45"/>
              <p:cNvSpPr>
                <a:spLocks noChangeArrowheads="1" noChangeShapeType="1" noTextEdit="1"/>
              </p:cNvSpPr>
              <p:nvPr/>
            </p:nvSpPr>
            <p:spPr bwMode="auto">
              <a:xfrm>
                <a:off x="5841" y="3474"/>
                <a:ext cx="360" cy="5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 rtl="0"/>
                <a:r>
                  <a:rPr lang="en-US" sz="3600" b="1" kern="10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imes New Roman"/>
                    <a:cs typeface="Times New Roman"/>
                  </a:rPr>
                  <a:t>d</a:t>
                </a:r>
                <a:endParaRPr lang="ru-RU" sz="3600" b="1" kern="10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41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5841" y="4914"/>
              <a:ext cx="409" cy="3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rtl="0"/>
              <a:r>
                <a:rPr lang="en-US" sz="3600" b="1" kern="1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/>
                  <a:cs typeface="Times New Roman"/>
                </a:rPr>
                <a:t>e</a:t>
              </a:r>
              <a:endPara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42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7461" y="4809"/>
              <a:ext cx="225" cy="46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rtl="0"/>
              <a:r>
                <a:rPr lang="en-US" sz="3600" b="1" kern="1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/>
                  <a:cs typeface="Times New Roman"/>
                </a:rPr>
                <a:t>f</a:t>
              </a:r>
              <a:endPara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31" name="WordArt 48"/>
          <p:cNvSpPr>
            <a:spLocks noChangeArrowheads="1" noChangeShapeType="1" noTextEdit="1"/>
          </p:cNvSpPr>
          <p:nvPr/>
        </p:nvSpPr>
        <p:spPr bwMode="auto">
          <a:xfrm>
            <a:off x="6837605" y="1189238"/>
            <a:ext cx="112260" cy="27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2" name="WordArt 49"/>
          <p:cNvSpPr>
            <a:spLocks noChangeArrowheads="1" noChangeShapeType="1" noTextEdit="1"/>
          </p:cNvSpPr>
          <p:nvPr/>
        </p:nvSpPr>
        <p:spPr bwMode="auto">
          <a:xfrm>
            <a:off x="6837605" y="2856174"/>
            <a:ext cx="112260" cy="27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3" name="WordArt 50"/>
          <p:cNvSpPr>
            <a:spLocks noChangeArrowheads="1" noChangeShapeType="1" noTextEdit="1"/>
          </p:cNvSpPr>
          <p:nvPr/>
        </p:nvSpPr>
        <p:spPr bwMode="auto">
          <a:xfrm>
            <a:off x="7847943" y="2785893"/>
            <a:ext cx="112260" cy="27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4" name="WordArt 51"/>
          <p:cNvSpPr>
            <a:spLocks noChangeArrowheads="1" noChangeShapeType="1" noTextEdit="1"/>
          </p:cNvSpPr>
          <p:nvPr/>
        </p:nvSpPr>
        <p:spPr bwMode="auto">
          <a:xfrm>
            <a:off x="7848566" y="3214791"/>
            <a:ext cx="111636" cy="3532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" name="WordArt 52"/>
          <p:cNvSpPr>
            <a:spLocks noChangeArrowheads="1" noChangeShapeType="1" noTextEdit="1"/>
          </p:cNvSpPr>
          <p:nvPr/>
        </p:nvSpPr>
        <p:spPr bwMode="auto">
          <a:xfrm>
            <a:off x="7848566" y="3647294"/>
            <a:ext cx="111636" cy="3532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6" name="WordArt 53"/>
          <p:cNvSpPr>
            <a:spLocks noChangeArrowheads="1" noChangeShapeType="1" noTextEdit="1"/>
          </p:cNvSpPr>
          <p:nvPr/>
        </p:nvSpPr>
        <p:spPr bwMode="auto">
          <a:xfrm>
            <a:off x="6837605" y="1571882"/>
            <a:ext cx="111636" cy="3532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" name="WordArt 54"/>
          <p:cNvSpPr>
            <a:spLocks noChangeArrowheads="1" noChangeShapeType="1" noTextEdit="1"/>
          </p:cNvSpPr>
          <p:nvPr/>
        </p:nvSpPr>
        <p:spPr bwMode="auto">
          <a:xfrm>
            <a:off x="6837605" y="2432682"/>
            <a:ext cx="111636" cy="3532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8" name="WordArt 55"/>
          <p:cNvSpPr>
            <a:spLocks noChangeArrowheads="1" noChangeShapeType="1" noTextEdit="1"/>
          </p:cNvSpPr>
          <p:nvPr/>
        </p:nvSpPr>
        <p:spPr bwMode="auto">
          <a:xfrm>
            <a:off x="5939527" y="1621740"/>
            <a:ext cx="112260" cy="3243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9" name="WordArt 56"/>
          <p:cNvSpPr>
            <a:spLocks noChangeArrowheads="1" noChangeShapeType="1" noTextEdit="1"/>
          </p:cNvSpPr>
          <p:nvPr/>
        </p:nvSpPr>
        <p:spPr bwMode="auto">
          <a:xfrm>
            <a:off x="6837605" y="2000180"/>
            <a:ext cx="112260" cy="3243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" name="WordArt 57"/>
          <p:cNvSpPr>
            <a:spLocks noChangeArrowheads="1" noChangeShapeType="1" noTextEdit="1"/>
          </p:cNvSpPr>
          <p:nvPr/>
        </p:nvSpPr>
        <p:spPr bwMode="auto">
          <a:xfrm>
            <a:off x="7847943" y="1142984"/>
            <a:ext cx="112260" cy="387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" name="WordArt 58"/>
          <p:cNvSpPr>
            <a:spLocks noChangeArrowheads="1" noChangeShapeType="1" noTextEdit="1"/>
          </p:cNvSpPr>
          <p:nvPr/>
        </p:nvSpPr>
        <p:spPr bwMode="auto">
          <a:xfrm>
            <a:off x="7847943" y="2054243"/>
            <a:ext cx="112260" cy="27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8" name="WordArt 59"/>
          <p:cNvSpPr>
            <a:spLocks noChangeArrowheads="1" noChangeShapeType="1" noTextEdit="1"/>
          </p:cNvSpPr>
          <p:nvPr/>
        </p:nvSpPr>
        <p:spPr bwMode="auto">
          <a:xfrm>
            <a:off x="4816930" y="2357595"/>
            <a:ext cx="112260" cy="3243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7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9" name="WordArt 60"/>
          <p:cNvSpPr>
            <a:spLocks noChangeArrowheads="1" noChangeShapeType="1" noTextEdit="1"/>
          </p:cNvSpPr>
          <p:nvPr/>
        </p:nvSpPr>
        <p:spPr bwMode="auto">
          <a:xfrm>
            <a:off x="5939527" y="2429078"/>
            <a:ext cx="112260" cy="2450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  <a:endParaRPr lang="ru-RU" sz="36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26" name="Picture 2" descr="C:\Documents and Settings\ZFEK\Мои документы\Мультфильмы\giv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5048402"/>
            <a:ext cx="1214446" cy="1028561"/>
          </a:xfrm>
          <a:prstGeom prst="rect">
            <a:avLst/>
          </a:prstGeom>
          <a:noFill/>
        </p:spPr>
      </p:pic>
      <p:sp>
        <p:nvSpPr>
          <p:cNvPr id="59" name="Управляющая кнопка: возврат 58">
            <a:hlinkClick r:id="rId4" action="ppaction://hlinksldjump" highlightClick="1"/>
          </p:cNvPr>
          <p:cNvSpPr/>
          <p:nvPr/>
        </p:nvSpPr>
        <p:spPr>
          <a:xfrm>
            <a:off x="7929586" y="4714884"/>
            <a:ext cx="714380" cy="571504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902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Прямоугольник с двумя вырезанными противолежащими углами 87"/>
          <p:cNvSpPr/>
          <p:nvPr/>
        </p:nvSpPr>
        <p:spPr>
          <a:xfrm>
            <a:off x="0" y="857232"/>
            <a:ext cx="9144000" cy="6000768"/>
          </a:xfrm>
          <a:prstGeom prst="snip2Diag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929190" y="5929330"/>
            <a:ext cx="3943344" cy="571500"/>
            <a:chOff x="2541" y="1060"/>
            <a:chExt cx="7560" cy="900"/>
          </a:xfrm>
        </p:grpSpPr>
        <p:sp>
          <p:nvSpPr>
            <p:cNvPr id="2103" name="Text Box 55"/>
            <p:cNvSpPr txBox="1">
              <a:spLocks noChangeArrowheads="1"/>
            </p:cNvSpPr>
            <p:nvPr/>
          </p:nvSpPr>
          <p:spPr bwMode="auto">
            <a:xfrm>
              <a:off x="2541" y="1060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	(3b-2a)</a:t>
              </a:r>
              <a:r>
                <a:rPr kumimoji="0" lang="en-US" sz="18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>
              <a:off x="6480" y="1060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4786314" y="3357562"/>
            <a:ext cx="3943344" cy="571500"/>
            <a:chOff x="2541" y="1060"/>
            <a:chExt cx="7560" cy="900"/>
          </a:xfrm>
        </p:grpSpPr>
        <p:sp>
          <p:nvSpPr>
            <p:cNvPr id="2107" name="Text Box 59"/>
            <p:cNvSpPr txBox="1">
              <a:spLocks noChangeArrowheads="1"/>
            </p:cNvSpPr>
            <p:nvPr/>
          </p:nvSpPr>
          <p:spPr bwMode="auto">
            <a:xfrm>
              <a:off x="2541" y="1060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25a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+10b+b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       9b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-6ab+4a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8" name="Line 60"/>
            <p:cNvSpPr>
              <a:spLocks noChangeShapeType="1"/>
            </p:cNvSpPr>
            <p:nvPr/>
          </p:nvSpPr>
          <p:spPr bwMode="auto">
            <a:xfrm>
              <a:off x="6480" y="1060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 rot="21169826">
            <a:off x="1306098" y="4672974"/>
            <a:ext cx="3943344" cy="571500"/>
            <a:chOff x="2541" y="1060"/>
            <a:chExt cx="7560" cy="900"/>
          </a:xfrm>
        </p:grpSpPr>
        <p:sp>
          <p:nvSpPr>
            <p:cNvPr id="2111" name="Text Box 63"/>
            <p:cNvSpPr txBox="1">
              <a:spLocks noChangeArrowheads="1"/>
            </p:cNvSpPr>
            <p:nvPr/>
          </p:nvSpPr>
          <p:spPr bwMode="auto">
            <a:xfrm>
              <a:off x="2541" y="1060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  (2a-1)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     (-5a-b)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0" name="Line 62"/>
            <p:cNvSpPr>
              <a:spLocks noChangeShapeType="1"/>
            </p:cNvSpPr>
            <p:nvPr/>
          </p:nvSpPr>
          <p:spPr bwMode="auto">
            <a:xfrm>
              <a:off x="6480" y="1060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 rot="529068">
            <a:off x="286365" y="3370676"/>
            <a:ext cx="3943344" cy="571500"/>
            <a:chOff x="2541" y="1060"/>
            <a:chExt cx="7560" cy="900"/>
          </a:xfrm>
        </p:grpSpPr>
        <p:sp>
          <p:nvSpPr>
            <p:cNvPr id="2116" name="Text Box 68"/>
            <p:cNvSpPr txBox="1">
              <a:spLocks noChangeArrowheads="1"/>
            </p:cNvSpPr>
            <p:nvPr/>
          </p:nvSpPr>
          <p:spPr bwMode="auto">
            <a:xfrm>
              <a:off x="2541" y="1060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(4a-5b)(4a+5b)        4a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-4a+1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5" name="Line 67"/>
            <p:cNvSpPr>
              <a:spLocks noChangeShapeType="1"/>
            </p:cNvSpPr>
            <p:nvPr/>
          </p:nvSpPr>
          <p:spPr bwMode="auto">
            <a:xfrm>
              <a:off x="6480" y="1060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 rot="20657289">
            <a:off x="-17997" y="1420494"/>
            <a:ext cx="3943344" cy="571500"/>
            <a:chOff x="2541" y="1355"/>
            <a:chExt cx="7560" cy="900"/>
          </a:xfrm>
        </p:grpSpPr>
        <p:sp>
          <p:nvSpPr>
            <p:cNvPr id="2121" name="Text Box 73"/>
            <p:cNvSpPr txBox="1">
              <a:spLocks noChangeArrowheads="1"/>
            </p:cNvSpPr>
            <p:nvPr/>
          </p:nvSpPr>
          <p:spPr bwMode="auto">
            <a:xfrm>
              <a:off x="2541" y="1355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81a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+18ab+b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16a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-25b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" name="Line 72"/>
            <p:cNvSpPr>
              <a:spLocks noChangeShapeType="1"/>
            </p:cNvSpPr>
            <p:nvPr/>
          </p:nvSpPr>
          <p:spPr bwMode="auto">
            <a:xfrm>
              <a:off x="6376" y="1355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37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428596" y="5786454"/>
            <a:ext cx="3931670" cy="526676"/>
            <a:chOff x="3321" y="13554"/>
            <a:chExt cx="7560" cy="9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126" name="Text Box 78"/>
            <p:cNvSpPr txBox="1">
              <a:spLocks noChangeArrowheads="1"/>
            </p:cNvSpPr>
            <p:nvPr/>
          </p:nvSpPr>
          <p:spPr bwMode="auto">
            <a:xfrm>
              <a:off x="3321" y="13554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81a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-18ab+b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  (-b-9a)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5" name="Line 77"/>
            <p:cNvSpPr>
              <a:spLocks noChangeShapeType="1"/>
            </p:cNvSpPr>
            <p:nvPr/>
          </p:nvSpPr>
          <p:spPr bwMode="auto">
            <a:xfrm>
              <a:off x="7101" y="13554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 rot="21190283">
            <a:off x="3452620" y="2351178"/>
            <a:ext cx="3931670" cy="632012"/>
            <a:chOff x="3321" y="11915"/>
            <a:chExt cx="7560" cy="108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131" name="Text Box 83"/>
            <p:cNvSpPr txBox="1">
              <a:spLocks noChangeArrowheads="1"/>
            </p:cNvSpPr>
            <p:nvPr/>
          </p:nvSpPr>
          <p:spPr bwMode="auto">
            <a:xfrm>
              <a:off x="3321" y="11915"/>
              <a:ext cx="756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(9-b)(9+b)                  (-b+9a)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30" name="Line 82"/>
            <p:cNvSpPr>
              <a:spLocks noChangeShapeType="1"/>
            </p:cNvSpPr>
            <p:nvPr/>
          </p:nvSpPr>
          <p:spPr bwMode="auto">
            <a:xfrm>
              <a:off x="7101" y="11954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" name="Group 86"/>
          <p:cNvGrpSpPr>
            <a:grpSpLocks/>
          </p:cNvGrpSpPr>
          <p:nvPr/>
        </p:nvGrpSpPr>
        <p:grpSpPr bwMode="auto">
          <a:xfrm rot="20071096">
            <a:off x="1644901" y="1796440"/>
            <a:ext cx="3931670" cy="526676"/>
            <a:chOff x="3321" y="10494"/>
            <a:chExt cx="7560" cy="9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136" name="Text Box 88"/>
            <p:cNvSpPr txBox="1">
              <a:spLocks noChangeArrowheads="1"/>
            </p:cNvSpPr>
            <p:nvPr/>
          </p:nvSpPr>
          <p:spPr bwMode="auto">
            <a:xfrm>
              <a:off x="3321" y="10494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-4ab+b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                  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81-b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35" name="Line 87"/>
            <p:cNvSpPr>
              <a:spLocks noChangeShapeType="1"/>
            </p:cNvSpPr>
            <p:nvPr/>
          </p:nvSpPr>
          <p:spPr bwMode="auto">
            <a:xfrm>
              <a:off x="7101" y="10494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" name="Group 91"/>
          <p:cNvGrpSpPr>
            <a:grpSpLocks/>
          </p:cNvGrpSpPr>
          <p:nvPr/>
        </p:nvGrpSpPr>
        <p:grpSpPr bwMode="auto">
          <a:xfrm rot="1351828">
            <a:off x="5451558" y="1518953"/>
            <a:ext cx="3931670" cy="526676"/>
            <a:chOff x="3321" y="9234"/>
            <a:chExt cx="7560" cy="9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3321" y="9237"/>
              <a:ext cx="7560" cy="89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-2ab+b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        (2a-b)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40" name="Line 92"/>
            <p:cNvSpPr>
              <a:spLocks noChangeShapeType="1"/>
            </p:cNvSpPr>
            <p:nvPr/>
          </p:nvSpPr>
          <p:spPr bwMode="auto">
            <a:xfrm>
              <a:off x="7101" y="9234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74700" algn="l"/>
              </a:tabLst>
            </a:pPr>
            <a:r>
              <a:rPr kumimoji="0" lang="en-US" sz="40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3.</a:t>
            </a:r>
            <a:r>
              <a:rPr kumimoji="0" lang="en-US" sz="40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40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Домино.</a:t>
            </a:r>
            <a:endParaRPr kumimoji="0" lang="ru-RU" sz="4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99329" name="Picture 1" descr="C:\Documents and Settings\ZFEK\Мои документы\СМАЙЛИКИ\056.[by_www.netz.ru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786322"/>
            <a:ext cx="1143005" cy="1071567"/>
          </a:xfrm>
          <a:prstGeom prst="rect">
            <a:avLst/>
          </a:prstGeom>
          <a:noFill/>
        </p:spPr>
      </p:pic>
      <p:grpSp>
        <p:nvGrpSpPr>
          <p:cNvPr id="11" name="Group 96"/>
          <p:cNvGrpSpPr>
            <a:grpSpLocks/>
          </p:cNvGrpSpPr>
          <p:nvPr/>
        </p:nvGrpSpPr>
        <p:grpSpPr bwMode="auto">
          <a:xfrm rot="20465640">
            <a:off x="4694148" y="4694698"/>
            <a:ext cx="3931670" cy="526676"/>
            <a:chOff x="3321" y="7794"/>
            <a:chExt cx="7560" cy="9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146" name="Text Box 98"/>
            <p:cNvSpPr txBox="1">
              <a:spLocks noChangeArrowheads="1"/>
            </p:cNvSpPr>
            <p:nvPr/>
          </p:nvSpPr>
          <p:spPr bwMode="auto">
            <a:xfrm>
              <a:off x="3321" y="7794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			(b-a)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45" name="Line 97"/>
            <p:cNvSpPr>
              <a:spLocks noChangeShapeType="1"/>
            </p:cNvSpPr>
            <p:nvPr/>
          </p:nvSpPr>
          <p:spPr bwMode="auto">
            <a:xfrm>
              <a:off x="7101" y="7794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00"/>
                            </p:stCondLst>
                            <p:childTnLst>
                              <p:par>
                                <p:cTn id="4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500"/>
                            </p:stCondLst>
                            <p:childTnLst>
                              <p:par>
                                <p:cTn id="6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3500"/>
                            </p:stCondLst>
                            <p:childTnLst>
                              <p:par>
                                <p:cTn id="8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21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Прямоугольник с двумя вырезанными противолежащими углами 87"/>
          <p:cNvSpPr/>
          <p:nvPr/>
        </p:nvSpPr>
        <p:spPr>
          <a:xfrm>
            <a:off x="0" y="857232"/>
            <a:ext cx="9144000" cy="6000768"/>
          </a:xfrm>
          <a:prstGeom prst="snip2Diag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101" name="Group 53"/>
          <p:cNvGrpSpPr>
            <a:grpSpLocks/>
          </p:cNvGrpSpPr>
          <p:nvPr/>
        </p:nvGrpSpPr>
        <p:grpSpPr bwMode="auto">
          <a:xfrm>
            <a:off x="4929190" y="5786458"/>
            <a:ext cx="3943344" cy="571500"/>
            <a:chOff x="2541" y="1060"/>
            <a:chExt cx="7560" cy="900"/>
          </a:xfrm>
        </p:grpSpPr>
        <p:sp>
          <p:nvSpPr>
            <p:cNvPr id="2103" name="Text Box 55"/>
            <p:cNvSpPr txBox="1">
              <a:spLocks noChangeArrowheads="1"/>
            </p:cNvSpPr>
            <p:nvPr/>
          </p:nvSpPr>
          <p:spPr bwMode="auto">
            <a:xfrm>
              <a:off x="2541" y="1060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	(3b-2a)</a:t>
              </a:r>
              <a:r>
                <a:rPr kumimoji="0" lang="en-US" sz="18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>
              <a:off x="6480" y="1060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06" name="Group 58"/>
          <p:cNvGrpSpPr>
            <a:grpSpLocks/>
          </p:cNvGrpSpPr>
          <p:nvPr/>
        </p:nvGrpSpPr>
        <p:grpSpPr bwMode="auto">
          <a:xfrm>
            <a:off x="4929190" y="4714884"/>
            <a:ext cx="3943344" cy="571500"/>
            <a:chOff x="2541" y="1060"/>
            <a:chExt cx="7560" cy="900"/>
          </a:xfrm>
        </p:grpSpPr>
        <p:sp>
          <p:nvSpPr>
            <p:cNvPr id="2107" name="Text Box 59"/>
            <p:cNvSpPr txBox="1">
              <a:spLocks noChangeArrowheads="1"/>
            </p:cNvSpPr>
            <p:nvPr/>
          </p:nvSpPr>
          <p:spPr bwMode="auto">
            <a:xfrm>
              <a:off x="2541" y="1060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25a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+10b+b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       9b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-6ab+4a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8" name="Line 60"/>
            <p:cNvSpPr>
              <a:spLocks noChangeShapeType="1"/>
            </p:cNvSpPr>
            <p:nvPr/>
          </p:nvSpPr>
          <p:spPr bwMode="auto">
            <a:xfrm>
              <a:off x="6480" y="1060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09" name="Group 61"/>
          <p:cNvGrpSpPr>
            <a:grpSpLocks/>
          </p:cNvGrpSpPr>
          <p:nvPr/>
        </p:nvGrpSpPr>
        <p:grpSpPr bwMode="auto">
          <a:xfrm>
            <a:off x="4929190" y="3571876"/>
            <a:ext cx="3943344" cy="571500"/>
            <a:chOff x="2541" y="1060"/>
            <a:chExt cx="7560" cy="900"/>
          </a:xfrm>
        </p:grpSpPr>
        <p:sp>
          <p:nvSpPr>
            <p:cNvPr id="2111" name="Text Box 63"/>
            <p:cNvSpPr txBox="1">
              <a:spLocks noChangeArrowheads="1"/>
            </p:cNvSpPr>
            <p:nvPr/>
          </p:nvSpPr>
          <p:spPr bwMode="auto">
            <a:xfrm>
              <a:off x="2541" y="1060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  (2a-1)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     (-5a-b)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0" name="Line 62"/>
            <p:cNvSpPr>
              <a:spLocks noChangeShapeType="1"/>
            </p:cNvSpPr>
            <p:nvPr/>
          </p:nvSpPr>
          <p:spPr bwMode="auto">
            <a:xfrm>
              <a:off x="6480" y="1060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14" name="Group 66"/>
          <p:cNvGrpSpPr>
            <a:grpSpLocks/>
          </p:cNvGrpSpPr>
          <p:nvPr/>
        </p:nvGrpSpPr>
        <p:grpSpPr bwMode="auto">
          <a:xfrm>
            <a:off x="4929190" y="2357430"/>
            <a:ext cx="3943344" cy="571500"/>
            <a:chOff x="2541" y="1060"/>
            <a:chExt cx="7560" cy="900"/>
          </a:xfrm>
        </p:grpSpPr>
        <p:sp>
          <p:nvSpPr>
            <p:cNvPr id="2116" name="Text Box 68"/>
            <p:cNvSpPr txBox="1">
              <a:spLocks noChangeArrowheads="1"/>
            </p:cNvSpPr>
            <p:nvPr/>
          </p:nvSpPr>
          <p:spPr bwMode="auto">
            <a:xfrm>
              <a:off x="2541" y="1060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(4a-5b)(4a+5b)        4a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-4a+1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5" name="Line 67"/>
            <p:cNvSpPr>
              <a:spLocks noChangeShapeType="1"/>
            </p:cNvSpPr>
            <p:nvPr/>
          </p:nvSpPr>
          <p:spPr bwMode="auto">
            <a:xfrm>
              <a:off x="6480" y="1060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19" name="Group 71"/>
          <p:cNvGrpSpPr>
            <a:grpSpLocks/>
          </p:cNvGrpSpPr>
          <p:nvPr/>
        </p:nvGrpSpPr>
        <p:grpSpPr bwMode="auto">
          <a:xfrm>
            <a:off x="4929190" y="1428736"/>
            <a:ext cx="3943344" cy="571500"/>
            <a:chOff x="2541" y="1355"/>
            <a:chExt cx="7560" cy="900"/>
          </a:xfrm>
        </p:grpSpPr>
        <p:sp>
          <p:nvSpPr>
            <p:cNvPr id="2121" name="Text Box 73"/>
            <p:cNvSpPr txBox="1">
              <a:spLocks noChangeArrowheads="1"/>
            </p:cNvSpPr>
            <p:nvPr/>
          </p:nvSpPr>
          <p:spPr bwMode="auto">
            <a:xfrm>
              <a:off x="2541" y="1355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81a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+18ab+b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16a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-25b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" name="Line 72"/>
            <p:cNvSpPr>
              <a:spLocks noChangeShapeType="1"/>
            </p:cNvSpPr>
            <p:nvPr/>
          </p:nvSpPr>
          <p:spPr bwMode="auto">
            <a:xfrm>
              <a:off x="6376" y="1355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37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124" name="Group 76"/>
          <p:cNvGrpSpPr>
            <a:grpSpLocks/>
          </p:cNvGrpSpPr>
          <p:nvPr/>
        </p:nvGrpSpPr>
        <p:grpSpPr bwMode="auto">
          <a:xfrm>
            <a:off x="428596" y="5786454"/>
            <a:ext cx="3931670" cy="526676"/>
            <a:chOff x="3321" y="13554"/>
            <a:chExt cx="7560" cy="9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126" name="Text Box 78"/>
            <p:cNvSpPr txBox="1">
              <a:spLocks noChangeArrowheads="1"/>
            </p:cNvSpPr>
            <p:nvPr/>
          </p:nvSpPr>
          <p:spPr bwMode="auto">
            <a:xfrm>
              <a:off x="3321" y="13554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81a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-18ab+b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  (-b-9a)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5" name="Line 77"/>
            <p:cNvSpPr>
              <a:spLocks noChangeShapeType="1"/>
            </p:cNvSpPr>
            <p:nvPr/>
          </p:nvSpPr>
          <p:spPr bwMode="auto">
            <a:xfrm>
              <a:off x="7101" y="13554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29" name="Group 81"/>
          <p:cNvGrpSpPr>
            <a:grpSpLocks/>
          </p:cNvGrpSpPr>
          <p:nvPr/>
        </p:nvGrpSpPr>
        <p:grpSpPr bwMode="auto">
          <a:xfrm>
            <a:off x="428596" y="4654376"/>
            <a:ext cx="3931670" cy="632012"/>
            <a:chOff x="3321" y="11915"/>
            <a:chExt cx="7560" cy="108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131" name="Text Box 83"/>
            <p:cNvSpPr txBox="1">
              <a:spLocks noChangeArrowheads="1"/>
            </p:cNvSpPr>
            <p:nvPr/>
          </p:nvSpPr>
          <p:spPr bwMode="auto">
            <a:xfrm>
              <a:off x="3321" y="11915"/>
              <a:ext cx="756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(9-b)(9+b)                  (-b+9a)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30" name="Line 82"/>
            <p:cNvSpPr>
              <a:spLocks noChangeShapeType="1"/>
            </p:cNvSpPr>
            <p:nvPr/>
          </p:nvSpPr>
          <p:spPr bwMode="auto">
            <a:xfrm>
              <a:off x="7101" y="11954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34" name="Group 86"/>
          <p:cNvGrpSpPr>
            <a:grpSpLocks/>
          </p:cNvGrpSpPr>
          <p:nvPr/>
        </p:nvGrpSpPr>
        <p:grpSpPr bwMode="auto">
          <a:xfrm>
            <a:off x="428596" y="3545266"/>
            <a:ext cx="3931670" cy="526676"/>
            <a:chOff x="3321" y="10494"/>
            <a:chExt cx="7560" cy="9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136" name="Text Box 88"/>
            <p:cNvSpPr txBox="1">
              <a:spLocks noChangeArrowheads="1"/>
            </p:cNvSpPr>
            <p:nvPr/>
          </p:nvSpPr>
          <p:spPr bwMode="auto">
            <a:xfrm>
              <a:off x="3321" y="10494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4a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-4ab+b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                  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81-b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35" name="Line 87"/>
            <p:cNvSpPr>
              <a:spLocks noChangeShapeType="1"/>
            </p:cNvSpPr>
            <p:nvPr/>
          </p:nvSpPr>
          <p:spPr bwMode="auto">
            <a:xfrm>
              <a:off x="7101" y="10494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39" name="Group 91"/>
          <p:cNvGrpSpPr>
            <a:grpSpLocks/>
          </p:cNvGrpSpPr>
          <p:nvPr/>
        </p:nvGrpSpPr>
        <p:grpSpPr bwMode="auto">
          <a:xfrm>
            <a:off x="357158" y="2428868"/>
            <a:ext cx="3931670" cy="526676"/>
            <a:chOff x="3321" y="9234"/>
            <a:chExt cx="7560" cy="9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3321" y="9237"/>
              <a:ext cx="7560" cy="89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-2ab+b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        (2a-b)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40" name="Line 92"/>
            <p:cNvSpPr>
              <a:spLocks noChangeShapeType="1"/>
            </p:cNvSpPr>
            <p:nvPr/>
          </p:nvSpPr>
          <p:spPr bwMode="auto">
            <a:xfrm>
              <a:off x="7101" y="9234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44" name="Group 96"/>
          <p:cNvGrpSpPr>
            <a:grpSpLocks/>
          </p:cNvGrpSpPr>
          <p:nvPr/>
        </p:nvGrpSpPr>
        <p:grpSpPr bwMode="auto">
          <a:xfrm>
            <a:off x="357158" y="1428736"/>
            <a:ext cx="3931670" cy="526676"/>
            <a:chOff x="3321" y="7794"/>
            <a:chExt cx="7560" cy="9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146" name="Text Box 98"/>
            <p:cNvSpPr txBox="1">
              <a:spLocks noChangeArrowheads="1"/>
            </p:cNvSpPr>
            <p:nvPr/>
          </p:nvSpPr>
          <p:spPr bwMode="auto">
            <a:xfrm>
              <a:off x="3321" y="7794"/>
              <a:ext cx="756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			(b-a)</a:t>
              </a:r>
              <a:r>
                <a:rPr kumimoji="0" lang="en-U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45" name="Line 97"/>
            <p:cNvSpPr>
              <a:spLocks noChangeShapeType="1"/>
            </p:cNvSpPr>
            <p:nvPr/>
          </p:nvSpPr>
          <p:spPr bwMode="auto">
            <a:xfrm>
              <a:off x="7101" y="7794"/>
              <a:ext cx="0" cy="9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74700" algn="l"/>
              </a:tabLst>
            </a:pPr>
            <a:r>
              <a:rPr kumimoji="0" lang="en-US" sz="40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3.</a:t>
            </a:r>
            <a:r>
              <a:rPr kumimoji="0" lang="en-US" sz="40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40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Домино.</a:t>
            </a:r>
            <a:endParaRPr kumimoji="0" lang="ru-RU" sz="4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3" name="Управляющая кнопка: возврат 42">
            <a:hlinkClick r:id="rId3" action="ppaction://hlinksldjump" highlightClick="1"/>
          </p:cNvPr>
          <p:cNvSpPr/>
          <p:nvPr/>
        </p:nvSpPr>
        <p:spPr>
          <a:xfrm>
            <a:off x="7929586" y="571480"/>
            <a:ext cx="714380" cy="571504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21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2000232" y="857232"/>
            <a:ext cx="4286280" cy="584775"/>
          </a:xfrm>
          <a:prstGeom prst="rect">
            <a:avLst/>
          </a:prstGeom>
          <a:ln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en-US" sz="32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Итог урока  </a:t>
            </a:r>
            <a:endParaRPr kumimoji="0" lang="ru-RU" sz="40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571472" y="2143116"/>
            <a:ext cx="7752828" cy="830997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74700" algn="l"/>
              </a:tabLst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5. Домашнее задание: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74700" algn="l"/>
              </a:tabLst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готовиться к контрольной работе.</a:t>
            </a:r>
            <a:endParaRPr kumimoji="0" lang="ru-RU" sz="32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98307" name="Picture 3" descr="C:\Documents and Settings\ZFEK\Мои документы\Мультфильмы\35M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357694"/>
            <a:ext cx="2028825" cy="1466850"/>
          </a:xfrm>
          <a:prstGeom prst="rect">
            <a:avLst/>
          </a:prstGeom>
          <a:noFill/>
        </p:spPr>
      </p:pic>
      <p:sp>
        <p:nvSpPr>
          <p:cNvPr id="5" name="Управляющая кнопка: возврат 4">
            <a:hlinkClick r:id="rId4" action="ppaction://hlinksldjump" highlightClick="1"/>
          </p:cNvPr>
          <p:cNvSpPr/>
          <p:nvPr/>
        </p:nvSpPr>
        <p:spPr>
          <a:xfrm>
            <a:off x="7715272" y="714356"/>
            <a:ext cx="714380" cy="571504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1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1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493</Words>
  <Application>Microsoft Office PowerPoint</Application>
  <PresentationFormat>Экран (4:3)</PresentationFormat>
  <Paragraphs>109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Равновесие</vt:lpstr>
      <vt:lpstr>Тема1</vt:lpstr>
      <vt:lpstr>Эркер</vt:lpstr>
      <vt:lpstr>1_Тема1</vt:lpstr>
      <vt:lpstr>1_Эркер</vt:lpstr>
      <vt:lpstr>Модульная</vt:lpstr>
      <vt:lpstr> «Формулы сокращенного умножения» </vt:lpstr>
      <vt:lpstr>Слайд 2</vt:lpstr>
      <vt:lpstr>П л а н  р а б о т ы:</vt:lpstr>
      <vt:lpstr>1.1.Среди равенств, указанных ниже, найдите как правильные формулы, записанные в непривычном порядке, так и содержащие ошибку.</vt:lpstr>
      <vt:lpstr>1.2. Замените * одночленом так, чтобы данное равенство стало тождеством:</vt:lpstr>
      <vt:lpstr>2.  Разгадайте математический кросворд - кроснамблер 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JOHN</dc:creator>
  <cp:lastModifiedBy>Z2007</cp:lastModifiedBy>
  <cp:revision>116</cp:revision>
  <dcterms:created xsi:type="dcterms:W3CDTF">2006-03-26T01:38:16Z</dcterms:created>
  <dcterms:modified xsi:type="dcterms:W3CDTF">2009-12-03T06:18:25Z</dcterms:modified>
</cp:coreProperties>
</file>