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BF585-9303-4113-9567-B73492563033}" type="datetimeFigureOut">
              <a:rPr lang="ru-RU" smtClean="0"/>
              <a:t>13.03.2009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A8E25-90C1-4B32-B634-F79988D92D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A8E25-90C1-4B32-B634-F79988D92D94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3/13/2009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3/13/2009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3/13/2009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3/13/2009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458200" cy="2424113"/>
          </a:xfrm>
        </p:spPr>
        <p:txBody>
          <a:bodyPr>
            <a:prstTxWarp prst="textCanUp">
              <a:avLst/>
            </a:prstTxWarp>
          </a:bodyPr>
          <a:lstStyle/>
          <a:p>
            <a:pPr algn="ctr"/>
            <a:r>
              <a:rPr lang="ru-RU" dirty="0" smtClean="0"/>
              <a:t>Умножение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Черепа шкатулку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 вскройте – сверкнёт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драгоценнейший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ум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           есть ли 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чего б не мог я ?!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(Из поэмы «Человек»,    В.Маяковский)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</a:t>
            </a:r>
            <a:r>
              <a:rPr lang="ru-RU" i="1" dirty="0" smtClean="0">
                <a:solidFill>
                  <a:srgbClr val="0070C0"/>
                </a:solidFill>
              </a:rPr>
              <a:t>Счет и вычисления – основа порядка в голове      </a:t>
            </a:r>
            <a:r>
              <a:rPr lang="ru-RU" sz="2800" i="1" dirty="0" smtClean="0">
                <a:solidFill>
                  <a:srgbClr val="0070C0"/>
                </a:solidFill>
              </a:rPr>
              <a:t>(Песталоцци И.)</a:t>
            </a:r>
            <a:endParaRPr lang="ru-RU" i="1" dirty="0">
              <a:solidFill>
                <a:srgbClr val="0070C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600200" y="3352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609600" y="2743200"/>
            <a:ext cx="9906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-1,5</a:t>
            </a:r>
            <a:endParaRPr lang="ru-RU" sz="2400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133600" y="2743200"/>
            <a:ext cx="1060704" cy="914400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124200" y="3352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объединение 14"/>
          <p:cNvSpPr/>
          <p:nvPr/>
        </p:nvSpPr>
        <p:spPr>
          <a:xfrm>
            <a:off x="3581400" y="2819400"/>
            <a:ext cx="990600" cy="990600"/>
          </a:xfrm>
          <a:prstGeom prst="flowChartMer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>
            <a:stCxn id="15" idx="3"/>
          </p:cNvCxnSpPr>
          <p:nvPr/>
        </p:nvCxnSpPr>
        <p:spPr>
          <a:xfrm>
            <a:off x="4324350" y="3314700"/>
            <a:ext cx="70485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4876800" y="2667000"/>
            <a:ext cx="1060704" cy="9906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5867400" y="3352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Блок-схема: объединение 26"/>
          <p:cNvSpPr/>
          <p:nvPr/>
        </p:nvSpPr>
        <p:spPr>
          <a:xfrm>
            <a:off x="6400800" y="2819400"/>
            <a:ext cx="990600" cy="914400"/>
          </a:xfrm>
          <a:prstGeom prst="flowChartMer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7239000" y="3352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924800" y="2667000"/>
            <a:ext cx="914400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524000" y="2667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Lucida Sans Unicode"/>
                <a:cs typeface="Lucida Sans Unicode"/>
              </a:rPr>
              <a:t>⋅</a:t>
            </a:r>
            <a:r>
              <a:rPr lang="ru-RU" sz="2400" dirty="0" smtClean="0"/>
              <a:t>(-2)</a:t>
            </a:r>
            <a:r>
              <a:rPr lang="ru-RU" sz="2400" baseline="30000" dirty="0" smtClean="0"/>
              <a:t>2</a:t>
            </a:r>
            <a:endParaRPr lang="ru-RU" sz="2400" baseline="30000" dirty="0"/>
          </a:p>
        </p:txBody>
      </p:sp>
      <p:sp>
        <p:nvSpPr>
          <p:cNvPr id="35" name="TextBox 34"/>
          <p:cNvSpPr txBox="1"/>
          <p:nvPr/>
        </p:nvSpPr>
        <p:spPr>
          <a:xfrm>
            <a:off x="2895600" y="2667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+5</a:t>
            </a:r>
            <a:endParaRPr lang="ru-RU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00" y="2590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-3,5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715000" y="2667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∙(-3)</a:t>
            </a:r>
            <a:endParaRPr lang="ru-RU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391400" y="2667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-4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362200" y="3124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-6</a:t>
            </a:r>
            <a:endParaRPr lang="ru-RU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886200" y="2971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-1</a:t>
            </a:r>
            <a:endParaRPr lang="ru-R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029200" y="3124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-4,5</a:t>
            </a:r>
            <a:endParaRPr lang="ru-RU" sz="2400" dirty="0"/>
          </a:p>
        </p:txBody>
      </p:sp>
      <p:sp>
        <p:nvSpPr>
          <p:cNvPr id="42" name="TextBox 41"/>
          <p:cNvSpPr txBox="1"/>
          <p:nvPr/>
        </p:nvSpPr>
        <p:spPr>
          <a:xfrm flipH="1">
            <a:off x="6553196" y="2895600"/>
            <a:ext cx="1066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13,5</a:t>
            </a:r>
            <a:endParaRPr lang="ru-RU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8001000" y="2971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9,5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5" name="Ромб 44"/>
          <p:cNvSpPr/>
          <p:nvPr/>
        </p:nvSpPr>
        <p:spPr>
          <a:xfrm>
            <a:off x="152400" y="4419600"/>
            <a:ext cx="1295400" cy="114300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2,4</a:t>
            </a:r>
            <a:endParaRPr lang="ru-RU" sz="2400" dirty="0"/>
          </a:p>
        </p:txBody>
      </p:sp>
      <p:cxnSp>
        <p:nvCxnSpPr>
          <p:cNvPr id="47" name="Прямая со стрелкой 46"/>
          <p:cNvCxnSpPr>
            <a:stCxn id="45" idx="3"/>
          </p:cNvCxnSpPr>
          <p:nvPr/>
        </p:nvCxnSpPr>
        <p:spPr>
          <a:xfrm>
            <a:off x="1447800" y="4991100"/>
            <a:ext cx="685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2057400" y="4343400"/>
            <a:ext cx="914400" cy="1143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2971800" y="487680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Трапеция 50"/>
          <p:cNvSpPr/>
          <p:nvPr/>
        </p:nvSpPr>
        <p:spPr>
          <a:xfrm>
            <a:off x="3352800" y="4495800"/>
            <a:ext cx="914400" cy="1216152"/>
          </a:xfrm>
          <a:prstGeom prst="trapezoi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4267200" y="5181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Блок-схема: данные 53"/>
          <p:cNvSpPr/>
          <p:nvPr/>
        </p:nvSpPr>
        <p:spPr>
          <a:xfrm>
            <a:off x="4648200" y="4648200"/>
            <a:ext cx="1066800" cy="993648"/>
          </a:xfrm>
          <a:prstGeom prst="flowChartInputOutp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791200" y="5105400"/>
            <a:ext cx="716280" cy="36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Овал 58"/>
          <p:cNvSpPr/>
          <p:nvPr/>
        </p:nvSpPr>
        <p:spPr>
          <a:xfrm>
            <a:off x="6477000" y="4191000"/>
            <a:ext cx="914400" cy="1752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 стрелкой 60"/>
          <p:cNvCxnSpPr>
            <a:stCxn id="59" idx="6"/>
          </p:cNvCxnSpPr>
          <p:nvPr/>
        </p:nvCxnSpPr>
        <p:spPr>
          <a:xfrm>
            <a:off x="7391400" y="506730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8001000" y="4495800"/>
            <a:ext cx="9144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219200" y="4419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Lucida Sans Unicode"/>
                <a:cs typeface="Lucida Sans Unicode"/>
              </a:rPr>
              <a:t>⋅</a:t>
            </a:r>
            <a:r>
              <a:rPr lang="ru-RU" sz="2400" dirty="0" smtClean="0"/>
              <a:t>(-5)</a:t>
            </a:r>
            <a:endParaRPr lang="ru-RU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2971800" y="4191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+9</a:t>
            </a:r>
            <a:endParaRPr lang="ru-RU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4114800" y="4267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∙(-1,2)</a:t>
            </a:r>
            <a:endParaRPr lang="ru-RU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5867400" y="4419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-10</a:t>
            </a:r>
            <a:endParaRPr lang="ru-RU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71628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+20,4</a:t>
            </a:r>
            <a:endParaRPr lang="ru-R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2133600" y="4800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-12</a:t>
            </a:r>
            <a:endParaRPr lang="ru-RU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3581400" y="5029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-3</a:t>
            </a:r>
            <a:endParaRPr lang="ru-RU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4876800" y="4953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3,6</a:t>
            </a:r>
            <a:endParaRPr lang="ru-RU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6553200" y="4953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-6,4</a:t>
            </a:r>
            <a:endParaRPr lang="ru-RU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8153400" y="4800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14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04800" y="2057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Устная работа. Восстановить цепочку вычислений: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68" grpId="0"/>
      <p:bldP spid="69" grpId="0"/>
      <p:bldP spid="70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09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Тест.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990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Вариант 1.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990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Вариант 2.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1295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1.Найти произведение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7526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ru-RU" sz="2400" dirty="0" smtClean="0">
                <a:solidFill>
                  <a:srgbClr val="FF0000"/>
                </a:solidFill>
              </a:rPr>
              <a:t>9</a:t>
            </a:r>
            <a:r>
              <a:rPr lang="ru-RU" sz="2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⋅</a:t>
            </a:r>
            <a:r>
              <a:rPr lang="ru-RU" sz="2400" dirty="0" smtClean="0">
                <a:solidFill>
                  <a:srgbClr val="FF0000"/>
                </a:solidFill>
              </a:rPr>
              <a:t> (-3)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1) </a:t>
            </a:r>
            <a:r>
              <a:rPr lang="ru-RU" sz="2400" dirty="0" smtClean="0"/>
              <a:t>12 ,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2) </a:t>
            </a:r>
            <a:r>
              <a:rPr lang="ru-RU" sz="2400" dirty="0" smtClean="0"/>
              <a:t>27,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3) </a:t>
            </a:r>
            <a:r>
              <a:rPr lang="ru-RU" sz="2400" dirty="0" smtClean="0"/>
              <a:t>-27 ,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4) </a:t>
            </a:r>
            <a:r>
              <a:rPr lang="ru-RU" sz="2400" dirty="0" smtClean="0"/>
              <a:t>3.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18288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-4 ∙ 5</a:t>
            </a: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1) </a:t>
            </a:r>
            <a:r>
              <a:rPr lang="ru-RU" sz="2400" dirty="0" smtClean="0"/>
              <a:t>- 9,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2) </a:t>
            </a:r>
            <a:r>
              <a:rPr lang="ru-RU" sz="2400" dirty="0" smtClean="0"/>
              <a:t>20,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3) </a:t>
            </a:r>
            <a:r>
              <a:rPr lang="ru-RU" sz="2400" dirty="0" smtClean="0"/>
              <a:t>- 20,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4) </a:t>
            </a:r>
            <a:r>
              <a:rPr lang="ru-RU" sz="2400" dirty="0" smtClean="0"/>
              <a:t>1.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26670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</a:t>
            </a:r>
            <a:r>
              <a:rPr lang="ru-RU" sz="2400" i="1" dirty="0" smtClean="0">
                <a:solidFill>
                  <a:srgbClr val="0070C0"/>
                </a:solidFill>
              </a:rPr>
              <a:t>2.Вычислить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0480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-0,6 </a:t>
            </a:r>
            <a:r>
              <a:rPr lang="ru-RU" sz="2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⋅</a:t>
            </a:r>
            <a:r>
              <a:rPr lang="ru-RU" sz="2400" dirty="0" smtClean="0">
                <a:solidFill>
                  <a:srgbClr val="FF0000"/>
                </a:solidFill>
              </a:rPr>
              <a:t> 0,8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1) </a:t>
            </a:r>
            <a:r>
              <a:rPr lang="ru-RU" sz="2400" dirty="0" smtClean="0"/>
              <a:t>-0,48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2)</a:t>
            </a:r>
            <a:r>
              <a:rPr lang="ru-RU" sz="2400" dirty="0" smtClean="0"/>
              <a:t>0,48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3) </a:t>
            </a:r>
            <a:r>
              <a:rPr lang="ru-RU" sz="2400" dirty="0" smtClean="0"/>
              <a:t>-4,8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4) </a:t>
            </a:r>
            <a:r>
              <a:rPr lang="ru-RU" sz="2400" dirty="0" smtClean="0"/>
              <a:t>4,8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29718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-1,3 ∙ (-0,3)</a:t>
            </a: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1) </a:t>
            </a:r>
            <a:r>
              <a:rPr lang="ru-RU" sz="2400" dirty="0" smtClean="0"/>
              <a:t>-0,39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2) </a:t>
            </a:r>
            <a:r>
              <a:rPr lang="ru-RU" sz="2400" dirty="0" smtClean="0"/>
              <a:t>3,9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3)</a:t>
            </a:r>
            <a:r>
              <a:rPr lang="ru-RU" sz="2400" dirty="0" smtClean="0"/>
              <a:t>0,39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4) </a:t>
            </a:r>
            <a:r>
              <a:rPr lang="ru-RU" sz="2400" dirty="0" smtClean="0"/>
              <a:t>-3,9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39624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3.Найти значение выражения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4196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aseline="30000" dirty="0" smtClean="0"/>
              <a:t>               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-1" y="43434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  </a:t>
            </a:r>
            <a:r>
              <a:rPr lang="ru-RU" sz="2400" dirty="0" smtClean="0">
                <a:solidFill>
                  <a:srgbClr val="FF0000"/>
                </a:solidFill>
              </a:rPr>
              <a:t>х</a:t>
            </a:r>
            <a:r>
              <a:rPr lang="ru-RU" sz="2400" baseline="30000" dirty="0" smtClean="0">
                <a:solidFill>
                  <a:srgbClr val="FF0000"/>
                </a:solidFill>
              </a:rPr>
              <a:t>3</a:t>
            </a:r>
            <a:r>
              <a:rPr lang="ru-RU" sz="2400" dirty="0" smtClean="0">
                <a:solidFill>
                  <a:srgbClr val="FF0000"/>
                </a:solidFill>
              </a:rPr>
              <a:t>   при </a:t>
            </a:r>
            <a:r>
              <a:rPr lang="ru-RU" sz="2400" dirty="0" err="1" smtClean="0">
                <a:solidFill>
                  <a:srgbClr val="FF0000"/>
                </a:solidFill>
              </a:rPr>
              <a:t>х</a:t>
            </a:r>
            <a:r>
              <a:rPr lang="ru-RU" sz="2400" dirty="0" smtClean="0">
                <a:solidFill>
                  <a:srgbClr val="FF0000"/>
                </a:solidFill>
              </a:rPr>
              <a:t> = -2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  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1) </a:t>
            </a:r>
            <a:r>
              <a:rPr lang="ru-RU" sz="2400" dirty="0" smtClean="0"/>
              <a:t>6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2) </a:t>
            </a:r>
            <a:r>
              <a:rPr lang="ru-RU" sz="2400" dirty="0" smtClean="0"/>
              <a:t>-6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3)  </a:t>
            </a:r>
            <a:r>
              <a:rPr lang="ru-RU" sz="2400" dirty="0" smtClean="0"/>
              <a:t>8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4) </a:t>
            </a:r>
            <a:r>
              <a:rPr lang="ru-RU" sz="2400" dirty="0" smtClean="0"/>
              <a:t>- 8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44196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х</a:t>
            </a:r>
            <a:r>
              <a:rPr lang="ru-RU" sz="2400" baseline="30000" dirty="0" smtClean="0">
                <a:solidFill>
                  <a:srgbClr val="FF0000"/>
                </a:solidFill>
              </a:rPr>
              <a:t>3</a:t>
            </a:r>
            <a:r>
              <a:rPr lang="ru-RU" sz="2400" dirty="0" smtClean="0">
                <a:solidFill>
                  <a:srgbClr val="FF0000"/>
                </a:solidFill>
              </a:rPr>
              <a:t> при  </a:t>
            </a:r>
            <a:r>
              <a:rPr lang="ru-RU" sz="2400" dirty="0" err="1" smtClean="0">
                <a:solidFill>
                  <a:srgbClr val="FF0000"/>
                </a:solidFill>
              </a:rPr>
              <a:t>х</a:t>
            </a:r>
            <a:r>
              <a:rPr lang="ru-RU" sz="2400" dirty="0" smtClean="0">
                <a:solidFill>
                  <a:srgbClr val="FF0000"/>
                </a:solidFill>
              </a:rPr>
              <a:t> = -3</a:t>
            </a: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1) </a:t>
            </a:r>
            <a:r>
              <a:rPr lang="ru-RU" sz="2400" dirty="0" smtClean="0"/>
              <a:t>-9 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2) </a:t>
            </a:r>
            <a:r>
              <a:rPr lang="ru-RU" sz="2400" dirty="0" smtClean="0"/>
              <a:t>9 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3) </a:t>
            </a:r>
            <a:r>
              <a:rPr lang="ru-RU" sz="2400" dirty="0" smtClean="0"/>
              <a:t>27  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4) </a:t>
            </a:r>
            <a:r>
              <a:rPr lang="ru-RU" sz="2400" dirty="0" smtClean="0"/>
              <a:t>- 27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209800" y="51054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4.Решить уравнение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5626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х</a:t>
            </a:r>
            <a:r>
              <a:rPr lang="ru-RU" sz="2400" dirty="0" smtClean="0">
                <a:solidFill>
                  <a:srgbClr val="FF0000"/>
                </a:solidFill>
              </a:rPr>
              <a:t>: (-3,5) = - 0,4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1) </a:t>
            </a:r>
            <a:r>
              <a:rPr lang="ru-RU" sz="2400" dirty="0" smtClean="0"/>
              <a:t>-1,4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2) </a:t>
            </a:r>
            <a:r>
              <a:rPr lang="ru-RU" sz="2400" dirty="0" smtClean="0"/>
              <a:t>0,14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3) </a:t>
            </a:r>
            <a:r>
              <a:rPr lang="ru-RU" sz="2400" dirty="0" smtClean="0"/>
              <a:t>1,4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4) </a:t>
            </a:r>
            <a:r>
              <a:rPr lang="ru-RU" sz="2400" dirty="0" smtClean="0"/>
              <a:t>- 0,14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55626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solidFill>
                  <a:srgbClr val="FF0000"/>
                </a:solidFill>
              </a:rPr>
              <a:t>х</a:t>
            </a:r>
            <a:r>
              <a:rPr lang="ru-RU" sz="2400" dirty="0" smtClean="0">
                <a:solidFill>
                  <a:srgbClr val="FF0000"/>
                </a:solidFill>
              </a:rPr>
              <a:t> : 5,4 = - 3</a:t>
            </a:r>
          </a:p>
          <a:p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1) </a:t>
            </a:r>
            <a:r>
              <a:rPr lang="ru-RU" sz="2400" dirty="0" smtClean="0"/>
              <a:t>-16,2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2) </a:t>
            </a:r>
            <a:r>
              <a:rPr lang="ru-RU" sz="2400" dirty="0" smtClean="0"/>
              <a:t>16,2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3) </a:t>
            </a:r>
            <a:r>
              <a:rPr lang="ru-RU" sz="2400" dirty="0" smtClean="0"/>
              <a:t>-1,8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4) </a:t>
            </a:r>
            <a:r>
              <a:rPr lang="ru-RU" sz="2400" dirty="0" smtClean="0"/>
              <a:t>– 1,62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676400" y="6400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2143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6400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3341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Расшифруйте слово.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327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2800" dirty="0" smtClean="0"/>
              <a:t>– 0,15 </a:t>
            </a:r>
            <a:r>
              <a:rPr lang="ru-RU" sz="2800" dirty="0" smtClean="0">
                <a:latin typeface="Lucida Sans Unicode"/>
                <a:cs typeface="Lucida Sans Unicode"/>
              </a:rPr>
              <a:t>⋅</a:t>
            </a:r>
            <a:r>
              <a:rPr lang="ru-RU" sz="2800" dirty="0" smtClean="0"/>
              <a:t> 4;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- 0,18 ∙ (-4,9);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3,08 </a:t>
            </a:r>
            <a:r>
              <a:rPr lang="ru-RU" sz="2800" dirty="0" smtClean="0">
                <a:latin typeface="Lucida Sans Unicode"/>
                <a:cs typeface="Lucida Sans Unicode"/>
              </a:rPr>
              <a:t>⋅</a:t>
            </a:r>
            <a:r>
              <a:rPr lang="ru-RU" sz="2800" dirty="0" smtClean="0"/>
              <a:t> (-4,05);</a:t>
            </a:r>
            <a:endParaRPr lang="ru-RU" sz="28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410200" y="1066800"/>
          <a:ext cx="2438400" cy="838200"/>
        </p:xfrm>
        <a:graphic>
          <a:graphicData uri="http://schemas.openxmlformats.org/presentationml/2006/ole">
            <p:oleObj spid="_x0000_s1028" name="Формула" r:id="rId3" imgW="749160" imgH="3934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410200" y="1752600"/>
          <a:ext cx="2438400" cy="838200"/>
        </p:xfrm>
        <a:graphic>
          <a:graphicData uri="http://schemas.openxmlformats.org/presentationml/2006/ole">
            <p:oleObj spid="_x0000_s1030" name="Формула" r:id="rId4" imgW="723600" imgH="393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334000" y="2590800"/>
          <a:ext cx="2286000" cy="762000"/>
        </p:xfrm>
        <a:graphic>
          <a:graphicData uri="http://schemas.openxmlformats.org/presentationml/2006/ole">
            <p:oleObj spid="_x0000_s1032" name="Формула" r:id="rId5" imgW="939600" imgH="393480" progId="Equation.3">
              <p:embed/>
            </p:oleObj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62000" y="3733800"/>
          <a:ext cx="77724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143000"/>
                <a:gridCol w="1295400"/>
                <a:gridCol w="1295400"/>
                <a:gridCol w="1295400"/>
                <a:gridCol w="129540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err="1" smtClean="0"/>
                        <a:t>р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err="1" smtClean="0"/>
                        <a:t>ь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о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к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е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err="1" smtClean="0"/>
                        <a:t>н</a:t>
                      </a:r>
                      <a:endParaRPr lang="ru-RU" sz="54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-12,474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0,882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- 0,6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- 1,5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-3,84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2362200" y="5181600"/>
          <a:ext cx="609600" cy="838200"/>
        </p:xfrm>
        <a:graphic>
          <a:graphicData uri="http://schemas.openxmlformats.org/presentationml/2006/ole">
            <p:oleObj spid="_x0000_s1033" name="Формула" r:id="rId6" imgW="139680" imgH="3934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/>
          </p:cNvGraphicFramePr>
          <p:nvPr/>
        </p:nvGraphicFramePr>
        <p:xfrm>
          <a:off x="1524000" y="1447800"/>
          <a:ext cx="6096000" cy="4064000"/>
        </p:xfrm>
        <a:graphic>
          <a:graphicData uri="http://schemas.openxmlformats.org/presentationml/2006/ole">
            <p:oleObj spid="_x0000_s1034" name="Формула" r:id="rId7" imgW="0" imgH="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7620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Решить уравнения</a:t>
            </a: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447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Вариант 1.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1336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7 : в =(-3,5) ∙ (-2).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(а – 5,9)</a:t>
            </a:r>
            <a:r>
              <a:rPr lang="ru-RU" sz="2800" dirty="0" smtClean="0">
                <a:sym typeface="Wingdings" pitchFamily="2" charset="2"/>
              </a:rPr>
              <a:t> </a:t>
            </a:r>
            <a:r>
              <a:rPr lang="ru-RU" sz="2800" dirty="0" smtClean="0">
                <a:sym typeface="Wingdings" pitchFamily="2" charset="2"/>
              </a:rPr>
              <a:t>: (-3,4) =1,2.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1447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Вариант 2.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21336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1.  с : (-5,02) = 10.</a:t>
            </a:r>
          </a:p>
          <a:p>
            <a:r>
              <a:rPr lang="ru-RU" sz="2800" dirty="0" smtClean="0"/>
              <a:t>2. (у + 10,3) : 4,1=- 3.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35052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Выполнить действия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267200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(-3,6 </a:t>
            </a:r>
            <a:r>
              <a:rPr lang="ru-RU" sz="2800" dirty="0" smtClean="0">
                <a:latin typeface="Lucida Sans Unicode"/>
                <a:cs typeface="Lucida Sans Unicode"/>
              </a:rPr>
              <a:t>⋅</a:t>
            </a:r>
            <a:r>
              <a:rPr lang="ru-RU" sz="2800" dirty="0" smtClean="0"/>
              <a:t> 0,4 – 2,7) ∙ (-10).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- 4,04 ∙ 15 – 8,6  </a:t>
            </a:r>
            <a:r>
              <a:rPr lang="ru-RU" sz="2800" dirty="0" smtClean="0">
                <a:latin typeface="Lucida Sans Unicode"/>
                <a:cs typeface="Lucida Sans Unicode"/>
              </a:rPr>
              <a:t>⋅</a:t>
            </a:r>
            <a:r>
              <a:rPr lang="ru-RU" sz="2800" dirty="0" smtClean="0"/>
              <a:t> (- 2,5).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906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Дополнительно.</a:t>
            </a:r>
          </a:p>
          <a:p>
            <a:r>
              <a:rPr lang="ru-RU" sz="2400" dirty="0" smtClean="0"/>
              <a:t>Дидактические материалы стр.21 №244. </a:t>
            </a:r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4267200"/>
            <a:ext cx="4572000" cy="1600200"/>
          </a:xfrm>
          <a:prstGeom prst="rect">
            <a:avLst/>
          </a:prstGeom>
          <a:noFill/>
        </p:spPr>
        <p:txBody>
          <a:bodyPr wrap="square" rtlCol="0">
            <a:prstTxWarp prst="textInflateBottom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Домашнее задание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                                  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51816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№856(1),№857, №863(3).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2098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Это всё я добыл из круглой,</a:t>
            </a:r>
          </a:p>
          <a:p>
            <a:r>
              <a:rPr lang="ru-RU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Словно шар земной, головы.</a:t>
            </a:r>
          </a:p>
          <a:p>
            <a:r>
              <a:rPr lang="ru-RU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(стих Э. </a:t>
            </a:r>
            <a:r>
              <a:rPr lang="ru-RU" sz="24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Межелайтиса</a:t>
            </a:r>
            <a:r>
              <a:rPr lang="ru-RU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«Человек»)</a:t>
            </a:r>
            <a:endParaRPr lang="ru-RU" sz="24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222</TotalTime>
  <Words>435</Words>
  <PresentationFormat>Экран (4:3)</PresentationFormat>
  <Paragraphs>91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Городская</vt:lpstr>
      <vt:lpstr>Microsoft Equation 3.0</vt:lpstr>
      <vt:lpstr>Умножение</vt:lpstr>
      <vt:lpstr>Слайд 2</vt:lpstr>
      <vt:lpstr>       Счет и вычисления – основа порядка в голове      (Песталоцци И.)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сергей</cp:lastModifiedBy>
  <cp:revision>25</cp:revision>
  <dcterms:modified xsi:type="dcterms:W3CDTF">2009-03-13T23:27:11Z</dcterms:modified>
</cp:coreProperties>
</file>